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691" r:id="rId4"/>
    <p:sldMasterId id="2147483698" r:id="rId5"/>
  </p:sldMasterIdLst>
  <p:notesMasterIdLst>
    <p:notesMasterId r:id="rId25"/>
  </p:notesMasterIdLst>
  <p:sldIdLst>
    <p:sldId id="261" r:id="rId6"/>
    <p:sldId id="334" r:id="rId7"/>
    <p:sldId id="339" r:id="rId8"/>
    <p:sldId id="333" r:id="rId9"/>
    <p:sldId id="342" r:id="rId10"/>
    <p:sldId id="326" r:id="rId11"/>
    <p:sldId id="338" r:id="rId12"/>
    <p:sldId id="328" r:id="rId13"/>
    <p:sldId id="336" r:id="rId14"/>
    <p:sldId id="306" r:id="rId15"/>
    <p:sldId id="332" r:id="rId16"/>
    <p:sldId id="313" r:id="rId17"/>
    <p:sldId id="295" r:id="rId18"/>
    <p:sldId id="316" r:id="rId19"/>
    <p:sldId id="340" r:id="rId20"/>
    <p:sldId id="321" r:id="rId21"/>
    <p:sldId id="322" r:id="rId22"/>
    <p:sldId id="331" r:id="rId23"/>
    <p:sldId id="26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E4A2"/>
    <a:srgbClr val="B4CA96"/>
    <a:srgbClr val="F4F8F4"/>
    <a:srgbClr val="3333FF"/>
    <a:srgbClr val="A9D4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4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Relationship Id="rId4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Relationship Id="rId4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9F632-E585-4A95-86A4-27F2A3C9B5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0CAD2E5-52C6-4577-A6C7-B0337C8D5E39}">
      <dgm:prSet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Совершенствование модели чемпионатного движения «Абилимпикс ДО» в рамках ранней профориентации дошкольников </a:t>
          </a:r>
          <a:r>
            <a:rPr kumimoji="0" lang="ru-RU" sz="1800" b="0" i="0" u="none" strike="noStrike" cap="none" spc="-3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 ограниченными возможностями здоровья и инвалидностью в Хабаровском крае (линейка взаимодействия «ДОО- школа-СПО»)</a:t>
          </a:r>
          <a:endParaRPr kumimoji="0" lang="ru-RU" sz="1800" b="0" i="0" u="none" strike="noStrike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86198-9B8B-419D-BD43-4B8BB145D0DD}" type="parTrans" cxnId="{A6303085-72CD-4647-8830-85257D8C1774}">
      <dgm:prSet/>
      <dgm:spPr/>
      <dgm:t>
        <a:bodyPr/>
        <a:lstStyle/>
        <a:p>
          <a:endParaRPr lang="ru-RU"/>
        </a:p>
      </dgm:t>
    </dgm:pt>
    <dgm:pt modelId="{7BB0833C-3564-4AEB-BDC7-5BD1C73F30B7}" type="sibTrans" cxnId="{A6303085-72CD-4647-8830-85257D8C1774}">
      <dgm:prSet/>
      <dgm:spPr/>
      <dgm:t>
        <a:bodyPr/>
        <a:lstStyle/>
        <a:p>
          <a:endParaRPr lang="ru-RU"/>
        </a:p>
      </dgm:t>
    </dgm:pt>
    <dgm:pt modelId="{AE6C8D45-91CE-4CB5-9C4A-08940F02B0D0}">
      <dgm:prSet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Активизация творческого потенциала педагогов в организации работы по ранней профориентации детей дошкольного возраста с ограниченными возможностями здоровья и инвалидностью.</a:t>
          </a:r>
          <a:endParaRPr kumimoji="0" lang="ru-RU" sz="1800" b="0" i="0" u="none" strike="noStrike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0873C-E24C-495F-9207-11C0A3BB47C2}" type="parTrans" cxnId="{916CB025-6B24-4FED-A7A7-92006D5A58A1}">
      <dgm:prSet/>
      <dgm:spPr/>
      <dgm:t>
        <a:bodyPr/>
        <a:lstStyle/>
        <a:p>
          <a:endParaRPr lang="ru-RU"/>
        </a:p>
      </dgm:t>
    </dgm:pt>
    <dgm:pt modelId="{D52F6D92-0E54-4540-BA72-63E1E1B68F8E}" type="sibTrans" cxnId="{916CB025-6B24-4FED-A7A7-92006D5A58A1}">
      <dgm:prSet/>
      <dgm:spPr/>
      <dgm:t>
        <a:bodyPr/>
        <a:lstStyle/>
        <a:p>
          <a:endParaRPr lang="ru-RU"/>
        </a:p>
      </dgm:t>
    </dgm:pt>
    <dgm:pt modelId="{58B276ED-17B5-4F8A-B44C-F6B0AC1FE9CF}">
      <dgm:prSet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Расширение системы социального партнерства в рамках ранней профориентации детей дошкольного возраста на территории Хабаровского края.</a:t>
          </a:r>
          <a:endParaRPr kumimoji="0" lang="ru-RU" sz="1800" b="0" i="0" u="none" strike="noStrike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610A3-5CEC-4D65-B2B4-D449812C05D0}" type="parTrans" cxnId="{66749164-1444-41AC-A125-E5E8BFD4F26C}">
      <dgm:prSet/>
      <dgm:spPr/>
      <dgm:t>
        <a:bodyPr/>
        <a:lstStyle/>
        <a:p>
          <a:endParaRPr lang="ru-RU"/>
        </a:p>
      </dgm:t>
    </dgm:pt>
    <dgm:pt modelId="{34C2EB36-7C83-4BF7-9B96-6C32ACC28D95}" type="sibTrans" cxnId="{66749164-1444-41AC-A125-E5E8BFD4F26C}">
      <dgm:prSet/>
      <dgm:spPr/>
      <dgm:t>
        <a:bodyPr/>
        <a:lstStyle/>
        <a:p>
          <a:endParaRPr lang="ru-RU"/>
        </a:p>
      </dgm:t>
    </dgm:pt>
    <dgm:pt modelId="{C7B006E2-4F72-4505-A118-0EFC022F4EED}">
      <dgm:prSet custT="1"/>
      <dgm:spPr/>
      <dgm:t>
        <a:bodyPr/>
        <a:lstStyle/>
        <a:p>
          <a:pPr rtl="0"/>
          <a:r>
            <a:rPr kumimoji="0" lang="ru-RU" sz="1800" b="0" i="0" u="none" strike="noStrike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Повышение активной гражданской позиции родителей детей с ограниченными возможностями здоровья и детей-инвалидов Хабаровского края.</a:t>
          </a:r>
          <a:endParaRPr kumimoji="0" lang="ru-RU" sz="1800" b="0" i="0" u="none" strike="noStrike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gm:t>
    </dgm:pt>
    <dgm:pt modelId="{1965A559-881F-4533-90D1-C0E310E9948B}" type="parTrans" cxnId="{5B5480EF-7CB3-4821-BA5A-8990AF243BDA}">
      <dgm:prSet/>
      <dgm:spPr/>
      <dgm:t>
        <a:bodyPr/>
        <a:lstStyle/>
        <a:p>
          <a:endParaRPr lang="ru-RU"/>
        </a:p>
      </dgm:t>
    </dgm:pt>
    <dgm:pt modelId="{EC2ED210-498B-492F-A9B6-3E30F491589B}" type="sibTrans" cxnId="{5B5480EF-7CB3-4821-BA5A-8990AF243BDA}">
      <dgm:prSet/>
      <dgm:spPr/>
      <dgm:t>
        <a:bodyPr/>
        <a:lstStyle/>
        <a:p>
          <a:endParaRPr lang="ru-RU"/>
        </a:p>
      </dgm:t>
    </dgm:pt>
    <dgm:pt modelId="{27C66584-BCED-40A1-BFB5-C3F40CE24726}" type="pres">
      <dgm:prSet presAssocID="{3C79F632-E585-4A95-86A4-27F2A3C9B5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9EA2EE2-DF43-4279-90C1-6F1E7E34AB7C}" type="pres">
      <dgm:prSet presAssocID="{3C79F632-E585-4A95-86A4-27F2A3C9B573}" presName="Name1" presStyleCnt="0"/>
      <dgm:spPr/>
    </dgm:pt>
    <dgm:pt modelId="{7F7FF1ED-943B-48A5-9C49-FF4DDB5E9D96}" type="pres">
      <dgm:prSet presAssocID="{3C79F632-E585-4A95-86A4-27F2A3C9B573}" presName="cycle" presStyleCnt="0"/>
      <dgm:spPr/>
    </dgm:pt>
    <dgm:pt modelId="{D977DB96-D61F-4A7E-B722-3374AD54382D}" type="pres">
      <dgm:prSet presAssocID="{3C79F632-E585-4A95-86A4-27F2A3C9B573}" presName="srcNode" presStyleLbl="node1" presStyleIdx="0" presStyleCnt="4"/>
      <dgm:spPr/>
    </dgm:pt>
    <dgm:pt modelId="{E23A793F-B55F-450C-9CB8-CDB2048F569A}" type="pres">
      <dgm:prSet presAssocID="{3C79F632-E585-4A95-86A4-27F2A3C9B573}" presName="conn" presStyleLbl="parChTrans1D2" presStyleIdx="0" presStyleCnt="1"/>
      <dgm:spPr/>
      <dgm:t>
        <a:bodyPr/>
        <a:lstStyle/>
        <a:p>
          <a:endParaRPr lang="ru-RU"/>
        </a:p>
      </dgm:t>
    </dgm:pt>
    <dgm:pt modelId="{45C7461A-3E85-44BF-A9FA-A45E38D94BCC}" type="pres">
      <dgm:prSet presAssocID="{3C79F632-E585-4A95-86A4-27F2A3C9B573}" presName="extraNode" presStyleLbl="node1" presStyleIdx="0" presStyleCnt="4"/>
      <dgm:spPr/>
    </dgm:pt>
    <dgm:pt modelId="{07104A11-099D-4E62-BC2B-246EC5C0A23A}" type="pres">
      <dgm:prSet presAssocID="{3C79F632-E585-4A95-86A4-27F2A3C9B573}" presName="dstNode" presStyleLbl="node1" presStyleIdx="0" presStyleCnt="4"/>
      <dgm:spPr/>
    </dgm:pt>
    <dgm:pt modelId="{170EACE6-8482-4F52-8AA1-105DECAFA4FA}" type="pres">
      <dgm:prSet presAssocID="{70CAD2E5-52C6-4577-A6C7-B0337C8D5E39}" presName="text_1" presStyleLbl="node1" presStyleIdx="0" presStyleCnt="4" custScaleX="84201" custScaleY="157263" custLinFactNeighborX="2251" custLinFactNeighborY="-5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B1D84-7E49-4609-83C3-7F7252A6C3F9}" type="pres">
      <dgm:prSet presAssocID="{70CAD2E5-52C6-4577-A6C7-B0337C8D5E39}" presName="accent_1" presStyleCnt="0"/>
      <dgm:spPr/>
    </dgm:pt>
    <dgm:pt modelId="{EBE7ECE4-4A81-4954-905C-2FEEEF0B19D5}" type="pres">
      <dgm:prSet presAssocID="{70CAD2E5-52C6-4577-A6C7-B0337C8D5E39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C78504A-5F39-4DF4-8ED4-AB87EA112161}" type="pres">
      <dgm:prSet presAssocID="{58B276ED-17B5-4F8A-B44C-F6B0AC1FE9CF}" presName="text_2" presStyleLbl="node1" presStyleIdx="1" presStyleCnt="4" custScaleX="87890" custScaleY="151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10A57-9965-48DE-BD25-623A193726D8}" type="pres">
      <dgm:prSet presAssocID="{58B276ED-17B5-4F8A-B44C-F6B0AC1FE9CF}" presName="accent_2" presStyleCnt="0"/>
      <dgm:spPr/>
    </dgm:pt>
    <dgm:pt modelId="{19AEF78F-F8BF-477F-ACA3-2C1115A48196}" type="pres">
      <dgm:prSet presAssocID="{58B276ED-17B5-4F8A-B44C-F6B0AC1FE9CF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68F02A1-45B3-46B7-83F1-273EAE3721CE}" type="pres">
      <dgm:prSet presAssocID="{C7B006E2-4F72-4505-A118-0EFC022F4EED}" presName="text_3" presStyleLbl="node1" presStyleIdx="2" presStyleCnt="4" custScaleX="88227" custScaleY="130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F3CB9C-BAC2-47CC-8A17-01E60B85CC03}" type="pres">
      <dgm:prSet presAssocID="{C7B006E2-4F72-4505-A118-0EFC022F4EED}" presName="accent_3" presStyleCnt="0"/>
      <dgm:spPr/>
    </dgm:pt>
    <dgm:pt modelId="{6709D34C-107A-463F-894A-DBF97CC38346}" type="pres">
      <dgm:prSet presAssocID="{C7B006E2-4F72-4505-A118-0EFC022F4EE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BCC3C80-E635-4E1C-B1F0-983C26737D0E}" type="pres">
      <dgm:prSet presAssocID="{AE6C8D45-91CE-4CB5-9C4A-08940F02B0D0}" presName="text_4" presStyleLbl="node1" presStyleIdx="3" presStyleCnt="4" custScaleX="84922" custScaleY="144575" custLinFactNeighborX="2520" custLinFactNeighborY="-2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CE803-D6A8-46CC-A18D-698A75DDDA87}" type="pres">
      <dgm:prSet presAssocID="{AE6C8D45-91CE-4CB5-9C4A-08940F02B0D0}" presName="accent_4" presStyleCnt="0"/>
      <dgm:spPr/>
    </dgm:pt>
    <dgm:pt modelId="{183CD2CB-B7C2-4476-BF86-6C40AD22E443}" type="pres">
      <dgm:prSet presAssocID="{AE6C8D45-91CE-4CB5-9C4A-08940F02B0D0}" presName="accentRepeatNode" presStyleLbl="solidFgAcc1" presStyleIdx="3" presStyleCnt="4" custScaleX="100729" custScaleY="9832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C4E32B8-8252-4CD2-AA01-A904F7085713}" type="presOf" srcId="{7BB0833C-3564-4AEB-BDC7-5BD1C73F30B7}" destId="{E23A793F-B55F-450C-9CB8-CDB2048F569A}" srcOrd="0" destOrd="0" presId="urn:microsoft.com/office/officeart/2008/layout/VerticalCurvedList"/>
    <dgm:cxn modelId="{420528D3-37F8-4494-919F-794511713EFE}" type="presOf" srcId="{3C79F632-E585-4A95-86A4-27F2A3C9B573}" destId="{27C66584-BCED-40A1-BFB5-C3F40CE24726}" srcOrd="0" destOrd="0" presId="urn:microsoft.com/office/officeart/2008/layout/VerticalCurvedList"/>
    <dgm:cxn modelId="{66749164-1444-41AC-A125-E5E8BFD4F26C}" srcId="{3C79F632-E585-4A95-86A4-27F2A3C9B573}" destId="{58B276ED-17B5-4F8A-B44C-F6B0AC1FE9CF}" srcOrd="1" destOrd="0" parTransId="{844610A3-5CEC-4D65-B2B4-D449812C05D0}" sibTransId="{34C2EB36-7C83-4BF7-9B96-6C32ACC28D95}"/>
    <dgm:cxn modelId="{A6303085-72CD-4647-8830-85257D8C1774}" srcId="{3C79F632-E585-4A95-86A4-27F2A3C9B573}" destId="{70CAD2E5-52C6-4577-A6C7-B0337C8D5E39}" srcOrd="0" destOrd="0" parTransId="{B7886198-9B8B-419D-BD43-4B8BB145D0DD}" sibTransId="{7BB0833C-3564-4AEB-BDC7-5BD1C73F30B7}"/>
    <dgm:cxn modelId="{5B5480EF-7CB3-4821-BA5A-8990AF243BDA}" srcId="{3C79F632-E585-4A95-86A4-27F2A3C9B573}" destId="{C7B006E2-4F72-4505-A118-0EFC022F4EED}" srcOrd="2" destOrd="0" parTransId="{1965A559-881F-4533-90D1-C0E310E9948B}" sibTransId="{EC2ED210-498B-492F-A9B6-3E30F491589B}"/>
    <dgm:cxn modelId="{E46B3874-A657-4EA8-9E2F-8B37F8144404}" type="presOf" srcId="{58B276ED-17B5-4F8A-B44C-F6B0AC1FE9CF}" destId="{5C78504A-5F39-4DF4-8ED4-AB87EA112161}" srcOrd="0" destOrd="0" presId="urn:microsoft.com/office/officeart/2008/layout/VerticalCurvedList"/>
    <dgm:cxn modelId="{B9E20B9C-1D04-47E2-9E55-A0D79B0184C8}" type="presOf" srcId="{AE6C8D45-91CE-4CB5-9C4A-08940F02B0D0}" destId="{0BCC3C80-E635-4E1C-B1F0-983C26737D0E}" srcOrd="0" destOrd="0" presId="urn:microsoft.com/office/officeart/2008/layout/VerticalCurvedList"/>
    <dgm:cxn modelId="{916CB025-6B24-4FED-A7A7-92006D5A58A1}" srcId="{3C79F632-E585-4A95-86A4-27F2A3C9B573}" destId="{AE6C8D45-91CE-4CB5-9C4A-08940F02B0D0}" srcOrd="3" destOrd="0" parTransId="{0330873C-E24C-495F-9207-11C0A3BB47C2}" sibTransId="{D52F6D92-0E54-4540-BA72-63E1E1B68F8E}"/>
    <dgm:cxn modelId="{E47094C9-3EAB-4E10-B32F-1AC18B52A6C0}" type="presOf" srcId="{C7B006E2-4F72-4505-A118-0EFC022F4EED}" destId="{768F02A1-45B3-46B7-83F1-273EAE3721CE}" srcOrd="0" destOrd="0" presId="urn:microsoft.com/office/officeart/2008/layout/VerticalCurvedList"/>
    <dgm:cxn modelId="{FEE18EFB-F326-4397-B55D-51462B328AA6}" type="presOf" srcId="{70CAD2E5-52C6-4577-A6C7-B0337C8D5E39}" destId="{170EACE6-8482-4F52-8AA1-105DECAFA4FA}" srcOrd="0" destOrd="0" presId="urn:microsoft.com/office/officeart/2008/layout/VerticalCurvedList"/>
    <dgm:cxn modelId="{63B3A68D-F733-4982-B69B-26BBB37E9385}" type="presParOf" srcId="{27C66584-BCED-40A1-BFB5-C3F40CE24726}" destId="{B9EA2EE2-DF43-4279-90C1-6F1E7E34AB7C}" srcOrd="0" destOrd="0" presId="urn:microsoft.com/office/officeart/2008/layout/VerticalCurvedList"/>
    <dgm:cxn modelId="{EC635F79-28C3-448A-AC80-C53F7C4A9B7C}" type="presParOf" srcId="{B9EA2EE2-DF43-4279-90C1-6F1E7E34AB7C}" destId="{7F7FF1ED-943B-48A5-9C49-FF4DDB5E9D96}" srcOrd="0" destOrd="0" presId="urn:microsoft.com/office/officeart/2008/layout/VerticalCurvedList"/>
    <dgm:cxn modelId="{1A2C021C-0450-4D66-877F-7D0235D0820C}" type="presParOf" srcId="{7F7FF1ED-943B-48A5-9C49-FF4DDB5E9D96}" destId="{D977DB96-D61F-4A7E-B722-3374AD54382D}" srcOrd="0" destOrd="0" presId="urn:microsoft.com/office/officeart/2008/layout/VerticalCurvedList"/>
    <dgm:cxn modelId="{A70B7887-8069-464C-A76C-C4014B6B8980}" type="presParOf" srcId="{7F7FF1ED-943B-48A5-9C49-FF4DDB5E9D96}" destId="{E23A793F-B55F-450C-9CB8-CDB2048F569A}" srcOrd="1" destOrd="0" presId="urn:microsoft.com/office/officeart/2008/layout/VerticalCurvedList"/>
    <dgm:cxn modelId="{A6603EB0-DFF1-498A-AE43-1B0A6AC9E177}" type="presParOf" srcId="{7F7FF1ED-943B-48A5-9C49-FF4DDB5E9D96}" destId="{45C7461A-3E85-44BF-A9FA-A45E38D94BCC}" srcOrd="2" destOrd="0" presId="urn:microsoft.com/office/officeart/2008/layout/VerticalCurvedList"/>
    <dgm:cxn modelId="{92AF11F9-D022-49DF-870D-9105B8A7ABB7}" type="presParOf" srcId="{7F7FF1ED-943B-48A5-9C49-FF4DDB5E9D96}" destId="{07104A11-099D-4E62-BC2B-246EC5C0A23A}" srcOrd="3" destOrd="0" presId="urn:microsoft.com/office/officeart/2008/layout/VerticalCurvedList"/>
    <dgm:cxn modelId="{8B6732B4-D320-4352-ACCF-CFECAD6D561C}" type="presParOf" srcId="{B9EA2EE2-DF43-4279-90C1-6F1E7E34AB7C}" destId="{170EACE6-8482-4F52-8AA1-105DECAFA4FA}" srcOrd="1" destOrd="0" presId="urn:microsoft.com/office/officeart/2008/layout/VerticalCurvedList"/>
    <dgm:cxn modelId="{C5603F92-D251-47CC-891E-B3EB56419F1E}" type="presParOf" srcId="{B9EA2EE2-DF43-4279-90C1-6F1E7E34AB7C}" destId="{1ACB1D84-7E49-4609-83C3-7F7252A6C3F9}" srcOrd="2" destOrd="0" presId="urn:microsoft.com/office/officeart/2008/layout/VerticalCurvedList"/>
    <dgm:cxn modelId="{7AA5094F-F1BE-4A51-BDFE-9881659ECA5D}" type="presParOf" srcId="{1ACB1D84-7E49-4609-83C3-7F7252A6C3F9}" destId="{EBE7ECE4-4A81-4954-905C-2FEEEF0B19D5}" srcOrd="0" destOrd="0" presId="urn:microsoft.com/office/officeart/2008/layout/VerticalCurvedList"/>
    <dgm:cxn modelId="{1EEF89FC-C974-4B7B-9B02-26B5DC6EA728}" type="presParOf" srcId="{B9EA2EE2-DF43-4279-90C1-6F1E7E34AB7C}" destId="{5C78504A-5F39-4DF4-8ED4-AB87EA112161}" srcOrd="3" destOrd="0" presId="urn:microsoft.com/office/officeart/2008/layout/VerticalCurvedList"/>
    <dgm:cxn modelId="{F04011FB-918E-422A-BD9A-470B8C2442D0}" type="presParOf" srcId="{B9EA2EE2-DF43-4279-90C1-6F1E7E34AB7C}" destId="{18810A57-9965-48DE-BD25-623A193726D8}" srcOrd="4" destOrd="0" presId="urn:microsoft.com/office/officeart/2008/layout/VerticalCurvedList"/>
    <dgm:cxn modelId="{4ADACCCC-D489-4DA3-85D8-1914E5286887}" type="presParOf" srcId="{18810A57-9965-48DE-BD25-623A193726D8}" destId="{19AEF78F-F8BF-477F-ACA3-2C1115A48196}" srcOrd="0" destOrd="0" presId="urn:microsoft.com/office/officeart/2008/layout/VerticalCurvedList"/>
    <dgm:cxn modelId="{B4F3C6D7-2C3F-4BF0-A697-849EE01DE0AD}" type="presParOf" srcId="{B9EA2EE2-DF43-4279-90C1-6F1E7E34AB7C}" destId="{768F02A1-45B3-46B7-83F1-273EAE3721CE}" srcOrd="5" destOrd="0" presId="urn:microsoft.com/office/officeart/2008/layout/VerticalCurvedList"/>
    <dgm:cxn modelId="{927CEC18-C61E-4CD8-9129-CE0E752CBED4}" type="presParOf" srcId="{B9EA2EE2-DF43-4279-90C1-6F1E7E34AB7C}" destId="{0EF3CB9C-BAC2-47CC-8A17-01E60B85CC03}" srcOrd="6" destOrd="0" presId="urn:microsoft.com/office/officeart/2008/layout/VerticalCurvedList"/>
    <dgm:cxn modelId="{CD8AF294-8140-4EB8-8C99-C0BC4CE260B6}" type="presParOf" srcId="{0EF3CB9C-BAC2-47CC-8A17-01E60B85CC03}" destId="{6709D34C-107A-463F-894A-DBF97CC38346}" srcOrd="0" destOrd="0" presId="urn:microsoft.com/office/officeart/2008/layout/VerticalCurvedList"/>
    <dgm:cxn modelId="{0327CFAF-F3AE-4052-B1AA-18FC3D33C12B}" type="presParOf" srcId="{B9EA2EE2-DF43-4279-90C1-6F1E7E34AB7C}" destId="{0BCC3C80-E635-4E1C-B1F0-983C26737D0E}" srcOrd="7" destOrd="0" presId="urn:microsoft.com/office/officeart/2008/layout/VerticalCurvedList"/>
    <dgm:cxn modelId="{55F75B32-252F-423A-96B5-E3324DEFF3AB}" type="presParOf" srcId="{B9EA2EE2-DF43-4279-90C1-6F1E7E34AB7C}" destId="{A55CE803-D6A8-46CC-A18D-698A75DDDA87}" srcOrd="8" destOrd="0" presId="urn:microsoft.com/office/officeart/2008/layout/VerticalCurvedList"/>
    <dgm:cxn modelId="{FD887720-1DAC-4903-8539-5B42CAA0902C}" type="presParOf" srcId="{A55CE803-D6A8-46CC-A18D-698A75DDDA87}" destId="{183CD2CB-B7C2-4476-BF86-6C40AD22E4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A793F-B55F-450C-9CB8-CDB2048F569A}">
      <dsp:nvSpPr>
        <dsp:cNvPr id="0" name=""/>
        <dsp:cNvSpPr/>
      </dsp:nvSpPr>
      <dsp:spPr>
        <a:xfrm>
          <a:off x="-5296743" y="-854694"/>
          <a:ext cx="6647149" cy="6647149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EACE6-8482-4F52-8AA1-105DECAFA4FA}">
      <dsp:nvSpPr>
        <dsp:cNvPr id="0" name=""/>
        <dsp:cNvSpPr/>
      </dsp:nvSpPr>
      <dsp:spPr>
        <a:xfrm>
          <a:off x="1874329" y="121870"/>
          <a:ext cx="8552898" cy="11946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952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Совершенствование модели чемпионатного движения «Абилимпикс ДО» в рамках ранней профориентации дошкольников </a:t>
          </a:r>
          <a:r>
            <a:rPr kumimoji="0" lang="ru-RU" sz="1800" b="0" i="0" u="none" strike="noStrike" kern="1200" cap="none" spc="-3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 ограниченными возможностями здоровья и инвалидностью в Хабаровском крае (линейка взаимодействия «ДОО- школа-СПО»)</a:t>
          </a:r>
          <a:endParaRPr kumimoji="0" lang="ru-RU" sz="1800" b="0" i="0" u="none" strike="noStrike" kern="1200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4329" y="121870"/>
        <a:ext cx="8552898" cy="1194609"/>
      </dsp:txXfrm>
    </dsp:sp>
    <dsp:sp modelId="{EBE7ECE4-4A81-4954-905C-2FEEEF0B19D5}">
      <dsp:nvSpPr>
        <dsp:cNvPr id="0" name=""/>
        <dsp:cNvSpPr/>
      </dsp:nvSpPr>
      <dsp:spPr>
        <a:xfrm>
          <a:off x="368504" y="284661"/>
          <a:ext cx="949531" cy="9495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8504A-5F39-4DF4-8ED4-AB87EA112161}">
      <dsp:nvSpPr>
        <dsp:cNvPr id="0" name=""/>
        <dsp:cNvSpPr/>
      </dsp:nvSpPr>
      <dsp:spPr>
        <a:xfrm>
          <a:off x="1867460" y="1324960"/>
          <a:ext cx="8544846" cy="1148203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952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Расширение системы социального партнерства в рамках ранней профориентации детей дошкольного возраста на территории Хабаровского края.</a:t>
          </a:r>
          <a:endParaRPr kumimoji="0" lang="ru-RU" sz="1800" b="0" i="0" u="none" strike="noStrike" kern="1200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7460" y="1324960"/>
        <a:ext cx="8544846" cy="1148203"/>
      </dsp:txXfrm>
    </dsp:sp>
    <dsp:sp modelId="{19AEF78F-F8BF-477F-ACA3-2C1115A48196}">
      <dsp:nvSpPr>
        <dsp:cNvPr id="0" name=""/>
        <dsp:cNvSpPr/>
      </dsp:nvSpPr>
      <dsp:spPr>
        <a:xfrm>
          <a:off x="804014" y="1424296"/>
          <a:ext cx="949531" cy="94953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F02A1-45B3-46B7-83F1-273EAE3721CE}">
      <dsp:nvSpPr>
        <dsp:cNvPr id="0" name=""/>
        <dsp:cNvSpPr/>
      </dsp:nvSpPr>
      <dsp:spPr>
        <a:xfrm>
          <a:off x="1851078" y="2542031"/>
          <a:ext cx="8577610" cy="993331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952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Повышение активной гражданской позиции родителей детей с ограниченными возможностями здоровья и детей-инвалидов Хабаровского края.</a:t>
          </a:r>
          <a:endParaRPr kumimoji="0" lang="ru-RU" sz="1800" b="0" i="0" u="none" strike="noStrike" kern="1200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sp:txBody>
      <dsp:txXfrm>
        <a:off x="1851078" y="2542031"/>
        <a:ext cx="8577610" cy="993331"/>
      </dsp:txXfrm>
    </dsp:sp>
    <dsp:sp modelId="{6709D34C-107A-463F-894A-DBF97CC38346}">
      <dsp:nvSpPr>
        <dsp:cNvPr id="0" name=""/>
        <dsp:cNvSpPr/>
      </dsp:nvSpPr>
      <dsp:spPr>
        <a:xfrm>
          <a:off x="804014" y="2563931"/>
          <a:ext cx="949531" cy="94953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3C80-E635-4E1C-B1F0-983C26737D0E}">
      <dsp:nvSpPr>
        <dsp:cNvPr id="0" name=""/>
        <dsp:cNvSpPr/>
      </dsp:nvSpPr>
      <dsp:spPr>
        <a:xfrm>
          <a:off x="1865034" y="3610934"/>
          <a:ext cx="8626135" cy="1098227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952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Активизация творческого потенциала педагогов в организации работы по ранней профориентации детей дошкольного возраста с ограниченными возможностями здоровья и инвалидностью.</a:t>
          </a:r>
          <a:endParaRPr kumimoji="0" lang="ru-RU" sz="1800" b="0" i="0" u="none" strike="noStrike" kern="1200" cap="none" spc="0" normalizeH="0" baseline="0" noProof="0" dirty="0">
            <a:ln/>
            <a:solidFill>
              <a:srgbClr val="002060"/>
            </a:solidFill>
            <a:effectLst/>
            <a:uLnTx/>
            <a:uFillTx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5034" y="3610934"/>
        <a:ext cx="8626135" cy="1098227"/>
      </dsp:txXfrm>
    </dsp:sp>
    <dsp:sp modelId="{183CD2CB-B7C2-4476-BF86-6C40AD22E443}">
      <dsp:nvSpPr>
        <dsp:cNvPr id="0" name=""/>
        <dsp:cNvSpPr/>
      </dsp:nvSpPr>
      <dsp:spPr>
        <a:xfrm>
          <a:off x="365043" y="3711509"/>
          <a:ext cx="956453" cy="9336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93FA8-F8BA-4EB2-847C-EAB412179315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C7A3F-8779-4FC3-8DE2-3B342CD0E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7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C7A3F-8779-4FC3-8DE2-3B342CD0E2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0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7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0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3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2742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646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5252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785633" y="1708875"/>
            <a:ext cx="6624970" cy="28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C1360C2-C865-4284-B68D-EF12177F2C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531" y="319722"/>
            <a:ext cx="11098938" cy="6593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5568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8958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37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19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23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57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88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303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65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21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56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556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70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0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3698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96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307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647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785633" y="1708875"/>
            <a:ext cx="6624970" cy="28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C1360C2-C865-4284-B68D-EF12177F2C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531" y="319722"/>
            <a:ext cx="11098938" cy="6593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22384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404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3224B-FA27-4BCB-A26A-ADE45C59C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BA7C3-DC9D-406C-B076-C0EF547FD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F5F6D-871C-4205-8D1F-4A75D2E3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5F7-EF06-45F2-B57F-6F048A3C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B1CA4-B90D-4E32-901D-48FA8E2D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3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41EE9-276F-4ECC-914F-3840024B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04F50-AF49-4C03-830B-419E956A6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5F91-1B6D-440D-B9E1-29FB3BD1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2A01E-DFDC-45CD-8C59-1ACC09CF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75F8-5AC9-4483-BDAA-960FCE9D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9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3CE1-F66E-4EFB-A061-3D89731B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AA2FD-0BB0-48E3-961D-415CA7A1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03049-6C69-4CEC-82C8-8B99C166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0A7B9-7A8C-4781-8527-07CB306F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7E066-AC32-4EBF-8C62-9F9C88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28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6EC4-6F49-4C22-9574-222E2B6D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3788F-73D7-4BA8-A517-673D68DE4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83F72-07E8-4522-BCD6-190E86E83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5A81-3252-41EF-8E89-7F2F734C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4087F-4B5D-4BCC-A8B7-6AD823B2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8DD92-971F-4EBE-82A7-ABE3B785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11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EDE5-DAA6-4AB4-ADAE-D4B0864A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DC08B-144E-41B1-B2E2-DD0D97F62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81F46-A6AB-4DE4-830D-D42782E0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72667-A2FE-4E9B-B0C0-1AB4FD8C0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0A267E-14B3-415C-9BD0-93A240086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AB91A-F6A2-4D2C-803D-2B96DE11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F20F70-97D6-4A4B-83E9-F2DE6EA4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3A4884-361A-4BDD-A109-580661DC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56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796A-C94D-40D6-A532-B5030D21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9960D-4FE0-44C2-8E79-EA02757B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C9FF4-BA2A-4F83-91EC-84FCCC9B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A5C75-66DE-4C60-955C-C799276F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37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05E97-12E7-4C3D-9AA5-EBFC6570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25EBE5-1AF8-4A20-85BC-AF631493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C7D4C-E75D-4022-B23A-8EED484F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5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515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53C1-7859-4B7B-83ED-CBE53339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25BBE-A5F4-4139-A1E2-128DFC9C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AD82-97A1-4C12-A331-06D9FEEB1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93360-E200-4472-A28E-20B74943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B9387-B863-4CDD-922B-D6EC8215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1533D-ACE7-4A22-9109-6B53A4D1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90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90AC-FB79-4573-A675-21B5F35C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B17C0-8AEC-4F51-9EB0-3F1F9FA2C2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F1576-9819-4AE5-8F60-6A3A3901E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A9B03-8235-4947-B1E9-22457F9B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03FB9-4F6E-42F4-9E0B-6A259DC6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571CE-F3BA-4B47-8232-C128D36D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75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E9B3-7C95-489C-8A32-22132209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8C582-CFBA-44E8-9DEF-3BDBC6D30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B17DE-6261-4E66-A4A9-D0E7D9D9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C2ACC-BCE2-4B89-8021-528A0E04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0424C-3425-45D1-A35B-4196E56F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49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84659-4BF3-4C22-A102-68D558736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7050F-96F2-4453-A76B-BDA3FE830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E29D8-7726-4466-ABEB-1288F7FE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61D5F-5CAC-4BC5-B5B2-E67EE06C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49DB4-AB6D-490B-97D2-DCC78814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6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2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6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8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FCE07-0119-46C8-ABCE-438701222F2A}" type="datetimeFigureOut">
              <a:rPr lang="ru-RU" smtClean="0"/>
              <a:pPr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8AE92-C7C0-4340-B767-3A3869B0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1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3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37FDD-BB76-41DA-85AE-1062C30951E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0F902-BF2A-4822-B97F-E92A7832B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0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69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73116-EE46-49BA-AF9B-CA43FFA1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CFC0-B77B-44C8-A097-50FD5B1E6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6219E-49F0-4E39-A5A1-E39D165F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4056-FCF2-42B5-B363-49EAD26F8DC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4ACBE-0631-4B94-AC44-AFCA522D6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D36C1-B418-4475-AD06-D82B86987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5E9EFF">
                <a:alpha val="0"/>
              </a:srgbClr>
            </a:gs>
            <a:gs pos="91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"/>
            <a:ext cx="12192000" cy="86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90000"/>
              </a:lnSpc>
            </a:pPr>
            <a:r>
              <a:rPr lang="ru-RU" sz="1867" b="1" dirty="0">
                <a:solidFill>
                  <a:prstClr val="black"/>
                </a:solidFill>
                <a:latin typeface="Book Antiqua" pitchFamily="18" charset="0"/>
              </a:rPr>
              <a:t>Краевое государственное автономное образовательное учреждение </a:t>
            </a:r>
          </a:p>
          <a:p>
            <a:pPr algn="ctr" defTabSz="1219170">
              <a:lnSpc>
                <a:spcPct val="90000"/>
              </a:lnSpc>
            </a:pPr>
            <a:r>
              <a:rPr lang="ru-RU" sz="1867" b="1" dirty="0">
                <a:solidFill>
                  <a:prstClr val="black"/>
                </a:solidFill>
                <a:latin typeface="Book Antiqua" pitchFamily="18" charset="0"/>
              </a:rPr>
              <a:t>дополнительного профессионального образования </a:t>
            </a:r>
          </a:p>
          <a:p>
            <a:pPr algn="ctr" defTabSz="1219170">
              <a:lnSpc>
                <a:spcPct val="90000"/>
              </a:lnSpc>
            </a:pPr>
            <a:r>
              <a:rPr lang="ru-RU" sz="1867" b="1" dirty="0">
                <a:solidFill>
                  <a:prstClr val="black"/>
                </a:solidFill>
                <a:latin typeface="Book Antiqua" pitchFamily="18" charset="0"/>
              </a:rPr>
              <a:t>«Хабаровский краевой институт развития образования</a:t>
            </a:r>
            <a:r>
              <a:rPr lang="ru-RU" sz="1867" b="1" dirty="0" smtClean="0">
                <a:solidFill>
                  <a:prstClr val="black"/>
                </a:solidFill>
                <a:latin typeface="Book Antiqua" pitchFamily="18" charset="0"/>
              </a:rPr>
              <a:t>» им. К.Д.Ушинского</a:t>
            </a:r>
            <a:endParaRPr lang="ru-RU" sz="1867" b="1" dirty="0">
              <a:solidFill>
                <a:prstClr val="black"/>
              </a:solidFill>
              <a:latin typeface="Book Antiqua" pitchFamily="18" charset="0"/>
            </a:endParaRPr>
          </a:p>
        </p:txBody>
      </p:sp>
      <p:pic>
        <p:nvPicPr>
          <p:cNvPr id="11266" name="Picture 2" descr="https://i.yapx.cc/VfzjH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CCCC">
                <a:tint val="45000"/>
                <a:satMod val="400000"/>
              </a:srgbClr>
            </a:duotone>
          </a:blip>
          <a:srcRect t="44827" b="44828"/>
          <a:stretch>
            <a:fillRect/>
          </a:stretch>
        </p:blipFill>
        <p:spPr bwMode="auto">
          <a:xfrm>
            <a:off x="0" y="740701"/>
            <a:ext cx="12192000" cy="2880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34985" y="2292231"/>
            <a:ext cx="86882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Чемпионатное движение «Абилимпикс ДО»</a:t>
            </a:r>
          </a:p>
          <a:p>
            <a:pPr algn="ctr" defTabSz="1219170"/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Хабаровском крае: опыт и перспективы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6891" y="5880699"/>
            <a:ext cx="5711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ru-RU" sz="2000" b="1" i="1" dirty="0">
                <a:solidFill>
                  <a:prstClr val="black"/>
                </a:solidFill>
                <a:latin typeface="Book Antiqua" pitchFamily="18" charset="0"/>
              </a:rPr>
              <a:t>Сальникова Татьяна Григорьевна, </a:t>
            </a:r>
          </a:p>
          <a:p>
            <a:pPr algn="r" defTabSz="1219170"/>
            <a:r>
              <a:rPr lang="ru-RU" sz="2000" b="1" i="1" dirty="0">
                <a:solidFill>
                  <a:prstClr val="black"/>
                </a:solidFill>
                <a:latin typeface="Book Antiqua" pitchFamily="18" charset="0"/>
              </a:rPr>
              <a:t>старший методист ЦКиИО ХК ИРО, Почетный работник общего образования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976" y="994138"/>
            <a:ext cx="1149549" cy="1279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414" y="1282572"/>
            <a:ext cx="893186" cy="8931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64" y="4936898"/>
            <a:ext cx="1640544" cy="20787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971" y="4944879"/>
            <a:ext cx="1633688" cy="20707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4607" y="4936897"/>
            <a:ext cx="1640756" cy="20787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84" y="1117548"/>
            <a:ext cx="2106014" cy="372775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1493974" y="4178041"/>
            <a:ext cx="377114" cy="4548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677394" y="4565559"/>
            <a:ext cx="890362" cy="14813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Амурск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1638654" y="4607108"/>
            <a:ext cx="151853" cy="168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930361" y="4813560"/>
            <a:ext cx="890362" cy="17888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Бикин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1311282" y="3821838"/>
            <a:ext cx="360579" cy="1351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73153" y="3711423"/>
            <a:ext cx="1369464" cy="4305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Верхнебуреинский муниципальный район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2698108" y="2958916"/>
            <a:ext cx="146304" cy="2377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2203704" y="2697879"/>
            <a:ext cx="1841623" cy="22111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Николаевск-на-Амуре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582989" y="4260867"/>
            <a:ext cx="141923" cy="1258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2486681" y="4387818"/>
            <a:ext cx="1427340" cy="15585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Советская Гавань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1033289" y="3330446"/>
            <a:ext cx="938819" cy="3442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47173" y="3016716"/>
            <a:ext cx="1215872" cy="43057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Солнечный муниципальный район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1301051" y="4093402"/>
            <a:ext cx="451577" cy="2118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19387" y="4209363"/>
            <a:ext cx="1601775" cy="28547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Хабаровский муниципальный район</a:t>
            </a:r>
          </a:p>
        </p:txBody>
      </p:sp>
      <p:sp>
        <p:nvSpPr>
          <p:cNvPr id="45" name="Овал 44"/>
          <p:cNvSpPr/>
          <p:nvPr/>
        </p:nvSpPr>
        <p:spPr>
          <a:xfrm>
            <a:off x="2149262" y="3976121"/>
            <a:ext cx="45719" cy="5082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150576" y="3905762"/>
            <a:ext cx="969677" cy="14071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Хабаровск</a:t>
            </a:r>
          </a:p>
        </p:txBody>
      </p:sp>
      <p:sp>
        <p:nvSpPr>
          <p:cNvPr id="49" name="Овал 48"/>
          <p:cNvSpPr/>
          <p:nvPr/>
        </p:nvSpPr>
        <p:spPr>
          <a:xfrm>
            <a:off x="2616148" y="3228033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810305" y="3344242"/>
            <a:ext cx="1829213" cy="13361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Комсомольск-на-Амуре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9" y="8774"/>
            <a:ext cx="600190" cy="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5E9EFF">
                <a:alpha val="0"/>
              </a:srgbClr>
            </a:gs>
            <a:gs pos="47000">
              <a:srgbClr val="85C2FF"/>
            </a:gs>
            <a:gs pos="65000">
              <a:schemeClr val="bg1"/>
            </a:gs>
            <a:gs pos="9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268" y="137125"/>
            <a:ext cx="3484440" cy="27050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2" y="4023360"/>
            <a:ext cx="3964006" cy="26670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981" y="4023360"/>
            <a:ext cx="3682303" cy="2667017"/>
          </a:xfrm>
          <a:prstGeom prst="rect">
            <a:avLst/>
          </a:prstGeom>
        </p:spPr>
      </p:pic>
      <p:sp>
        <p:nvSpPr>
          <p:cNvPr id="63" name="Google Shape;1625;p41">
            <a:extLst>
              <a:ext uri="{FF2B5EF4-FFF2-40B4-BE49-F238E27FC236}">
                <a16:creationId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903313" y="562677"/>
            <a:ext cx="704485" cy="757361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8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AA8FBA7-D088-4F87-A69A-E2C33F3C6649}"/>
              </a:ext>
            </a:extLst>
          </p:cNvPr>
          <p:cNvSpPr txBox="1"/>
          <p:nvPr/>
        </p:nvSpPr>
        <p:spPr>
          <a:xfrm>
            <a:off x="2337848" y="3272213"/>
            <a:ext cx="1901307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8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225964" y="1316765"/>
            <a:ext cx="246286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33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9" y="137125"/>
            <a:ext cx="3429052" cy="2615219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-23616" y="2126640"/>
            <a:ext cx="3821817" cy="2481936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</a:rPr>
              <a:t>15 дошкольных образовательных организаций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</a:rPr>
              <a:t> из 8 муниципальных районов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51671" y="105477"/>
            <a:ext cx="5080546" cy="9144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БЕБИ-АБИЛИМПИКС  2022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18" y="1113942"/>
            <a:ext cx="4743756" cy="253746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326981" y="2002206"/>
            <a:ext cx="3730726" cy="2481936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</a:rPr>
              <a:t>45 воспитанников с ОВЗ и инвалидностью</a:t>
            </a:r>
          </a:p>
        </p:txBody>
      </p:sp>
      <p:sp>
        <p:nvSpPr>
          <p:cNvPr id="11" name="Овал 10"/>
          <p:cNvSpPr/>
          <p:nvPr/>
        </p:nvSpPr>
        <p:spPr>
          <a:xfrm>
            <a:off x="3026665" y="2563449"/>
            <a:ext cx="5515088" cy="2481936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</a:rPr>
              <a:t>15  экспертов и 11 волонтеров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57" y="4023360"/>
            <a:ext cx="3697623" cy="26334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619" y="2426801"/>
            <a:ext cx="2075936" cy="300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Медицинский уход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53621" y="2461876"/>
            <a:ext cx="1804086" cy="354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Робототехника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79914" y="6308965"/>
            <a:ext cx="1929370" cy="354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Кулинарное дело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2619" y="6324222"/>
            <a:ext cx="1906162" cy="342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Флористика</a:t>
            </a:r>
          </a:p>
        </p:txBody>
      </p:sp>
    </p:spTree>
    <p:extLst>
      <p:ext uri="{BB962C8B-B14F-4D97-AF65-F5344CB8AC3E}">
        <p14:creationId xmlns:p14="http://schemas.microsoft.com/office/powerpoint/2010/main" val="300210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5E9EFF">
                <a:alpha val="0"/>
              </a:srgbClr>
            </a:gs>
            <a:gs pos="47000">
              <a:srgbClr val="85C2FF"/>
            </a:gs>
            <a:gs pos="65000">
              <a:schemeClr val="bg1"/>
            </a:gs>
            <a:gs pos="9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4" y="151442"/>
            <a:ext cx="3921250" cy="2602873"/>
          </a:xfrm>
          <a:prstGeom prst="rect">
            <a:avLst/>
          </a:prstGeom>
        </p:spPr>
      </p:pic>
      <p:sp>
        <p:nvSpPr>
          <p:cNvPr id="8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AA8FBA7-D088-4F87-A69A-E2C33F3C6649}"/>
              </a:ext>
            </a:extLst>
          </p:cNvPr>
          <p:cNvSpPr txBox="1"/>
          <p:nvPr/>
        </p:nvSpPr>
        <p:spPr>
          <a:xfrm>
            <a:off x="2337848" y="3272213"/>
            <a:ext cx="1901307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8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225964" y="1316765"/>
            <a:ext cx="246286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33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69" y="2715768"/>
            <a:ext cx="1225632" cy="13690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79" y="3474410"/>
            <a:ext cx="534120" cy="53412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-23616" y="2126640"/>
            <a:ext cx="2885695" cy="2481936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20 дошкольных образовательных организаций из 9 муниципальных районов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5" y="4014216"/>
            <a:ext cx="3885599" cy="2649897"/>
          </a:xfrm>
          <a:prstGeom prst="rect">
            <a:avLst/>
          </a:prstGeom>
        </p:spPr>
      </p:pic>
      <p:pic>
        <p:nvPicPr>
          <p:cNvPr id="19" name="Объек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244" y="4014216"/>
            <a:ext cx="3592375" cy="2649897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3776105" y="2566729"/>
            <a:ext cx="5892739" cy="2481936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40  экспертов и 20 профессионалов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91221">
            <a:off x="7911455" y="3375863"/>
            <a:ext cx="4143874" cy="39266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7707" y="92760"/>
            <a:ext cx="3300984" cy="2685399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8326981" y="2002206"/>
            <a:ext cx="3730726" cy="2481936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60 воспитанников с ОВЗ и инвалидностью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56" y="1092772"/>
            <a:ext cx="4448360" cy="25251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78224" y="92760"/>
            <a:ext cx="5078400" cy="9144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АБИЛИМПИКС ДО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2023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973" y="151442"/>
            <a:ext cx="1902485" cy="351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Флористика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01946" y="638803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717706" y="2406571"/>
            <a:ext cx="1661969" cy="347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Робототехника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2625" y="6182609"/>
            <a:ext cx="2110344" cy="456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Медицинский уход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88484" y="6256638"/>
            <a:ext cx="2348270" cy="407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Кулинарное дело</a:t>
            </a:r>
          </a:p>
        </p:txBody>
      </p:sp>
    </p:spTree>
    <p:extLst>
      <p:ext uri="{BB962C8B-B14F-4D97-AF65-F5344CB8AC3E}">
        <p14:creationId xmlns:p14="http://schemas.microsoft.com/office/powerpoint/2010/main" val="4223119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48" y="6072779"/>
            <a:ext cx="514505" cy="695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53" y="6334897"/>
            <a:ext cx="412409" cy="3755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08983" y="-85433"/>
            <a:ext cx="56418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Мастер</a:t>
            </a:r>
            <a:r>
              <a:rPr kumimoji="0" lang="ru-RU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классы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36" y="3407500"/>
            <a:ext cx="1180941" cy="1495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1" y="164212"/>
            <a:ext cx="4121756" cy="32432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08" y="3502152"/>
            <a:ext cx="4071569" cy="31136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711" y="3345169"/>
            <a:ext cx="4121264" cy="33652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5536" y="164213"/>
            <a:ext cx="3042168" cy="31093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8361" y="4676667"/>
            <a:ext cx="1129316" cy="1431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20" y="689165"/>
            <a:ext cx="4466618" cy="258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65" y="3505935"/>
            <a:ext cx="2376894" cy="310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32" y="232744"/>
            <a:ext cx="2705768" cy="2441448"/>
          </a:xfrm>
          <a:prstGeom prst="rect">
            <a:avLst/>
          </a:prstGeom>
        </p:spPr>
      </p:pic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3"/>
          <a:srcRect l="60205" t="17935" r="3506" b="35624"/>
          <a:stretch/>
        </p:blipFill>
        <p:spPr>
          <a:xfrm>
            <a:off x="209150" y="4471416"/>
            <a:ext cx="4143394" cy="22082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t="29954" r="19881" b="5984"/>
          <a:stretch/>
        </p:blipFill>
        <p:spPr>
          <a:xfrm>
            <a:off x="8219293" y="4447697"/>
            <a:ext cx="3869075" cy="2156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38" y="2605457"/>
            <a:ext cx="3283789" cy="1805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2225421"/>
            <a:ext cx="3295010" cy="218541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593592" y="64008"/>
            <a:ext cx="8403335" cy="815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Церемония награждения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6396"/>
          <a:stretch/>
        </p:blipFill>
        <p:spPr>
          <a:xfrm>
            <a:off x="2734056" y="735648"/>
            <a:ext cx="2847690" cy="2269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568" y="2599726"/>
            <a:ext cx="2804403" cy="1811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94" y="4471416"/>
            <a:ext cx="3606449" cy="2208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3138" y="735648"/>
            <a:ext cx="3283789" cy="17908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3821" y="735648"/>
            <a:ext cx="2978115" cy="17544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9937" y="2581524"/>
            <a:ext cx="2844730" cy="18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1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28016"/>
            <a:ext cx="5964936" cy="66111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72784" y="2015006"/>
            <a:ext cx="58521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Телемост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г.Хабаровск – г.Салават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(Башкортостан) 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«Знаем профессии 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детства»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281" y="128016"/>
            <a:ext cx="1444877" cy="1585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754" y="781872"/>
            <a:ext cx="896190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21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1480" y="118872"/>
            <a:ext cx="5748528" cy="4644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«Дошкольный Абилимпикс» Хабаровского края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Фестивале «Знакомство с профессией»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Национального чемпионата «Абилимпикс»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11" y="4973968"/>
            <a:ext cx="1676545" cy="1865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662" y="6053302"/>
            <a:ext cx="652329" cy="603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42" y="301520"/>
            <a:ext cx="5143500" cy="65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80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19" y="100582"/>
            <a:ext cx="3114470" cy="41056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047" y="827425"/>
            <a:ext cx="4366962" cy="35930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88" y="0"/>
            <a:ext cx="10516511" cy="1121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98" y="100582"/>
            <a:ext cx="4152445" cy="4608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253" y="4279391"/>
            <a:ext cx="4153259" cy="2505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8" r="293" b="23518"/>
          <a:stretch/>
        </p:blipFill>
        <p:spPr>
          <a:xfrm>
            <a:off x="173676" y="4279391"/>
            <a:ext cx="4169861" cy="2505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39272" t="7790" r="24662" b="4799"/>
          <a:stretch/>
        </p:blipFill>
        <p:spPr>
          <a:xfrm>
            <a:off x="8691022" y="3023636"/>
            <a:ext cx="3173968" cy="37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35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397966" y="-87930"/>
            <a:ext cx="6501783" cy="815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О нас пишут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7282" r="48548"/>
          <a:stretch/>
        </p:blipFill>
        <p:spPr>
          <a:xfrm>
            <a:off x="3772509" y="728045"/>
            <a:ext cx="3689639" cy="37945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9125" t="27746" r="38119" b="7672"/>
          <a:stretch/>
        </p:blipFill>
        <p:spPr>
          <a:xfrm>
            <a:off x="7806758" y="151307"/>
            <a:ext cx="4161279" cy="37541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8055" t="15929" r="38393" b="14974"/>
          <a:stretch/>
        </p:blipFill>
        <p:spPr>
          <a:xfrm rot="20890829">
            <a:off x="5033913" y="2909323"/>
            <a:ext cx="3739896" cy="3603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296" t="17649" r="35443" b="5691"/>
          <a:stretch/>
        </p:blipFill>
        <p:spPr>
          <a:xfrm>
            <a:off x="161550" y="151307"/>
            <a:ext cx="3520440" cy="3145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7709" t="15143" r="39842" b="17382"/>
          <a:stretch/>
        </p:blipFill>
        <p:spPr>
          <a:xfrm rot="21008243">
            <a:off x="8499772" y="3299759"/>
            <a:ext cx="3438751" cy="32563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5630" t="12655" r="26009" b="6724"/>
          <a:stretch/>
        </p:blipFill>
        <p:spPr>
          <a:xfrm rot="20864317">
            <a:off x="331748" y="1445564"/>
            <a:ext cx="2597473" cy="34032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9318" t="8076" r="21042" b="5175"/>
          <a:stretch/>
        </p:blipFill>
        <p:spPr>
          <a:xfrm rot="20965468">
            <a:off x="2248253" y="2959934"/>
            <a:ext cx="3721608" cy="3603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607" y="5187691"/>
            <a:ext cx="1444877" cy="158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1776" y="5882695"/>
            <a:ext cx="896190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408" y="265494"/>
            <a:ext cx="10052304" cy="1627313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1000"/>
              </a:spcBef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</a:b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</a:b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Региональный Фестиваль ранней профориентации</a:t>
            </a:r>
            <a:b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</a:b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«Абилимпикс ДО» в Хабаровском крае </a:t>
            </a:r>
            <a:b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</a:br>
            <a:r>
              <a:rPr lang="ru-RU" sz="3600" b="1" i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имеет перспективу: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243830"/>
              </p:ext>
            </p:extLst>
          </p:nvPr>
        </p:nvGraphicFramePr>
        <p:xfrm>
          <a:off x="609600" y="1810512"/>
          <a:ext cx="10783824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3976" y="143618"/>
            <a:ext cx="1679448" cy="1871063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1378184" y="1310522"/>
            <a:ext cx="629196" cy="582285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1">
              <a:alpha val="90000"/>
              <a:hueOff val="0"/>
              <a:satOff val="0"/>
              <a:lumOff val="0"/>
              <a:alphaOff val="-4000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16599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asted-image.png">
            <a:extLst>
              <a:ext uri="{FF2B5EF4-FFF2-40B4-BE49-F238E27FC236}">
                <a16:creationId xmlns:a16="http://schemas.microsoft.com/office/drawing/2014/main" id="{14888FA8-B7E5-444E-96A0-C455C88A9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1" y="1013885"/>
            <a:ext cx="40259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 descr="pasted-image.png">
            <a:extLst>
              <a:ext uri="{FF2B5EF4-FFF2-40B4-BE49-F238E27FC236}">
                <a16:creationId xmlns:a16="http://schemas.microsoft.com/office/drawing/2014/main" id="{7607DC1C-8300-4344-8995-E2C1B35D6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1" y="1013885"/>
            <a:ext cx="40259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 descr="pasted-image.png">
            <a:extLst>
              <a:ext uri="{FF2B5EF4-FFF2-40B4-BE49-F238E27FC236}">
                <a16:creationId xmlns:a16="http://schemas.microsoft.com/office/drawing/2014/main" id="{AD921707-C2E4-45C2-9762-550AEAD7E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7" y="1013885"/>
            <a:ext cx="40259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AutoShape 4">
            <a:extLst>
              <a:ext uri="{FF2B5EF4-FFF2-40B4-BE49-F238E27FC236}">
                <a16:creationId xmlns:a16="http://schemas.microsoft.com/office/drawing/2014/main" id="{E55F18B5-2299-4F56-BD81-E6A8D866506C}"/>
              </a:ext>
            </a:extLst>
          </p:cNvPr>
          <p:cNvSpPr>
            <a:spLocks/>
          </p:cNvSpPr>
          <p:nvPr/>
        </p:nvSpPr>
        <p:spPr bwMode="auto">
          <a:xfrm>
            <a:off x="9224434" y="4728634"/>
            <a:ext cx="1693333" cy="1691217"/>
          </a:xfrm>
          <a:custGeom>
            <a:avLst/>
            <a:gdLst>
              <a:gd name="T0" fmla="*/ 2147483646 w 19679"/>
              <a:gd name="T1" fmla="*/ 2147483646 h 19679"/>
              <a:gd name="T2" fmla="*/ 2147483646 w 19679"/>
              <a:gd name="T3" fmla="*/ 2147483646 h 19679"/>
              <a:gd name="T4" fmla="*/ 2147483646 w 19679"/>
              <a:gd name="T5" fmla="*/ 2147483646 h 19679"/>
              <a:gd name="T6" fmla="*/ 2147483646 w 19679"/>
              <a:gd name="T7" fmla="*/ 214748364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78CE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0959" tIns="60959" rIns="60959" bIns="60959" anchor="ctr"/>
          <a:lstStyle/>
          <a:p>
            <a:endParaRPr lang="ru-RU" sz="2400"/>
          </a:p>
        </p:txBody>
      </p:sp>
      <p:sp>
        <p:nvSpPr>
          <p:cNvPr id="17414" name="AutoShape 5">
            <a:extLst>
              <a:ext uri="{FF2B5EF4-FFF2-40B4-BE49-F238E27FC236}">
                <a16:creationId xmlns:a16="http://schemas.microsoft.com/office/drawing/2014/main" id="{E8B175F9-2B5D-4AF0-AC7E-59AF3A5BB127}"/>
              </a:ext>
            </a:extLst>
          </p:cNvPr>
          <p:cNvSpPr>
            <a:spLocks/>
          </p:cNvSpPr>
          <p:nvPr/>
        </p:nvSpPr>
        <p:spPr bwMode="auto">
          <a:xfrm>
            <a:off x="5446184" y="4853517"/>
            <a:ext cx="1693333" cy="1691216"/>
          </a:xfrm>
          <a:custGeom>
            <a:avLst/>
            <a:gdLst>
              <a:gd name="T0" fmla="*/ 2147483646 w 19679"/>
              <a:gd name="T1" fmla="*/ 2147483646 h 19679"/>
              <a:gd name="T2" fmla="*/ 2147483646 w 19679"/>
              <a:gd name="T3" fmla="*/ 2147483646 h 19679"/>
              <a:gd name="T4" fmla="*/ 2147483646 w 19679"/>
              <a:gd name="T5" fmla="*/ 2147483646 h 19679"/>
              <a:gd name="T6" fmla="*/ 2147483646 w 19679"/>
              <a:gd name="T7" fmla="*/ 214748364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08F9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0959" tIns="60959" rIns="60959" bIns="60959" anchor="ctr"/>
          <a:lstStyle/>
          <a:p>
            <a:endParaRPr lang="ru-RU" sz="2400"/>
          </a:p>
        </p:txBody>
      </p:sp>
      <p:sp>
        <p:nvSpPr>
          <p:cNvPr id="17415" name="AutoShape 6">
            <a:extLst>
              <a:ext uri="{FF2B5EF4-FFF2-40B4-BE49-F238E27FC236}">
                <a16:creationId xmlns:a16="http://schemas.microsoft.com/office/drawing/2014/main" id="{680FE993-B1CF-4408-81C4-4DE34DF4B67F}"/>
              </a:ext>
            </a:extLst>
          </p:cNvPr>
          <p:cNvSpPr>
            <a:spLocks/>
          </p:cNvSpPr>
          <p:nvPr/>
        </p:nvSpPr>
        <p:spPr bwMode="auto">
          <a:xfrm>
            <a:off x="1667934" y="4728634"/>
            <a:ext cx="1693333" cy="1691217"/>
          </a:xfrm>
          <a:custGeom>
            <a:avLst/>
            <a:gdLst>
              <a:gd name="T0" fmla="*/ 2147483646 w 19679"/>
              <a:gd name="T1" fmla="*/ 2147483646 h 19679"/>
              <a:gd name="T2" fmla="*/ 2147483646 w 19679"/>
              <a:gd name="T3" fmla="*/ 2147483646 h 19679"/>
              <a:gd name="T4" fmla="*/ 2147483646 w 19679"/>
              <a:gd name="T5" fmla="*/ 2147483646 h 19679"/>
              <a:gd name="T6" fmla="*/ 2147483646 w 19679"/>
              <a:gd name="T7" fmla="*/ 2147483646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568D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0959" tIns="60959" rIns="60959" bIns="60959" anchor="ctr"/>
          <a:lstStyle/>
          <a:p>
            <a:endParaRPr lang="ru-RU" sz="2400"/>
          </a:p>
        </p:txBody>
      </p:sp>
      <p:grpSp>
        <p:nvGrpSpPr>
          <p:cNvPr id="17416" name="Group 7">
            <a:extLst>
              <a:ext uri="{FF2B5EF4-FFF2-40B4-BE49-F238E27FC236}">
                <a16:creationId xmlns:a16="http://schemas.microsoft.com/office/drawing/2014/main" id="{C83DF464-DDAB-4614-B3E3-2C7834C33439}"/>
              </a:ext>
            </a:extLst>
          </p:cNvPr>
          <p:cNvGrpSpPr>
            <a:grpSpLocks/>
          </p:cNvGrpSpPr>
          <p:nvPr/>
        </p:nvGrpSpPr>
        <p:grpSpPr bwMode="auto">
          <a:xfrm>
            <a:off x="9704918" y="5054601"/>
            <a:ext cx="732367" cy="1039284"/>
            <a:chOff x="0" y="40"/>
            <a:chExt cx="548700" cy="780327"/>
          </a:xfrm>
        </p:grpSpPr>
        <p:sp>
          <p:nvSpPr>
            <p:cNvPr id="17426" name="AutoShape 8">
              <a:extLst>
                <a:ext uri="{FF2B5EF4-FFF2-40B4-BE49-F238E27FC236}">
                  <a16:creationId xmlns:a16="http://schemas.microsoft.com/office/drawing/2014/main" id="{56C72332-FF32-478F-BB4D-722F05348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0"/>
              <a:ext cx="548700" cy="780327"/>
            </a:xfrm>
            <a:custGeom>
              <a:avLst/>
              <a:gdLst>
                <a:gd name="T0" fmla="*/ 177038360 w 21600"/>
                <a:gd name="T1" fmla="*/ 509205346 h 21600"/>
                <a:gd name="T2" fmla="*/ 177038360 w 21600"/>
                <a:gd name="T3" fmla="*/ 509205346 h 21600"/>
                <a:gd name="T4" fmla="*/ 177038360 w 21600"/>
                <a:gd name="T5" fmla="*/ 509205346 h 21600"/>
                <a:gd name="T6" fmla="*/ 177038360 w 21600"/>
                <a:gd name="T7" fmla="*/ 50920534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902" y="1265"/>
                  </a:moveTo>
                  <a:cubicBezTo>
                    <a:pt x="19396" y="1265"/>
                    <a:pt x="19798" y="1549"/>
                    <a:pt x="19798" y="1900"/>
                  </a:cubicBezTo>
                  <a:lnTo>
                    <a:pt x="19798" y="2530"/>
                  </a:lnTo>
                  <a:lnTo>
                    <a:pt x="1799" y="2530"/>
                  </a:lnTo>
                  <a:lnTo>
                    <a:pt x="1799" y="1900"/>
                  </a:lnTo>
                  <a:cubicBezTo>
                    <a:pt x="1799" y="1549"/>
                    <a:pt x="2203" y="1265"/>
                    <a:pt x="2702" y="1265"/>
                  </a:cubicBezTo>
                  <a:lnTo>
                    <a:pt x="18902" y="1265"/>
                  </a:lnTo>
                  <a:close/>
                  <a:moveTo>
                    <a:pt x="19798" y="3797"/>
                  </a:moveTo>
                  <a:lnTo>
                    <a:pt x="19798" y="16537"/>
                  </a:lnTo>
                  <a:lnTo>
                    <a:pt x="1799" y="16537"/>
                  </a:lnTo>
                  <a:lnTo>
                    <a:pt x="1799" y="3797"/>
                  </a:lnTo>
                  <a:lnTo>
                    <a:pt x="19798" y="3797"/>
                  </a:lnTo>
                  <a:close/>
                  <a:moveTo>
                    <a:pt x="19798" y="17802"/>
                  </a:moveTo>
                  <a:lnTo>
                    <a:pt x="19798" y="19703"/>
                  </a:lnTo>
                  <a:cubicBezTo>
                    <a:pt x="19798" y="20050"/>
                    <a:pt x="19396" y="20334"/>
                    <a:pt x="18902" y="20334"/>
                  </a:cubicBezTo>
                  <a:lnTo>
                    <a:pt x="2702" y="20334"/>
                  </a:lnTo>
                  <a:cubicBezTo>
                    <a:pt x="2203" y="20334"/>
                    <a:pt x="1799" y="20050"/>
                    <a:pt x="1799" y="19703"/>
                  </a:cubicBezTo>
                  <a:lnTo>
                    <a:pt x="1799" y="17802"/>
                  </a:lnTo>
                  <a:lnTo>
                    <a:pt x="19798" y="17802"/>
                  </a:lnTo>
                  <a:close/>
                  <a:moveTo>
                    <a:pt x="2702" y="0"/>
                  </a:moveTo>
                  <a:cubicBezTo>
                    <a:pt x="1209" y="0"/>
                    <a:pt x="0" y="850"/>
                    <a:pt x="0" y="1900"/>
                  </a:cubicBezTo>
                  <a:lnTo>
                    <a:pt x="0" y="19703"/>
                  </a:lnTo>
                  <a:cubicBezTo>
                    <a:pt x="0" y="20749"/>
                    <a:pt x="1209" y="21599"/>
                    <a:pt x="2702" y="21599"/>
                  </a:cubicBezTo>
                  <a:lnTo>
                    <a:pt x="18902" y="21599"/>
                  </a:lnTo>
                  <a:cubicBezTo>
                    <a:pt x="20390" y="21599"/>
                    <a:pt x="21600" y="20749"/>
                    <a:pt x="21600" y="19703"/>
                  </a:cubicBezTo>
                  <a:lnTo>
                    <a:pt x="21600" y="1900"/>
                  </a:lnTo>
                  <a:cubicBezTo>
                    <a:pt x="21600" y="850"/>
                    <a:pt x="20390" y="0"/>
                    <a:pt x="18902" y="0"/>
                  </a:cubicBezTo>
                  <a:lnTo>
                    <a:pt x="27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0959" tIns="60959" rIns="60959" bIns="60959" anchor="ctr"/>
            <a:lstStyle/>
            <a:p>
              <a:endParaRPr lang="ru-RU" sz="2400"/>
            </a:p>
          </p:txBody>
        </p:sp>
        <p:sp>
          <p:nvSpPr>
            <p:cNvPr id="17427" name="AutoShape 9">
              <a:extLst>
                <a:ext uri="{FF2B5EF4-FFF2-40B4-BE49-F238E27FC236}">
                  <a16:creationId xmlns:a16="http://schemas.microsoft.com/office/drawing/2014/main" id="{148090F9-CA2F-4E69-8F2A-95834F79C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79" y="669197"/>
              <a:ext cx="163142" cy="45712"/>
            </a:xfrm>
            <a:custGeom>
              <a:avLst/>
              <a:gdLst>
                <a:gd name="T0" fmla="*/ 4653286 w 21600"/>
                <a:gd name="T1" fmla="*/ 102365 h 21600"/>
                <a:gd name="T2" fmla="*/ 4653286 w 21600"/>
                <a:gd name="T3" fmla="*/ 102365 h 21600"/>
                <a:gd name="T4" fmla="*/ 4653286 w 21600"/>
                <a:gd name="T5" fmla="*/ 102365 h 21600"/>
                <a:gd name="T6" fmla="*/ 4653286 w 21600"/>
                <a:gd name="T7" fmla="*/ 10236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3031" y="0"/>
                  </a:moveTo>
                  <a:cubicBezTo>
                    <a:pt x="1352" y="0"/>
                    <a:pt x="0" y="4770"/>
                    <a:pt x="0" y="10761"/>
                  </a:cubicBezTo>
                  <a:cubicBezTo>
                    <a:pt x="0" y="16753"/>
                    <a:pt x="1352" y="21599"/>
                    <a:pt x="3031" y="21599"/>
                  </a:cubicBezTo>
                  <a:lnTo>
                    <a:pt x="18563" y="21599"/>
                  </a:lnTo>
                  <a:cubicBezTo>
                    <a:pt x="20241" y="21599"/>
                    <a:pt x="21600" y="16753"/>
                    <a:pt x="21600" y="10761"/>
                  </a:cubicBezTo>
                  <a:cubicBezTo>
                    <a:pt x="21600" y="4770"/>
                    <a:pt x="20241" y="0"/>
                    <a:pt x="18563" y="0"/>
                  </a:cubicBezTo>
                  <a:lnTo>
                    <a:pt x="30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0959" tIns="60959" rIns="60959" bIns="60959" anchor="ctr"/>
            <a:lstStyle/>
            <a:p>
              <a:endParaRPr lang="ru-RU" sz="2400"/>
            </a:p>
          </p:txBody>
        </p:sp>
      </p:grpSp>
      <p:sp>
        <p:nvSpPr>
          <p:cNvPr id="17417" name="AutoShape 10">
            <a:extLst>
              <a:ext uri="{FF2B5EF4-FFF2-40B4-BE49-F238E27FC236}">
                <a16:creationId xmlns:a16="http://schemas.microsoft.com/office/drawing/2014/main" id="{4C5BD4CA-173D-4644-8132-7C4BFDD92801}"/>
              </a:ext>
            </a:extLst>
          </p:cNvPr>
          <p:cNvSpPr>
            <a:spLocks/>
          </p:cNvSpPr>
          <p:nvPr/>
        </p:nvSpPr>
        <p:spPr bwMode="auto">
          <a:xfrm>
            <a:off x="5736167" y="5181600"/>
            <a:ext cx="1113367" cy="1035051"/>
          </a:xfrm>
          <a:custGeom>
            <a:avLst/>
            <a:gdLst>
              <a:gd name="T0" fmla="*/ 623966748 w 21600"/>
              <a:gd name="T1" fmla="*/ 501338578 h 21600"/>
              <a:gd name="T2" fmla="*/ 623966748 w 21600"/>
              <a:gd name="T3" fmla="*/ 501338578 h 21600"/>
              <a:gd name="T4" fmla="*/ 623966748 w 21600"/>
              <a:gd name="T5" fmla="*/ 501338578 h 21600"/>
              <a:gd name="T6" fmla="*/ 623966748 w 21600"/>
              <a:gd name="T7" fmla="*/ 50133857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9703" y="8099"/>
                </a:moveTo>
                <a:cubicBezTo>
                  <a:pt x="20050" y="8099"/>
                  <a:pt x="20334" y="8402"/>
                  <a:pt x="20334" y="8776"/>
                </a:cubicBezTo>
                <a:lnTo>
                  <a:pt x="20334" y="9450"/>
                </a:lnTo>
                <a:lnTo>
                  <a:pt x="14006" y="9450"/>
                </a:lnTo>
                <a:lnTo>
                  <a:pt x="14006" y="8776"/>
                </a:lnTo>
                <a:cubicBezTo>
                  <a:pt x="14006" y="8402"/>
                  <a:pt x="14289" y="8099"/>
                  <a:pt x="14640" y="8099"/>
                </a:cubicBezTo>
                <a:lnTo>
                  <a:pt x="19703" y="8099"/>
                </a:lnTo>
                <a:close/>
                <a:moveTo>
                  <a:pt x="19703" y="1349"/>
                </a:moveTo>
                <a:cubicBezTo>
                  <a:pt x="20050" y="1349"/>
                  <a:pt x="20334" y="1652"/>
                  <a:pt x="20334" y="2026"/>
                </a:cubicBezTo>
                <a:lnTo>
                  <a:pt x="20334" y="6865"/>
                </a:lnTo>
                <a:cubicBezTo>
                  <a:pt x="20132" y="6789"/>
                  <a:pt x="19916" y="6749"/>
                  <a:pt x="19703" y="6749"/>
                </a:cubicBezTo>
                <a:lnTo>
                  <a:pt x="14640" y="6749"/>
                </a:lnTo>
                <a:cubicBezTo>
                  <a:pt x="13591" y="6749"/>
                  <a:pt x="12740" y="7657"/>
                  <a:pt x="12740" y="8776"/>
                </a:cubicBezTo>
                <a:lnTo>
                  <a:pt x="12740" y="13500"/>
                </a:lnTo>
                <a:lnTo>
                  <a:pt x="1265" y="13500"/>
                </a:lnTo>
                <a:lnTo>
                  <a:pt x="1265" y="2026"/>
                </a:lnTo>
                <a:cubicBezTo>
                  <a:pt x="1265" y="1652"/>
                  <a:pt x="1549" y="1349"/>
                  <a:pt x="1900" y="1349"/>
                </a:cubicBezTo>
                <a:lnTo>
                  <a:pt x="19703" y="1349"/>
                </a:lnTo>
                <a:close/>
                <a:moveTo>
                  <a:pt x="12740" y="14850"/>
                </a:moveTo>
                <a:lnTo>
                  <a:pt x="12740" y="16199"/>
                </a:lnTo>
                <a:lnTo>
                  <a:pt x="1900" y="16199"/>
                </a:lnTo>
                <a:cubicBezTo>
                  <a:pt x="1549" y="16199"/>
                  <a:pt x="1265" y="15898"/>
                  <a:pt x="1265" y="15527"/>
                </a:cubicBezTo>
                <a:lnTo>
                  <a:pt x="1265" y="14850"/>
                </a:lnTo>
                <a:lnTo>
                  <a:pt x="12740" y="14850"/>
                </a:lnTo>
                <a:close/>
                <a:moveTo>
                  <a:pt x="20334" y="10800"/>
                </a:moveTo>
                <a:lnTo>
                  <a:pt x="20334" y="17549"/>
                </a:lnTo>
                <a:lnTo>
                  <a:pt x="14006" y="17549"/>
                </a:lnTo>
                <a:lnTo>
                  <a:pt x="14006" y="10800"/>
                </a:lnTo>
                <a:lnTo>
                  <a:pt x="20334" y="10800"/>
                </a:lnTo>
                <a:close/>
                <a:moveTo>
                  <a:pt x="12740" y="17549"/>
                </a:moveTo>
                <a:lnTo>
                  <a:pt x="12740" y="19576"/>
                </a:lnTo>
                <a:cubicBezTo>
                  <a:pt x="12740" y="19804"/>
                  <a:pt x="12777" y="20034"/>
                  <a:pt x="12848" y="20250"/>
                </a:cubicBezTo>
                <a:lnTo>
                  <a:pt x="7880" y="20250"/>
                </a:lnTo>
                <a:lnTo>
                  <a:pt x="8724" y="17549"/>
                </a:lnTo>
                <a:lnTo>
                  <a:pt x="12740" y="17549"/>
                </a:lnTo>
                <a:close/>
                <a:moveTo>
                  <a:pt x="20334" y="18900"/>
                </a:moveTo>
                <a:lnTo>
                  <a:pt x="20334" y="19576"/>
                </a:lnTo>
                <a:cubicBezTo>
                  <a:pt x="20334" y="19947"/>
                  <a:pt x="20050" y="20250"/>
                  <a:pt x="19703" y="20250"/>
                </a:cubicBezTo>
                <a:lnTo>
                  <a:pt x="14640" y="20250"/>
                </a:lnTo>
                <a:cubicBezTo>
                  <a:pt x="14289" y="20250"/>
                  <a:pt x="14006" y="19947"/>
                  <a:pt x="14006" y="19576"/>
                </a:cubicBezTo>
                <a:lnTo>
                  <a:pt x="14006" y="18900"/>
                </a:lnTo>
                <a:lnTo>
                  <a:pt x="20334" y="18900"/>
                </a:lnTo>
                <a:close/>
                <a:moveTo>
                  <a:pt x="1900" y="0"/>
                </a:moveTo>
                <a:cubicBezTo>
                  <a:pt x="850" y="0"/>
                  <a:pt x="0" y="907"/>
                  <a:pt x="0" y="2026"/>
                </a:cubicBezTo>
                <a:lnTo>
                  <a:pt x="0" y="15527"/>
                </a:lnTo>
                <a:cubicBezTo>
                  <a:pt x="0" y="16643"/>
                  <a:pt x="850" y="17549"/>
                  <a:pt x="1900" y="17549"/>
                </a:cubicBezTo>
                <a:lnTo>
                  <a:pt x="7390" y="17549"/>
                </a:lnTo>
                <a:lnTo>
                  <a:pt x="6547" y="20250"/>
                </a:lnTo>
                <a:lnTo>
                  <a:pt x="4472" y="20250"/>
                </a:lnTo>
                <a:cubicBezTo>
                  <a:pt x="4121" y="20250"/>
                  <a:pt x="3840" y="20553"/>
                  <a:pt x="3840" y="20927"/>
                </a:cubicBezTo>
                <a:cubicBezTo>
                  <a:pt x="3840" y="21298"/>
                  <a:pt x="4121" y="21599"/>
                  <a:pt x="4472" y="21599"/>
                </a:cubicBezTo>
                <a:lnTo>
                  <a:pt x="19703" y="21599"/>
                </a:lnTo>
                <a:cubicBezTo>
                  <a:pt x="20749" y="21599"/>
                  <a:pt x="21599" y="20692"/>
                  <a:pt x="21599" y="19576"/>
                </a:cubicBezTo>
                <a:lnTo>
                  <a:pt x="21599" y="2026"/>
                </a:lnTo>
                <a:cubicBezTo>
                  <a:pt x="21599" y="907"/>
                  <a:pt x="20749" y="0"/>
                  <a:pt x="19703" y="0"/>
                </a:cubicBezTo>
                <a:lnTo>
                  <a:pt x="19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0959" tIns="60959" rIns="60959" bIns="60959" anchor="ctr"/>
          <a:lstStyle/>
          <a:p>
            <a:endParaRPr lang="ru-RU" sz="2400"/>
          </a:p>
        </p:txBody>
      </p:sp>
      <p:sp>
        <p:nvSpPr>
          <p:cNvPr id="17418" name="AutoShape 11">
            <a:extLst>
              <a:ext uri="{FF2B5EF4-FFF2-40B4-BE49-F238E27FC236}">
                <a16:creationId xmlns:a16="http://schemas.microsoft.com/office/drawing/2014/main" id="{E43BEDD4-765E-4C92-A5E0-CEC135B2039F}"/>
              </a:ext>
            </a:extLst>
          </p:cNvPr>
          <p:cNvSpPr>
            <a:spLocks/>
          </p:cNvSpPr>
          <p:nvPr/>
        </p:nvSpPr>
        <p:spPr bwMode="auto">
          <a:xfrm>
            <a:off x="2025651" y="5130801"/>
            <a:ext cx="977900" cy="884767"/>
          </a:xfrm>
          <a:custGeom>
            <a:avLst/>
            <a:gdLst>
              <a:gd name="T0" fmla="*/ 422795371 w 21600"/>
              <a:gd name="T1" fmla="*/ 313136158 h 21600"/>
              <a:gd name="T2" fmla="*/ 422795371 w 21600"/>
              <a:gd name="T3" fmla="*/ 313136158 h 21600"/>
              <a:gd name="T4" fmla="*/ 422795371 w 21600"/>
              <a:gd name="T5" fmla="*/ 313136158 h 21600"/>
              <a:gd name="T6" fmla="*/ 422795371 w 21600"/>
              <a:gd name="T7" fmla="*/ 31313615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9703" y="1349"/>
                </a:moveTo>
                <a:cubicBezTo>
                  <a:pt x="20050" y="1349"/>
                  <a:pt x="20334" y="1652"/>
                  <a:pt x="20334" y="2026"/>
                </a:cubicBezTo>
                <a:lnTo>
                  <a:pt x="20334" y="13500"/>
                </a:lnTo>
                <a:lnTo>
                  <a:pt x="1265" y="13500"/>
                </a:lnTo>
                <a:lnTo>
                  <a:pt x="1265" y="2026"/>
                </a:lnTo>
                <a:cubicBezTo>
                  <a:pt x="1265" y="1652"/>
                  <a:pt x="1549" y="1349"/>
                  <a:pt x="1900" y="1349"/>
                </a:cubicBezTo>
                <a:lnTo>
                  <a:pt x="19703" y="1349"/>
                </a:lnTo>
                <a:close/>
                <a:moveTo>
                  <a:pt x="20334" y="14850"/>
                </a:moveTo>
                <a:lnTo>
                  <a:pt x="20334" y="15527"/>
                </a:lnTo>
                <a:cubicBezTo>
                  <a:pt x="20334" y="15898"/>
                  <a:pt x="20050" y="16199"/>
                  <a:pt x="19703" y="16199"/>
                </a:cubicBezTo>
                <a:lnTo>
                  <a:pt x="1900" y="16199"/>
                </a:lnTo>
                <a:cubicBezTo>
                  <a:pt x="1549" y="16199"/>
                  <a:pt x="1265" y="15898"/>
                  <a:pt x="1265" y="15527"/>
                </a:cubicBezTo>
                <a:lnTo>
                  <a:pt x="1265" y="14850"/>
                </a:lnTo>
                <a:lnTo>
                  <a:pt x="20334" y="14850"/>
                </a:lnTo>
                <a:close/>
                <a:moveTo>
                  <a:pt x="12875" y="17549"/>
                </a:moveTo>
                <a:lnTo>
                  <a:pt x="13719" y="20250"/>
                </a:lnTo>
                <a:lnTo>
                  <a:pt x="7880" y="20250"/>
                </a:lnTo>
                <a:lnTo>
                  <a:pt x="8724" y="17549"/>
                </a:lnTo>
                <a:lnTo>
                  <a:pt x="12875" y="17549"/>
                </a:lnTo>
                <a:close/>
                <a:moveTo>
                  <a:pt x="1900" y="0"/>
                </a:moveTo>
                <a:cubicBezTo>
                  <a:pt x="850" y="0"/>
                  <a:pt x="0" y="907"/>
                  <a:pt x="0" y="2026"/>
                </a:cubicBezTo>
                <a:lnTo>
                  <a:pt x="0" y="15527"/>
                </a:lnTo>
                <a:cubicBezTo>
                  <a:pt x="0" y="16643"/>
                  <a:pt x="850" y="17549"/>
                  <a:pt x="1900" y="17549"/>
                </a:cubicBezTo>
                <a:lnTo>
                  <a:pt x="7391" y="17549"/>
                </a:lnTo>
                <a:lnTo>
                  <a:pt x="6547" y="20250"/>
                </a:lnTo>
                <a:lnTo>
                  <a:pt x="4472" y="20250"/>
                </a:lnTo>
                <a:cubicBezTo>
                  <a:pt x="4121" y="20250"/>
                  <a:pt x="3840" y="20553"/>
                  <a:pt x="3840" y="20927"/>
                </a:cubicBezTo>
                <a:cubicBezTo>
                  <a:pt x="3840" y="21298"/>
                  <a:pt x="4121" y="21600"/>
                  <a:pt x="4472" y="21600"/>
                </a:cubicBezTo>
                <a:lnTo>
                  <a:pt x="17128" y="21600"/>
                </a:lnTo>
                <a:cubicBezTo>
                  <a:pt x="17479" y="21600"/>
                  <a:pt x="17759" y="21298"/>
                  <a:pt x="17759" y="20927"/>
                </a:cubicBezTo>
                <a:cubicBezTo>
                  <a:pt x="17759" y="20553"/>
                  <a:pt x="17479" y="20250"/>
                  <a:pt x="17128" y="20250"/>
                </a:cubicBezTo>
                <a:lnTo>
                  <a:pt x="15053" y="20250"/>
                </a:lnTo>
                <a:lnTo>
                  <a:pt x="14209" y="17549"/>
                </a:lnTo>
                <a:lnTo>
                  <a:pt x="19703" y="17549"/>
                </a:lnTo>
                <a:cubicBezTo>
                  <a:pt x="20750" y="17549"/>
                  <a:pt x="21600" y="16643"/>
                  <a:pt x="21600" y="15527"/>
                </a:cubicBezTo>
                <a:lnTo>
                  <a:pt x="21600" y="2026"/>
                </a:lnTo>
                <a:cubicBezTo>
                  <a:pt x="21600" y="907"/>
                  <a:pt x="20750" y="0"/>
                  <a:pt x="19703" y="0"/>
                </a:cubicBezTo>
                <a:lnTo>
                  <a:pt x="19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0959" tIns="60959" rIns="60959" bIns="60959" anchor="ctr"/>
          <a:lstStyle/>
          <a:p>
            <a:endParaRPr lang="ru-RU" sz="2400"/>
          </a:p>
        </p:txBody>
      </p:sp>
      <p:pic>
        <p:nvPicPr>
          <p:cNvPr id="17419" name="Picture 12" descr="pasted-image.png">
            <a:extLst>
              <a:ext uri="{FF2B5EF4-FFF2-40B4-BE49-F238E27FC236}">
                <a16:creationId xmlns:a16="http://schemas.microsoft.com/office/drawing/2014/main" id="{03F16277-4DAF-4D78-AD5D-1ADCD223D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4" y="57723"/>
            <a:ext cx="801244" cy="71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1" name="AutoShape 13">
            <a:extLst>
              <a:ext uri="{FF2B5EF4-FFF2-40B4-BE49-F238E27FC236}">
                <a16:creationId xmlns:a16="http://schemas.microsoft.com/office/drawing/2014/main" id="{5E9ECC47-74F8-4AA3-8828-D14DA58A5BE3}"/>
              </a:ext>
            </a:extLst>
          </p:cNvPr>
          <p:cNvSpPr>
            <a:spLocks/>
          </p:cNvSpPr>
          <p:nvPr/>
        </p:nvSpPr>
        <p:spPr bwMode="auto">
          <a:xfrm>
            <a:off x="2741085" y="6002868"/>
            <a:ext cx="1483783" cy="512233"/>
          </a:xfrm>
          <a:prstGeom prst="roundRect">
            <a:avLst>
              <a:gd name="adj" fmla="val 49690"/>
            </a:avLst>
          </a:prstGeom>
          <a:solidFill>
            <a:srgbClr val="FFFFFF"/>
          </a:solidFill>
          <a:ln w="25400" cap="flat" cmpd="sng">
            <a:solidFill>
              <a:srgbClr val="64BB93"/>
            </a:solidFill>
            <a:prstDash val="solid"/>
            <a:round/>
            <a:headEnd/>
            <a:tailEnd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60959" tIns="60959" rIns="60959" bIns="60959" anchor="ctr"/>
          <a:lstStyle/>
          <a:p>
            <a:pPr eaLnBrk="1">
              <a:defRPr/>
            </a:pPr>
            <a:endParaRPr lang="ru-RU" altLang="ru-RU" sz="2400">
              <a:cs typeface="Arial" panose="020B0604020202020204" pitchFamily="34" charset="0"/>
            </a:endParaRPr>
          </a:p>
        </p:txBody>
      </p:sp>
      <p:sp>
        <p:nvSpPr>
          <p:cNvPr id="2" name="AutoShape 14">
            <a:extLst>
              <a:ext uri="{FF2B5EF4-FFF2-40B4-BE49-F238E27FC236}">
                <a16:creationId xmlns:a16="http://schemas.microsoft.com/office/drawing/2014/main" id="{7434483A-7084-4FC7-8A22-FB80EF29CAF3}"/>
              </a:ext>
            </a:extLst>
          </p:cNvPr>
          <p:cNvSpPr>
            <a:spLocks/>
          </p:cNvSpPr>
          <p:nvPr/>
        </p:nvSpPr>
        <p:spPr bwMode="auto">
          <a:xfrm>
            <a:off x="2882901" y="5848351"/>
            <a:ext cx="1358900" cy="685800"/>
          </a:xfrm>
          <a:custGeom>
            <a:avLst/>
            <a:gdLst>
              <a:gd name="T0" fmla="*/ 1134512298 w 21600"/>
              <a:gd name="T1" fmla="*/ 145827274 h 21600"/>
              <a:gd name="T2" fmla="*/ 1134512298 w 21600"/>
              <a:gd name="T3" fmla="*/ 145827274 h 21600"/>
              <a:gd name="T4" fmla="*/ 1134512298 w 21600"/>
              <a:gd name="T5" fmla="*/ 145827274 h 21600"/>
              <a:gd name="T6" fmla="*/ 1134512298 w 21600"/>
              <a:gd name="T7" fmla="*/ 1458272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99" tIns="121899" rIns="121899" bIns="121899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ru-RU" altLang="ru-RU" sz="3733"/>
              <a:t>сайт</a:t>
            </a:r>
            <a:endParaRPr lang="ru-RU" altLang="ru-RU" sz="1867"/>
          </a:p>
        </p:txBody>
      </p:sp>
      <p:sp>
        <p:nvSpPr>
          <p:cNvPr id="17423" name="AutoShape 15">
            <a:extLst>
              <a:ext uri="{FF2B5EF4-FFF2-40B4-BE49-F238E27FC236}">
                <a16:creationId xmlns:a16="http://schemas.microsoft.com/office/drawing/2014/main" id="{2C4FF460-C118-4DA8-9A8E-2E3936E55EA2}"/>
              </a:ext>
            </a:extLst>
          </p:cNvPr>
          <p:cNvSpPr>
            <a:spLocks/>
          </p:cNvSpPr>
          <p:nvPr/>
        </p:nvSpPr>
        <p:spPr bwMode="auto">
          <a:xfrm>
            <a:off x="6807201" y="6070601"/>
            <a:ext cx="1079500" cy="512233"/>
          </a:xfrm>
          <a:prstGeom prst="roundRect">
            <a:avLst>
              <a:gd name="adj" fmla="val 49690"/>
            </a:avLst>
          </a:prstGeom>
          <a:solidFill>
            <a:srgbClr val="FFFFFF"/>
          </a:solidFill>
          <a:ln w="25400" cap="flat" cmpd="sng">
            <a:solidFill>
              <a:srgbClr val="64BB93"/>
            </a:solidFill>
            <a:prstDash val="solid"/>
            <a:round/>
            <a:headEnd/>
            <a:tailEnd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60959" tIns="60959" rIns="60959" bIns="60959" anchor="ctr"/>
          <a:lstStyle/>
          <a:p>
            <a:pPr eaLnBrk="1">
              <a:defRPr/>
            </a:pPr>
            <a:endParaRPr lang="ru-RU" altLang="ru-RU" sz="2400">
              <a:cs typeface="Arial" panose="020B0604020202020204" pitchFamily="34" charset="0"/>
            </a:endParaRPr>
          </a:p>
        </p:txBody>
      </p:sp>
      <p:sp>
        <p:nvSpPr>
          <p:cNvPr id="3" name="AutoShape 16">
            <a:extLst>
              <a:ext uri="{FF2B5EF4-FFF2-40B4-BE49-F238E27FC236}">
                <a16:creationId xmlns:a16="http://schemas.microsoft.com/office/drawing/2014/main" id="{01339D7E-ED4F-4BA3-A02F-A1744F21D0CE}"/>
              </a:ext>
            </a:extLst>
          </p:cNvPr>
          <p:cNvSpPr>
            <a:spLocks/>
          </p:cNvSpPr>
          <p:nvPr/>
        </p:nvSpPr>
        <p:spPr bwMode="auto">
          <a:xfrm>
            <a:off x="6925734" y="5933017"/>
            <a:ext cx="977900" cy="685800"/>
          </a:xfrm>
          <a:custGeom>
            <a:avLst/>
            <a:gdLst>
              <a:gd name="T0" fmla="*/ 422795371 w 21600"/>
              <a:gd name="T1" fmla="*/ 145827274 h 21600"/>
              <a:gd name="T2" fmla="*/ 422795371 w 21600"/>
              <a:gd name="T3" fmla="*/ 145827274 h 21600"/>
              <a:gd name="T4" fmla="*/ 422795371 w 21600"/>
              <a:gd name="T5" fmla="*/ 145827274 h 21600"/>
              <a:gd name="T6" fmla="*/ 422795371 w 21600"/>
              <a:gd name="T7" fmla="*/ 1458272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99" tIns="121899" rIns="121899" bIns="121899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ru-RU" altLang="ru-RU" sz="3733"/>
              <a:t>VK</a:t>
            </a:r>
            <a:endParaRPr lang="ru-RU" altLang="ru-RU" sz="1867"/>
          </a:p>
        </p:txBody>
      </p:sp>
      <p:sp>
        <p:nvSpPr>
          <p:cNvPr id="17425" name="AutoShape 17">
            <a:extLst>
              <a:ext uri="{FF2B5EF4-FFF2-40B4-BE49-F238E27FC236}">
                <a16:creationId xmlns:a16="http://schemas.microsoft.com/office/drawing/2014/main" id="{462344F3-2913-428D-9482-2D7B41711639}"/>
              </a:ext>
            </a:extLst>
          </p:cNvPr>
          <p:cNvSpPr>
            <a:spLocks/>
          </p:cNvSpPr>
          <p:nvPr/>
        </p:nvSpPr>
        <p:spPr bwMode="auto">
          <a:xfrm>
            <a:off x="10068984" y="6019801"/>
            <a:ext cx="1981200" cy="512233"/>
          </a:xfrm>
          <a:prstGeom prst="roundRect">
            <a:avLst>
              <a:gd name="adj" fmla="val 49690"/>
            </a:avLst>
          </a:prstGeom>
          <a:solidFill>
            <a:srgbClr val="FFFFFF"/>
          </a:solidFill>
          <a:ln w="25400" cap="flat" cmpd="sng">
            <a:solidFill>
              <a:srgbClr val="64BB93"/>
            </a:solidFill>
            <a:prstDash val="solid"/>
            <a:round/>
            <a:headEnd/>
            <a:tailEnd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60959" tIns="60959" rIns="60959" bIns="60959" anchor="ctr"/>
          <a:lstStyle/>
          <a:p>
            <a:pPr eaLnBrk="1">
              <a:defRPr/>
            </a:pPr>
            <a:endParaRPr lang="ru-RU" altLang="ru-RU" sz="2400">
              <a:cs typeface="Arial" panose="020B0604020202020204" pitchFamily="34" charset="0"/>
            </a:endParaRPr>
          </a:p>
        </p:txBody>
      </p:sp>
      <p:sp>
        <p:nvSpPr>
          <p:cNvPr id="4" name="AutoShape 18">
            <a:extLst>
              <a:ext uri="{FF2B5EF4-FFF2-40B4-BE49-F238E27FC236}">
                <a16:creationId xmlns:a16="http://schemas.microsoft.com/office/drawing/2014/main" id="{263ED997-251A-4837-AD02-E8BF72B8A7F6}"/>
              </a:ext>
            </a:extLst>
          </p:cNvPr>
          <p:cNvSpPr>
            <a:spLocks/>
          </p:cNvSpPr>
          <p:nvPr/>
        </p:nvSpPr>
        <p:spPr bwMode="auto">
          <a:xfrm>
            <a:off x="10102851" y="5865284"/>
            <a:ext cx="2015067" cy="753533"/>
          </a:xfrm>
          <a:custGeom>
            <a:avLst/>
            <a:gdLst>
              <a:gd name="T0" fmla="*/ 2147483646 w 21600"/>
              <a:gd name="T1" fmla="*/ 193443310 h 21600"/>
              <a:gd name="T2" fmla="*/ 2147483646 w 21600"/>
              <a:gd name="T3" fmla="*/ 193443310 h 21600"/>
              <a:gd name="T4" fmla="*/ 2147483646 w 21600"/>
              <a:gd name="T5" fmla="*/ 193443310 h 21600"/>
              <a:gd name="T6" fmla="*/ 2147483646 w 21600"/>
              <a:gd name="T7" fmla="*/ 19344331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899" tIns="121899" rIns="121899" bIns="121899" anchor="b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ru-RU" altLang="ru-RU" sz="3333"/>
              <a:t>Telegram</a:t>
            </a:r>
            <a:endParaRPr lang="ru-RU" altLang="ru-RU" sz="1867"/>
          </a:p>
        </p:txBody>
      </p:sp>
      <p:sp>
        <p:nvSpPr>
          <p:cNvPr id="5" name="Прямоугольник 4"/>
          <p:cNvSpPr/>
          <p:nvPr/>
        </p:nvSpPr>
        <p:spPr>
          <a:xfrm>
            <a:off x="829734" y="-16931"/>
            <a:ext cx="11288184" cy="86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lnSpc>
                <a:spcPct val="90000"/>
              </a:lnSpc>
            </a:pPr>
            <a:r>
              <a:rPr lang="ru-RU" sz="1867" b="1" dirty="0">
                <a:solidFill>
                  <a:prstClr val="black"/>
                </a:solidFill>
                <a:latin typeface="Book Antiqua" pitchFamily="18" charset="0"/>
              </a:rPr>
              <a:t>Краевое государственное автономное образовательное учреждение </a:t>
            </a:r>
          </a:p>
          <a:p>
            <a:pPr lvl="0" algn="ctr" defTabSz="1219170">
              <a:lnSpc>
                <a:spcPct val="90000"/>
              </a:lnSpc>
            </a:pPr>
            <a:r>
              <a:rPr lang="ru-RU" sz="1867" b="1" dirty="0">
                <a:solidFill>
                  <a:prstClr val="black"/>
                </a:solidFill>
                <a:latin typeface="Book Antiqua" pitchFamily="18" charset="0"/>
              </a:rPr>
              <a:t>дополнительного профессионального образования </a:t>
            </a:r>
          </a:p>
          <a:p>
            <a:pPr lvl="0" algn="ctr" defTabSz="1219170">
              <a:lnSpc>
                <a:spcPct val="90000"/>
              </a:lnSpc>
            </a:pPr>
            <a:r>
              <a:rPr lang="ru-RU" sz="1867" b="1" dirty="0">
                <a:solidFill>
                  <a:prstClr val="black"/>
                </a:solidFill>
                <a:latin typeface="Book Antiqua" pitchFamily="18" charset="0"/>
              </a:rPr>
              <a:t>«Хабаровский краевой институт развития образования» им. </a:t>
            </a:r>
            <a:r>
              <a:rPr lang="ru-RU" sz="1867" b="1" dirty="0" smtClean="0">
                <a:solidFill>
                  <a:prstClr val="black"/>
                </a:solidFill>
                <a:latin typeface="Book Antiqua" pitchFamily="18" charset="0"/>
              </a:rPr>
              <a:t>К.Д.Ушинского</a:t>
            </a:r>
            <a:endParaRPr lang="ru-RU" sz="1867" b="1" dirty="0">
              <a:solidFill>
                <a:prstClr val="black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5E9EFF">
                <a:alpha val="0"/>
              </a:srgbClr>
            </a:gs>
            <a:gs pos="86486">
              <a:srgbClr val="5E9EFF">
                <a:alpha val="0"/>
              </a:srgbClr>
            </a:gs>
            <a:gs pos="45270">
              <a:srgbClr val="5E9EFF">
                <a:alpha val="0"/>
              </a:srgbClr>
            </a:gs>
            <a:gs pos="0">
              <a:srgbClr val="85C2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 rot="4520401">
            <a:off x="144418" y="-134533"/>
            <a:ext cx="6807657" cy="7047848"/>
          </a:xfrm>
          <a:prstGeom prst="ellipse">
            <a:avLst/>
          </a:prstGeom>
          <a:noFill/>
          <a:ln w="38100">
            <a:solidFill>
              <a:srgbClr val="CC33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 rot="4520401">
            <a:off x="536702" y="595234"/>
            <a:ext cx="3119020" cy="321805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542" y="1372449"/>
            <a:ext cx="3114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Сформировать у детей с ОВЗ и/или инвалидностью положительное отношение к миру профессий, предоставить возможность в доступных видах деятельности получить опыт успешной социализации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4289" y="576453"/>
            <a:ext cx="741192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87755" y="1508788"/>
            <a:ext cx="2663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Формировать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профориентационную образовательную среду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08032" y="2320638"/>
            <a:ext cx="3307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Совершенствовать формы, методы и средства ранней профориентации воспитанников с ОВЗ и/или инвалидностью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17007" y="1337252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57444" y="2391387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32914" y="3761827"/>
            <a:ext cx="453544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503809" y="3686837"/>
            <a:ext cx="3194862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Организовывать эффективное взаимодействие участников образовательных отношений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31371" y="4485118"/>
            <a:ext cx="453544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403" y="4485118"/>
            <a:ext cx="6292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Повышать профессиональные компетенции педагогических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работников в вопросах нового содержания образования,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овладения новыми формами  ранней профориентации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обучающихся с  ОВЗ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98923" y="5541235"/>
            <a:ext cx="454612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91477" y="5445224"/>
            <a:ext cx="4416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Содействовать реализации проектов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регионального и муниципального значения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по проблемам инклюзивного образования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воспитанников с ОВЗ</a:t>
            </a:r>
          </a:p>
        </p:txBody>
      </p:sp>
      <p:sp>
        <p:nvSpPr>
          <p:cNvPr id="57" name="矩形 6"/>
          <p:cNvSpPr>
            <a:spLocks/>
          </p:cNvSpPr>
          <p:nvPr/>
        </p:nvSpPr>
        <p:spPr bwMode="auto">
          <a:xfrm>
            <a:off x="7079313" y="886496"/>
            <a:ext cx="4968089" cy="4631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cs"/>
              </a:rPr>
              <a:t>Деловая программа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组合 28"/>
          <p:cNvGrpSpPr>
            <a:grpSpLocks/>
          </p:cNvGrpSpPr>
          <p:nvPr/>
        </p:nvGrpSpPr>
        <p:grpSpPr bwMode="auto">
          <a:xfrm>
            <a:off x="6249705" y="684762"/>
            <a:ext cx="889023" cy="882871"/>
            <a:chOff x="2873375" y="1331913"/>
            <a:chExt cx="747713" cy="741362"/>
          </a:xfrm>
        </p:grpSpPr>
        <p:grpSp>
          <p:nvGrpSpPr>
            <p:cNvPr id="8" name="组合 10"/>
            <p:cNvGrpSpPr>
              <a:grpSpLocks/>
            </p:cNvGrpSpPr>
            <p:nvPr/>
          </p:nvGrpSpPr>
          <p:grpSpPr bwMode="auto">
            <a:xfrm>
              <a:off x="2876550" y="1331913"/>
              <a:ext cx="741363" cy="741362"/>
              <a:chOff x="1026678" y="2401342"/>
              <a:chExt cx="823237" cy="823237"/>
            </a:xfrm>
          </p:grpSpPr>
          <p:sp>
            <p:nvSpPr>
              <p:cNvPr id="62" name="椭圆 11"/>
              <p:cNvSpPr>
                <a:spLocks noChangeAspect="1"/>
              </p:cNvSpPr>
              <p:nvPr/>
            </p:nvSpPr>
            <p:spPr bwMode="auto">
              <a:xfrm>
                <a:off x="1026678" y="2401342"/>
                <a:ext cx="823237" cy="823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椭圆 12"/>
              <p:cNvSpPr>
                <a:spLocks noChangeAspect="1"/>
              </p:cNvSpPr>
              <p:nvPr/>
            </p:nvSpPr>
            <p:spPr bwMode="auto">
              <a:xfrm>
                <a:off x="1078298" y="2452963"/>
                <a:ext cx="720000" cy="720000"/>
              </a:xfrm>
              <a:prstGeom prst="ellipse">
                <a:avLst/>
              </a:prstGeom>
              <a:ln/>
              <a:ex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1" name="Rectangle 13"/>
            <p:cNvSpPr>
              <a:spLocks noChangeArrowheads="1"/>
            </p:cNvSpPr>
            <p:nvPr/>
          </p:nvSpPr>
          <p:spPr bwMode="auto">
            <a:xfrm>
              <a:off x="2873375" y="1427503"/>
              <a:ext cx="747713" cy="491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32"/>
          <p:cNvGrpSpPr>
            <a:grpSpLocks/>
          </p:cNvGrpSpPr>
          <p:nvPr/>
        </p:nvGrpSpPr>
        <p:grpSpPr bwMode="auto">
          <a:xfrm>
            <a:off x="7370747" y="3044956"/>
            <a:ext cx="4821253" cy="568933"/>
            <a:chOff x="4192588" y="2674938"/>
            <a:chExt cx="3729037" cy="477743"/>
          </a:xfrm>
        </p:grpSpPr>
        <p:sp>
          <p:nvSpPr>
            <p:cNvPr id="65" name="矩形 5"/>
            <p:cNvSpPr>
              <a:spLocks/>
            </p:cNvSpPr>
            <p:nvPr/>
          </p:nvSpPr>
          <p:spPr bwMode="auto">
            <a:xfrm>
              <a:off x="4192588" y="2674938"/>
              <a:ext cx="3729037" cy="38893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TextBox 146"/>
            <p:cNvSpPr txBox="1">
              <a:spLocks noChangeArrowheads="1"/>
            </p:cNvSpPr>
            <p:nvPr/>
          </p:nvSpPr>
          <p:spPr bwMode="auto">
            <a:xfrm>
              <a:off x="4448175" y="2730500"/>
              <a:ext cx="2356171" cy="42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9"/>
          <p:cNvGrpSpPr>
            <a:grpSpLocks/>
          </p:cNvGrpSpPr>
          <p:nvPr/>
        </p:nvGrpSpPr>
        <p:grpSpPr bwMode="auto">
          <a:xfrm>
            <a:off x="6713454" y="2835105"/>
            <a:ext cx="889023" cy="880980"/>
            <a:chOff x="3581400" y="2498725"/>
            <a:chExt cx="747713" cy="739775"/>
          </a:xfrm>
        </p:grpSpPr>
        <p:grpSp>
          <p:nvGrpSpPr>
            <p:cNvPr id="14" name="组合 7"/>
            <p:cNvGrpSpPr>
              <a:grpSpLocks/>
            </p:cNvGrpSpPr>
            <p:nvPr/>
          </p:nvGrpSpPr>
          <p:grpSpPr bwMode="auto">
            <a:xfrm>
              <a:off x="3584575" y="2498725"/>
              <a:ext cx="739775" cy="739775"/>
              <a:chOff x="4396580" y="2306605"/>
              <a:chExt cx="822211" cy="822211"/>
            </a:xfrm>
          </p:grpSpPr>
          <p:sp>
            <p:nvSpPr>
              <p:cNvPr id="70" name="椭圆 8"/>
              <p:cNvSpPr>
                <a:spLocks noChangeAspect="1"/>
              </p:cNvSpPr>
              <p:nvPr/>
            </p:nvSpPr>
            <p:spPr bwMode="auto">
              <a:xfrm>
                <a:off x="4396580" y="2306605"/>
                <a:ext cx="822211" cy="8222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椭圆 9"/>
              <p:cNvSpPr>
                <a:spLocks noChangeAspect="1"/>
              </p:cNvSpPr>
              <p:nvPr/>
            </p:nvSpPr>
            <p:spPr>
              <a:xfrm>
                <a:off x="4447748" y="2357773"/>
                <a:ext cx="719876" cy="71987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9" name="Rectangle 13"/>
            <p:cNvSpPr>
              <a:spLocks noChangeArrowheads="1"/>
            </p:cNvSpPr>
            <p:nvPr/>
          </p:nvSpPr>
          <p:spPr bwMode="auto">
            <a:xfrm>
              <a:off x="3581400" y="2594317"/>
              <a:ext cx="747713" cy="491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33"/>
          <p:cNvGrpSpPr>
            <a:grpSpLocks/>
          </p:cNvGrpSpPr>
          <p:nvPr/>
        </p:nvGrpSpPr>
        <p:grpSpPr bwMode="auto">
          <a:xfrm>
            <a:off x="6576053" y="5061179"/>
            <a:ext cx="5615947" cy="568933"/>
            <a:chOff x="3549650" y="3849688"/>
            <a:chExt cx="4371975" cy="477743"/>
          </a:xfrm>
        </p:grpSpPr>
        <p:sp>
          <p:nvSpPr>
            <p:cNvPr id="73" name="矩形 4"/>
            <p:cNvSpPr>
              <a:spLocks/>
            </p:cNvSpPr>
            <p:nvPr/>
          </p:nvSpPr>
          <p:spPr bwMode="auto">
            <a:xfrm>
              <a:off x="3549650" y="3849688"/>
              <a:ext cx="4371975" cy="38893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TextBox 146"/>
            <p:cNvSpPr txBox="1">
              <a:spLocks noChangeArrowheads="1"/>
            </p:cNvSpPr>
            <p:nvPr/>
          </p:nvSpPr>
          <p:spPr bwMode="auto">
            <a:xfrm>
              <a:off x="3743325" y="3905250"/>
              <a:ext cx="2489391" cy="42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fontAlgn="base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fontAlgn="base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fontAlgn="base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30"/>
          <p:cNvGrpSpPr>
            <a:grpSpLocks/>
          </p:cNvGrpSpPr>
          <p:nvPr/>
        </p:nvGrpSpPr>
        <p:grpSpPr bwMode="auto">
          <a:xfrm>
            <a:off x="5771971" y="4851339"/>
            <a:ext cx="920496" cy="880982"/>
            <a:chOff x="2873375" y="3673475"/>
            <a:chExt cx="747713" cy="739775"/>
          </a:xfrm>
        </p:grpSpPr>
        <p:grpSp>
          <p:nvGrpSpPr>
            <p:cNvPr id="27" name="组合 13"/>
            <p:cNvGrpSpPr>
              <a:grpSpLocks/>
            </p:cNvGrpSpPr>
            <p:nvPr/>
          </p:nvGrpSpPr>
          <p:grpSpPr bwMode="auto">
            <a:xfrm>
              <a:off x="2878138" y="3673475"/>
              <a:ext cx="739775" cy="739775"/>
              <a:chOff x="4396507" y="3324383"/>
              <a:chExt cx="822355" cy="822355"/>
            </a:xfrm>
          </p:grpSpPr>
          <p:sp>
            <p:nvSpPr>
              <p:cNvPr id="78" name="椭圆 14"/>
              <p:cNvSpPr>
                <a:spLocks noChangeAspect="1"/>
              </p:cNvSpPr>
              <p:nvPr/>
            </p:nvSpPr>
            <p:spPr bwMode="auto">
              <a:xfrm>
                <a:off x="4396507" y="3324383"/>
                <a:ext cx="822355" cy="82235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椭圆 15"/>
              <p:cNvSpPr>
                <a:spLocks noChangeAspect="1"/>
              </p:cNvSpPr>
              <p:nvPr/>
            </p:nvSpPr>
            <p:spPr>
              <a:xfrm>
                <a:off x="4447683" y="3375560"/>
                <a:ext cx="720002" cy="72000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7" name="Rectangle 13"/>
            <p:cNvSpPr>
              <a:spLocks noChangeArrowheads="1"/>
            </p:cNvSpPr>
            <p:nvPr/>
          </p:nvSpPr>
          <p:spPr bwMode="auto">
            <a:xfrm>
              <a:off x="2873375" y="3769066"/>
              <a:ext cx="747713" cy="49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6043613" y="-75561"/>
            <a:ext cx="6479149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Региональный Фестиваль</a:t>
            </a:r>
            <a:r>
              <a:rPr kumimoji="0" lang="ru-RU" sz="2400" b="1" i="0" u="none" strike="noStrike" kern="1200" cap="none" spc="0" normalizeH="0" noProof="0" dirty="0">
                <a:ln w="10541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ранней профориентации </a:t>
            </a:r>
            <a:r>
              <a:rPr kumimoji="0" lang="ru-RU" sz="24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«Абилимпикс ДО»</a:t>
            </a:r>
          </a:p>
        </p:txBody>
      </p:sp>
      <p:pic>
        <p:nvPicPr>
          <p:cNvPr id="11266" name="Picture 2" descr="https://www.trident-sff.com/raptor/assets/images/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4531" y="1444106"/>
            <a:ext cx="314640" cy="298121"/>
          </a:xfrm>
          <a:prstGeom prst="rect">
            <a:avLst/>
          </a:prstGeom>
          <a:noFill/>
        </p:spPr>
      </p:pic>
      <p:sp>
        <p:nvSpPr>
          <p:cNvPr id="85" name="TextBox 84"/>
          <p:cNvSpPr txBox="1"/>
          <p:nvPr/>
        </p:nvSpPr>
        <p:spPr>
          <a:xfrm>
            <a:off x="7533513" y="1404498"/>
            <a:ext cx="456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Представление муниципального опыта ранней профориентации детей</a:t>
            </a:r>
          </a:p>
        </p:txBody>
      </p:sp>
      <p:pic>
        <p:nvPicPr>
          <p:cNvPr id="89" name="Picture 2" descr="https://www.trident-sff.com/raptor/assets/images/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130" y="2153758"/>
            <a:ext cx="314640" cy="298121"/>
          </a:xfrm>
          <a:prstGeom prst="rect">
            <a:avLst/>
          </a:prstGeom>
          <a:noFill/>
        </p:spPr>
      </p:pic>
      <p:pic>
        <p:nvPicPr>
          <p:cNvPr id="90" name="Picture 2" descr="https://www.trident-sff.com/raptor/assets/images/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4531" y="3679042"/>
            <a:ext cx="314640" cy="298121"/>
          </a:xfrm>
          <a:prstGeom prst="rect">
            <a:avLst/>
          </a:prstGeom>
          <a:noFill/>
        </p:spPr>
      </p:pic>
      <p:sp>
        <p:nvSpPr>
          <p:cNvPr id="91" name="Прямоугольник 90"/>
          <p:cNvSpPr/>
          <p:nvPr/>
        </p:nvSpPr>
        <p:spPr>
          <a:xfrm>
            <a:off x="7466757" y="3525011"/>
            <a:ext cx="4965947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Церемония открытия, фотосессия</a:t>
            </a:r>
          </a:p>
        </p:txBody>
      </p:sp>
      <p:pic>
        <p:nvPicPr>
          <p:cNvPr id="92" name="Picture 2" descr="https://www.trident-sff.com/raptor/assets/images/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810" y="4063226"/>
            <a:ext cx="314640" cy="298121"/>
          </a:xfrm>
          <a:prstGeom prst="rect">
            <a:avLst/>
          </a:prstGeom>
          <a:noFill/>
        </p:spPr>
      </p:pic>
      <p:sp>
        <p:nvSpPr>
          <p:cNvPr id="93" name="Прямоугольник 92"/>
          <p:cNvSpPr/>
          <p:nvPr/>
        </p:nvSpPr>
        <p:spPr>
          <a:xfrm>
            <a:off x="7381794" y="3939456"/>
            <a:ext cx="4684423" cy="54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Выставки поделок участников Чемпионата, стенды ДОО</a:t>
            </a:r>
          </a:p>
        </p:txBody>
      </p:sp>
      <p:pic>
        <p:nvPicPr>
          <p:cNvPr id="94" name="Picture 2" descr="https://www.trident-sff.com/raptor/assets/images/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7211" y="4562202"/>
            <a:ext cx="314640" cy="298121"/>
          </a:xfrm>
          <a:prstGeom prst="rect">
            <a:avLst/>
          </a:prstGeom>
          <a:noFill/>
        </p:spPr>
      </p:pic>
      <p:sp>
        <p:nvSpPr>
          <p:cNvPr id="95" name="Прямоугольник 94"/>
          <p:cNvSpPr/>
          <p:nvPr/>
        </p:nvSpPr>
        <p:spPr>
          <a:xfrm>
            <a:off x="7344139" y="4485118"/>
            <a:ext cx="4847861" cy="54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Церемония закрытия, награждение участников  </a:t>
            </a:r>
            <a:r>
              <a:rPr lang="ru-RU" sz="1733" i="1" dirty="0">
                <a:solidFill>
                  <a:prstClr val="black"/>
                </a:solidFill>
                <a:latin typeface="Georgia" pitchFamily="18" charset="0"/>
              </a:rPr>
              <a:t>Фестиваля</a:t>
            </a:r>
            <a:endParaRPr kumimoji="0" lang="ru-RU" sz="17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6" name="Picture 2" descr="https://www.trident-sff.com/raptor/assets/images/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8021" y="5637246"/>
            <a:ext cx="314640" cy="298121"/>
          </a:xfrm>
          <a:prstGeom prst="rect">
            <a:avLst/>
          </a:prstGeom>
          <a:noFill/>
        </p:spPr>
      </p:pic>
      <p:sp>
        <p:nvSpPr>
          <p:cNvPr id="97" name="Прямоугольник 96"/>
          <p:cNvSpPr/>
          <p:nvPr/>
        </p:nvSpPr>
        <p:spPr>
          <a:xfrm>
            <a:off x="6576052" y="5808383"/>
            <a:ext cx="5615947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Мастер-классы профессионалов по компетенциям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6592318" y="6208435"/>
            <a:ext cx="5473899" cy="310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Профессиональные мини-пробы</a:t>
            </a:r>
          </a:p>
        </p:txBody>
      </p:sp>
      <p:pic>
        <p:nvPicPr>
          <p:cNvPr id="99" name="Picture 2" descr="https://www.trident-sff.com/raptor/assets/images/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4894" y="6164950"/>
            <a:ext cx="314640" cy="2981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651553" y="3130711"/>
            <a:ext cx="4417028" cy="21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Культурная часть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78725" y="5104346"/>
            <a:ext cx="4501779" cy="3761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Соревновательная часть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42077" y="2092540"/>
            <a:ext cx="447096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Популяризации преемственности, кластерная уровневая форма взаимодействия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706211" y="-8237"/>
            <a:ext cx="1825279" cy="81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ЗАДАЧИ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45" y="622688"/>
            <a:ext cx="182286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2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nna\Downloads\IMG-20230616-WA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89" y="1408670"/>
            <a:ext cx="3347235" cy="25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36297" y="762339"/>
            <a:ext cx="6355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Инклюзивное волонтерство – проекты «Школа Баловства» и «Школа талантов» на базе </a:t>
            </a: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КГБ ПОУ ККТиС 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36297" y="1408670"/>
            <a:ext cx="2502047" cy="252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3" y="3783396"/>
            <a:ext cx="2620777" cy="2961227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00" y="3791451"/>
            <a:ext cx="2641243" cy="29612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763" y="2867973"/>
            <a:ext cx="5300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Путешествие по миру профессии на базе «Умелые руки не знают скуки» </a:t>
            </a:r>
          </a:p>
          <a:p>
            <a:pPr lvl="0"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г. Николаевск-на-Амуре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250" y="38074"/>
            <a:ext cx="11004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Кластерная уровневая форма взаимодействия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1" y="673111"/>
            <a:ext cx="2790959" cy="2168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39" y="673111"/>
            <a:ext cx="2594618" cy="21688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46086" y="3791303"/>
            <a:ext cx="2623157" cy="4564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Промышленно-гуманитарный техникум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83" y="4491390"/>
            <a:ext cx="3660320" cy="2261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747" y="4075972"/>
            <a:ext cx="2279378" cy="267670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854383" y="4039041"/>
            <a:ext cx="3660320" cy="395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Вяземский лесхоз-техникум</a:t>
            </a:r>
          </a:p>
        </p:txBody>
      </p:sp>
    </p:spTree>
    <p:extLst>
      <p:ext uri="{BB962C8B-B14F-4D97-AF65-F5344CB8AC3E}">
        <p14:creationId xmlns:p14="http://schemas.microsoft.com/office/powerpoint/2010/main" val="283108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5E9EFF">
                <a:alpha val="0"/>
              </a:srgbClr>
            </a:gs>
            <a:gs pos="47000">
              <a:srgbClr val="85C2FF"/>
            </a:gs>
            <a:gs pos="65000">
              <a:schemeClr val="bg1"/>
            </a:gs>
            <a:gs pos="9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okshan.pnzreg.ru/upload/iblock/d6e/d6e74434706be2e505df59cf5f9c47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6427" y="1124745"/>
            <a:ext cx="2255573" cy="1804921"/>
          </a:xfrm>
          <a:prstGeom prst="rect">
            <a:avLst/>
          </a:prstGeom>
          <a:noFill/>
        </p:spPr>
      </p:pic>
      <p:grpSp>
        <p:nvGrpSpPr>
          <p:cNvPr id="2" name="Google Shape;1622;p41">
            <a:extLst>
              <a:ext uri="{FF2B5EF4-FFF2-40B4-BE49-F238E27FC236}">
                <a16:creationId xmlns:a16="http://schemas.microsoft.com/office/drawing/2014/main" id="{879CE97B-2A25-4B0E-9DCC-E76C97B02C67}"/>
              </a:ext>
            </a:extLst>
          </p:cNvPr>
          <p:cNvGrpSpPr/>
          <p:nvPr/>
        </p:nvGrpSpPr>
        <p:grpSpPr>
          <a:xfrm>
            <a:off x="143339" y="1028733"/>
            <a:ext cx="3121176" cy="2592288"/>
            <a:chOff x="356900" y="1529779"/>
            <a:chExt cx="1943313" cy="2225619"/>
          </a:xfrm>
        </p:grpSpPr>
        <p:sp>
          <p:nvSpPr>
            <p:cNvPr id="61" name="Google Shape;1623;p41">
              <a:extLst>
                <a:ext uri="{FF2B5EF4-FFF2-40B4-BE49-F238E27FC236}">
                  <a16:creationId xmlns:a16="http://schemas.microsoft.com/office/drawing/2014/main" id="{B8C51957-11E5-40EC-B357-75FBDB4881E4}"/>
                </a:ext>
              </a:extLst>
            </p:cNvPr>
            <p:cNvSpPr/>
            <p:nvPr/>
          </p:nvSpPr>
          <p:spPr>
            <a:xfrm>
              <a:off x="356900" y="1529779"/>
              <a:ext cx="1943313" cy="2135420"/>
            </a:xfrm>
            <a:custGeom>
              <a:avLst/>
              <a:gdLst/>
              <a:ahLst/>
              <a:cxnLst/>
              <a:rect l="l" t="t" r="r" b="b"/>
              <a:pathLst>
                <a:path w="17244" h="22162" extrusionOk="0">
                  <a:moveTo>
                    <a:pt x="2324" y="1"/>
                  </a:moveTo>
                  <a:cubicBezTo>
                    <a:pt x="1042" y="1"/>
                    <a:pt x="1" y="1042"/>
                    <a:pt x="1" y="2324"/>
                  </a:cubicBezTo>
                  <a:lnTo>
                    <a:pt x="1" y="19838"/>
                  </a:lnTo>
                  <a:cubicBezTo>
                    <a:pt x="1" y="21119"/>
                    <a:pt x="1042" y="22162"/>
                    <a:pt x="2324" y="22162"/>
                  </a:cubicBezTo>
                  <a:lnTo>
                    <a:pt x="12011" y="22162"/>
                  </a:lnTo>
                  <a:lnTo>
                    <a:pt x="12011" y="21029"/>
                  </a:lnTo>
                  <a:lnTo>
                    <a:pt x="2324" y="21029"/>
                  </a:lnTo>
                  <a:cubicBezTo>
                    <a:pt x="1668" y="21029"/>
                    <a:pt x="1133" y="20495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3"/>
                    <a:pt x="2324" y="1133"/>
                  </a:cubicBezTo>
                  <a:lnTo>
                    <a:pt x="14920" y="1133"/>
                  </a:lnTo>
                  <a:cubicBezTo>
                    <a:pt x="15576" y="1133"/>
                    <a:pt x="16111" y="1668"/>
                    <a:pt x="16111" y="2324"/>
                  </a:cubicBezTo>
                  <a:lnTo>
                    <a:pt x="16111" y="7628"/>
                  </a:lnTo>
                  <a:lnTo>
                    <a:pt x="17244" y="7628"/>
                  </a:lnTo>
                  <a:lnTo>
                    <a:pt x="17244" y="2324"/>
                  </a:lnTo>
                  <a:cubicBezTo>
                    <a:pt x="17244" y="1042"/>
                    <a:pt x="16201" y="1"/>
                    <a:pt x="14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2" name="Google Shape;1624;p41">
              <a:extLst>
                <a:ext uri="{FF2B5EF4-FFF2-40B4-BE49-F238E27FC236}">
                  <a16:creationId xmlns:a16="http://schemas.microsoft.com/office/drawing/2014/main" id="{43F89A2B-0F88-43E0-8566-8E083650CC48}"/>
                </a:ext>
              </a:extLst>
            </p:cNvPr>
            <p:cNvSpPr/>
            <p:nvPr/>
          </p:nvSpPr>
          <p:spPr>
            <a:xfrm>
              <a:off x="1706952" y="3465755"/>
              <a:ext cx="221249" cy="289643"/>
            </a:xfrm>
            <a:custGeom>
              <a:avLst/>
              <a:gdLst/>
              <a:ahLst/>
              <a:cxnLst/>
              <a:rect l="l" t="t" r="r" b="b"/>
              <a:pathLst>
                <a:path w="2329" h="3006" extrusionOk="0">
                  <a:moveTo>
                    <a:pt x="1" y="0"/>
                  </a:moveTo>
                  <a:lnTo>
                    <a:pt x="1" y="3006"/>
                  </a:lnTo>
                  <a:lnTo>
                    <a:pt x="2329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marL="0" marR="0" lvl="0" indent="0" algn="l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endParaRPr>
            </a:p>
          </p:txBody>
        </p:sp>
      </p:grpSp>
      <p:sp>
        <p:nvSpPr>
          <p:cNvPr id="63" name="Google Shape;1625;p41">
            <a:extLst>
              <a:ext uri="{FF2B5EF4-FFF2-40B4-BE49-F238E27FC236}">
                <a16:creationId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903313" y="562677"/>
            <a:ext cx="704485" cy="757361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64" name="Google Shape;1626;p41">
            <a:extLst>
              <a:ext uri="{FF2B5EF4-FFF2-40B4-BE49-F238E27FC236}">
                <a16:creationId xmlns:a16="http://schemas.microsoft.com/office/drawing/2014/main" id="{89F30AA7-E269-48FC-AAFF-25D39228867A}"/>
              </a:ext>
            </a:extLst>
          </p:cNvPr>
          <p:cNvSpPr/>
          <p:nvPr/>
        </p:nvSpPr>
        <p:spPr>
          <a:xfrm>
            <a:off x="824997" y="560098"/>
            <a:ext cx="844812" cy="812208"/>
          </a:xfrm>
          <a:custGeom>
            <a:avLst/>
            <a:gdLst/>
            <a:ahLst/>
            <a:cxnLst/>
            <a:rect l="l" t="t" r="r" b="b"/>
            <a:pathLst>
              <a:path w="6809" h="6809" extrusionOk="0">
                <a:moveTo>
                  <a:pt x="3405" y="1131"/>
                </a:moveTo>
                <a:cubicBezTo>
                  <a:pt x="4658" y="1131"/>
                  <a:pt x="5677" y="2152"/>
                  <a:pt x="5677" y="3403"/>
                </a:cubicBezTo>
                <a:cubicBezTo>
                  <a:pt x="5677" y="4656"/>
                  <a:pt x="4658" y="5676"/>
                  <a:pt x="3405" y="5676"/>
                </a:cubicBezTo>
                <a:cubicBezTo>
                  <a:pt x="2152" y="5676"/>
                  <a:pt x="1132" y="4656"/>
                  <a:pt x="1132" y="3403"/>
                </a:cubicBezTo>
                <a:cubicBezTo>
                  <a:pt x="1132" y="2150"/>
                  <a:pt x="2152" y="1131"/>
                  <a:pt x="3405" y="1131"/>
                </a:cubicBezTo>
                <a:close/>
                <a:moveTo>
                  <a:pt x="3405" y="1"/>
                </a:moveTo>
                <a:cubicBezTo>
                  <a:pt x="1527" y="1"/>
                  <a:pt x="1" y="1527"/>
                  <a:pt x="1" y="3405"/>
                </a:cubicBezTo>
                <a:cubicBezTo>
                  <a:pt x="1" y="5282"/>
                  <a:pt x="1528" y="6809"/>
                  <a:pt x="3405" y="6809"/>
                </a:cubicBezTo>
                <a:cubicBezTo>
                  <a:pt x="5282" y="6809"/>
                  <a:pt x="6809" y="5282"/>
                  <a:pt x="6809" y="3405"/>
                </a:cubicBezTo>
                <a:cubicBezTo>
                  <a:pt x="6809" y="1527"/>
                  <a:pt x="5282" y="1"/>
                  <a:pt x="340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65" name="Google Shape;1628;p41">
            <a:extLst>
              <a:ext uri="{FF2B5EF4-FFF2-40B4-BE49-F238E27FC236}">
                <a16:creationId xmlns:a16="http://schemas.microsoft.com/office/drawing/2014/main" id="{3E5CF421-C70A-4F48-A188-A3395F5BC29E}"/>
              </a:ext>
            </a:extLst>
          </p:cNvPr>
          <p:cNvSpPr/>
          <p:nvPr/>
        </p:nvSpPr>
        <p:spPr>
          <a:xfrm>
            <a:off x="6096000" y="2660915"/>
            <a:ext cx="5568619" cy="3072341"/>
          </a:xfrm>
          <a:custGeom>
            <a:avLst/>
            <a:gdLst/>
            <a:ahLst/>
            <a:cxnLst/>
            <a:rect l="l" t="t" r="r" b="b"/>
            <a:pathLst>
              <a:path w="17244" h="22164" extrusionOk="0">
                <a:moveTo>
                  <a:pt x="2324" y="1"/>
                </a:moveTo>
                <a:cubicBezTo>
                  <a:pt x="1043" y="1"/>
                  <a:pt x="1" y="1043"/>
                  <a:pt x="1" y="2324"/>
                </a:cubicBezTo>
                <a:lnTo>
                  <a:pt x="1" y="19840"/>
                </a:lnTo>
                <a:cubicBezTo>
                  <a:pt x="1" y="21122"/>
                  <a:pt x="1043" y="22163"/>
                  <a:pt x="2324" y="22163"/>
                </a:cubicBezTo>
                <a:lnTo>
                  <a:pt x="14921" y="22163"/>
                </a:lnTo>
                <a:cubicBezTo>
                  <a:pt x="16200" y="22163"/>
                  <a:pt x="17243" y="21122"/>
                  <a:pt x="17244" y="19840"/>
                </a:cubicBezTo>
                <a:lnTo>
                  <a:pt x="17244" y="14536"/>
                </a:lnTo>
                <a:lnTo>
                  <a:pt x="16111" y="14536"/>
                </a:lnTo>
                <a:lnTo>
                  <a:pt x="16111" y="19840"/>
                </a:lnTo>
                <a:cubicBezTo>
                  <a:pt x="16111" y="20496"/>
                  <a:pt x="15576" y="21031"/>
                  <a:pt x="14921" y="21031"/>
                </a:cubicBezTo>
                <a:lnTo>
                  <a:pt x="2324" y="21031"/>
                </a:lnTo>
                <a:cubicBezTo>
                  <a:pt x="1668" y="21031"/>
                  <a:pt x="1133" y="20496"/>
                  <a:pt x="1133" y="19840"/>
                </a:cubicBezTo>
                <a:lnTo>
                  <a:pt x="1133" y="2324"/>
                </a:lnTo>
                <a:cubicBezTo>
                  <a:pt x="1133" y="1668"/>
                  <a:pt x="1668" y="1134"/>
                  <a:pt x="2324" y="1134"/>
                </a:cubicBezTo>
                <a:lnTo>
                  <a:pt x="12011" y="1134"/>
                </a:lnTo>
                <a:lnTo>
                  <a:pt x="12011" y="1"/>
                </a:lnTo>
                <a:close/>
              </a:path>
            </a:pathLst>
          </a:custGeom>
          <a:solidFill>
            <a:srgbClr val="93432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66" name="Google Shape;1629;p41">
            <a:extLst>
              <a:ext uri="{FF2B5EF4-FFF2-40B4-BE49-F238E27FC236}">
                <a16:creationId xmlns:a16="http://schemas.microsoft.com/office/drawing/2014/main" id="{6894DC32-D339-40CA-A71D-392489DE2BE5}"/>
              </a:ext>
            </a:extLst>
          </p:cNvPr>
          <p:cNvSpPr/>
          <p:nvPr/>
        </p:nvSpPr>
        <p:spPr>
          <a:xfrm>
            <a:off x="9744405" y="2468894"/>
            <a:ext cx="480987" cy="480053"/>
          </a:xfrm>
          <a:custGeom>
            <a:avLst/>
            <a:gdLst/>
            <a:ahLst/>
            <a:cxnLst/>
            <a:rect l="l" t="t" r="r" b="b"/>
            <a:pathLst>
              <a:path w="2329" h="3007" extrusionOk="0">
                <a:moveTo>
                  <a:pt x="1" y="1"/>
                </a:moveTo>
                <a:lnTo>
                  <a:pt x="1" y="3006"/>
                </a:lnTo>
                <a:lnTo>
                  <a:pt x="2328" y="1504"/>
                </a:lnTo>
                <a:lnTo>
                  <a:pt x="1" y="1"/>
                </a:lnTo>
                <a:close/>
              </a:path>
            </a:pathLst>
          </a:custGeom>
          <a:solidFill>
            <a:srgbClr val="93432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67" name="Google Shape;1630;p41">
            <a:extLst>
              <a:ext uri="{FF2B5EF4-FFF2-40B4-BE49-F238E27FC236}">
                <a16:creationId xmlns:a16="http://schemas.microsoft.com/office/drawing/2014/main" id="{2C502E66-E245-40F4-B51E-85E86AE472B5}"/>
              </a:ext>
            </a:extLst>
          </p:cNvPr>
          <p:cNvSpPr/>
          <p:nvPr/>
        </p:nvSpPr>
        <p:spPr>
          <a:xfrm>
            <a:off x="10585256" y="5285935"/>
            <a:ext cx="704609" cy="757495"/>
          </a:xfrm>
          <a:custGeom>
            <a:avLst/>
            <a:gdLst/>
            <a:ahLst/>
            <a:cxnLst/>
            <a:rect l="l" t="t" r="r" b="b"/>
            <a:pathLst>
              <a:path w="5679" h="5679" extrusionOk="0">
                <a:moveTo>
                  <a:pt x="2839" y="1"/>
                </a:moveTo>
                <a:cubicBezTo>
                  <a:pt x="1271" y="1"/>
                  <a:pt x="1" y="1271"/>
                  <a:pt x="1" y="2840"/>
                </a:cubicBezTo>
                <a:cubicBezTo>
                  <a:pt x="1" y="4407"/>
                  <a:pt x="1271" y="5678"/>
                  <a:pt x="2839" y="5678"/>
                </a:cubicBezTo>
                <a:cubicBezTo>
                  <a:pt x="4407" y="5678"/>
                  <a:pt x="5678" y="4407"/>
                  <a:pt x="5678" y="2840"/>
                </a:cubicBezTo>
                <a:cubicBezTo>
                  <a:pt x="5678" y="1271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68" name="Google Shape;1631;p41">
            <a:extLst>
              <a:ext uri="{FF2B5EF4-FFF2-40B4-BE49-F238E27FC236}">
                <a16:creationId xmlns:a16="http://schemas.microsoft.com/office/drawing/2014/main" id="{F6446A05-F70A-4D01-AEBF-0E59DBBCAE67}"/>
              </a:ext>
            </a:extLst>
          </p:cNvPr>
          <p:cNvSpPr/>
          <p:nvPr/>
        </p:nvSpPr>
        <p:spPr>
          <a:xfrm>
            <a:off x="10515092" y="5258644"/>
            <a:ext cx="844936" cy="812076"/>
          </a:xfrm>
          <a:custGeom>
            <a:avLst/>
            <a:gdLst/>
            <a:ahLst/>
            <a:cxnLst/>
            <a:rect l="l" t="t" r="r" b="b"/>
            <a:pathLst>
              <a:path w="6810" h="6808" extrusionOk="0">
                <a:moveTo>
                  <a:pt x="3405" y="1132"/>
                </a:moveTo>
                <a:cubicBezTo>
                  <a:pt x="4659" y="1132"/>
                  <a:pt x="5677" y="2151"/>
                  <a:pt x="5677" y="3405"/>
                </a:cubicBezTo>
                <a:cubicBezTo>
                  <a:pt x="5677" y="4658"/>
                  <a:pt x="4659" y="5676"/>
                  <a:pt x="3405" y="5676"/>
                </a:cubicBezTo>
                <a:cubicBezTo>
                  <a:pt x="2152" y="5676"/>
                  <a:pt x="1132" y="4658"/>
                  <a:pt x="1132" y="3405"/>
                </a:cubicBezTo>
                <a:cubicBezTo>
                  <a:pt x="1132" y="2151"/>
                  <a:pt x="2152" y="1132"/>
                  <a:pt x="3405" y="1132"/>
                </a:cubicBezTo>
                <a:close/>
                <a:moveTo>
                  <a:pt x="3405" y="0"/>
                </a:moveTo>
                <a:cubicBezTo>
                  <a:pt x="1528" y="0"/>
                  <a:pt x="1" y="1527"/>
                  <a:pt x="1" y="3405"/>
                </a:cubicBezTo>
                <a:cubicBezTo>
                  <a:pt x="1" y="5282"/>
                  <a:pt x="1528" y="6808"/>
                  <a:pt x="3405" y="6808"/>
                </a:cubicBezTo>
                <a:cubicBezTo>
                  <a:pt x="5283" y="6808"/>
                  <a:pt x="6810" y="5282"/>
                  <a:pt x="6809" y="3405"/>
                </a:cubicBezTo>
                <a:cubicBezTo>
                  <a:pt x="6809" y="1527"/>
                  <a:pt x="5283" y="0"/>
                  <a:pt x="3405" y="0"/>
                </a:cubicBezTo>
                <a:close/>
              </a:path>
            </a:pathLst>
          </a:custGeom>
          <a:solidFill>
            <a:srgbClr val="93432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69" name="Google Shape;1633;p41">
            <a:extLst>
              <a:ext uri="{FF2B5EF4-FFF2-40B4-BE49-F238E27FC236}">
                <a16:creationId xmlns:a16="http://schemas.microsoft.com/office/drawing/2014/main" id="{2175FC53-2BF0-4A99-B87E-2D4DBBB853EB}"/>
              </a:ext>
            </a:extLst>
          </p:cNvPr>
          <p:cNvSpPr/>
          <p:nvPr/>
        </p:nvSpPr>
        <p:spPr>
          <a:xfrm>
            <a:off x="569196" y="2948947"/>
            <a:ext cx="3342819" cy="2569939"/>
          </a:xfrm>
          <a:custGeom>
            <a:avLst/>
            <a:gdLst/>
            <a:ahLst/>
            <a:cxnLst/>
            <a:rect l="l" t="t" r="r" b="b"/>
            <a:pathLst>
              <a:path w="17245" h="22164" extrusionOk="0">
                <a:moveTo>
                  <a:pt x="2325" y="1"/>
                </a:moveTo>
                <a:cubicBezTo>
                  <a:pt x="1043" y="1"/>
                  <a:pt x="1" y="1043"/>
                  <a:pt x="1" y="2324"/>
                </a:cubicBezTo>
                <a:lnTo>
                  <a:pt x="1" y="19840"/>
                </a:lnTo>
                <a:cubicBezTo>
                  <a:pt x="1" y="21122"/>
                  <a:pt x="1043" y="22163"/>
                  <a:pt x="2325" y="22163"/>
                </a:cubicBezTo>
                <a:lnTo>
                  <a:pt x="14921" y="22163"/>
                </a:lnTo>
                <a:cubicBezTo>
                  <a:pt x="16201" y="22163"/>
                  <a:pt x="17245" y="21122"/>
                  <a:pt x="17245" y="19840"/>
                </a:cubicBezTo>
                <a:lnTo>
                  <a:pt x="17245" y="14536"/>
                </a:lnTo>
                <a:lnTo>
                  <a:pt x="16111" y="14536"/>
                </a:lnTo>
                <a:lnTo>
                  <a:pt x="16111" y="19840"/>
                </a:lnTo>
                <a:cubicBezTo>
                  <a:pt x="16111" y="20496"/>
                  <a:pt x="15577" y="21031"/>
                  <a:pt x="14921" y="21031"/>
                </a:cubicBezTo>
                <a:lnTo>
                  <a:pt x="2325" y="21031"/>
                </a:lnTo>
                <a:cubicBezTo>
                  <a:pt x="1668" y="21031"/>
                  <a:pt x="1134" y="20496"/>
                  <a:pt x="1134" y="19840"/>
                </a:cubicBezTo>
                <a:lnTo>
                  <a:pt x="1134" y="2324"/>
                </a:lnTo>
                <a:cubicBezTo>
                  <a:pt x="1134" y="1668"/>
                  <a:pt x="1668" y="1134"/>
                  <a:pt x="2325" y="1134"/>
                </a:cubicBezTo>
                <a:lnTo>
                  <a:pt x="12012" y="1134"/>
                </a:lnTo>
                <a:lnTo>
                  <a:pt x="12012" y="1"/>
                </a:lnTo>
                <a:close/>
              </a:path>
            </a:pathLst>
          </a:custGeom>
          <a:solidFill>
            <a:srgbClr val="2BBBC8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0" name="Google Shape;1634;p41">
            <a:extLst>
              <a:ext uri="{FF2B5EF4-FFF2-40B4-BE49-F238E27FC236}">
                <a16:creationId xmlns:a16="http://schemas.microsoft.com/office/drawing/2014/main" id="{AF66549D-FA99-437C-96B8-223E821DF763}"/>
              </a:ext>
            </a:extLst>
          </p:cNvPr>
          <p:cNvSpPr/>
          <p:nvPr/>
        </p:nvSpPr>
        <p:spPr>
          <a:xfrm>
            <a:off x="3407702" y="2756926"/>
            <a:ext cx="480863" cy="480053"/>
          </a:xfrm>
          <a:custGeom>
            <a:avLst/>
            <a:gdLst/>
            <a:ahLst/>
            <a:cxnLst/>
            <a:rect l="l" t="t" r="r" b="b"/>
            <a:pathLst>
              <a:path w="2328" h="3007" extrusionOk="0">
                <a:moveTo>
                  <a:pt x="1" y="1"/>
                </a:moveTo>
                <a:lnTo>
                  <a:pt x="1" y="3006"/>
                </a:lnTo>
                <a:lnTo>
                  <a:pt x="2328" y="1504"/>
                </a:lnTo>
                <a:lnTo>
                  <a:pt x="1" y="1"/>
                </a:lnTo>
                <a:close/>
              </a:path>
            </a:pathLst>
          </a:custGeom>
          <a:solidFill>
            <a:srgbClr val="2BBBC8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1" name="Google Shape;1635;p41">
            <a:extLst>
              <a:ext uri="{FF2B5EF4-FFF2-40B4-BE49-F238E27FC236}">
                <a16:creationId xmlns:a16="http://schemas.microsoft.com/office/drawing/2014/main" id="{19FBC0DA-FE8B-472F-BA70-943DD993BBB0}"/>
              </a:ext>
            </a:extLst>
          </p:cNvPr>
          <p:cNvSpPr/>
          <p:nvPr/>
        </p:nvSpPr>
        <p:spPr>
          <a:xfrm>
            <a:off x="3450231" y="4768320"/>
            <a:ext cx="704485" cy="757495"/>
          </a:xfrm>
          <a:custGeom>
            <a:avLst/>
            <a:gdLst/>
            <a:ahLst/>
            <a:cxnLst/>
            <a:rect l="l" t="t" r="r" b="b"/>
            <a:pathLst>
              <a:path w="5678" h="5679" extrusionOk="0">
                <a:moveTo>
                  <a:pt x="2839" y="1"/>
                </a:moveTo>
                <a:cubicBezTo>
                  <a:pt x="1271" y="1"/>
                  <a:pt x="1" y="1271"/>
                  <a:pt x="1" y="2840"/>
                </a:cubicBezTo>
                <a:cubicBezTo>
                  <a:pt x="1" y="4407"/>
                  <a:pt x="1271" y="5678"/>
                  <a:pt x="2839" y="5678"/>
                </a:cubicBezTo>
                <a:cubicBezTo>
                  <a:pt x="4406" y="5678"/>
                  <a:pt x="5678" y="4407"/>
                  <a:pt x="5678" y="2840"/>
                </a:cubicBezTo>
                <a:cubicBezTo>
                  <a:pt x="5678" y="1271"/>
                  <a:pt x="4406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2" name="Google Shape;1636;p41">
            <a:extLst>
              <a:ext uri="{FF2B5EF4-FFF2-40B4-BE49-F238E27FC236}">
                <a16:creationId xmlns:a16="http://schemas.microsoft.com/office/drawing/2014/main" id="{E357133A-9C0A-409C-9BDD-9E942B47169C}"/>
              </a:ext>
            </a:extLst>
          </p:cNvPr>
          <p:cNvSpPr/>
          <p:nvPr/>
        </p:nvSpPr>
        <p:spPr>
          <a:xfrm>
            <a:off x="3363529" y="4706578"/>
            <a:ext cx="845184" cy="812076"/>
          </a:xfrm>
          <a:custGeom>
            <a:avLst/>
            <a:gdLst/>
            <a:ahLst/>
            <a:cxnLst/>
            <a:rect l="l" t="t" r="r" b="b"/>
            <a:pathLst>
              <a:path w="6812" h="6808" extrusionOk="0">
                <a:moveTo>
                  <a:pt x="3406" y="1132"/>
                </a:moveTo>
                <a:cubicBezTo>
                  <a:pt x="4659" y="1132"/>
                  <a:pt x="5678" y="2151"/>
                  <a:pt x="5678" y="3405"/>
                </a:cubicBezTo>
                <a:cubicBezTo>
                  <a:pt x="5678" y="4658"/>
                  <a:pt x="4659" y="5676"/>
                  <a:pt x="3406" y="5676"/>
                </a:cubicBezTo>
                <a:cubicBezTo>
                  <a:pt x="2153" y="5676"/>
                  <a:pt x="1134" y="4658"/>
                  <a:pt x="1134" y="3405"/>
                </a:cubicBezTo>
                <a:cubicBezTo>
                  <a:pt x="1134" y="2151"/>
                  <a:pt x="2153" y="1132"/>
                  <a:pt x="3406" y="1132"/>
                </a:cubicBezTo>
                <a:close/>
                <a:moveTo>
                  <a:pt x="3406" y="0"/>
                </a:moveTo>
                <a:cubicBezTo>
                  <a:pt x="1528" y="0"/>
                  <a:pt x="1" y="1527"/>
                  <a:pt x="1" y="3405"/>
                </a:cubicBezTo>
                <a:cubicBezTo>
                  <a:pt x="1" y="5282"/>
                  <a:pt x="1529" y="6808"/>
                  <a:pt x="3406" y="6808"/>
                </a:cubicBezTo>
                <a:cubicBezTo>
                  <a:pt x="5284" y="6808"/>
                  <a:pt x="6812" y="5282"/>
                  <a:pt x="6810" y="3405"/>
                </a:cubicBezTo>
                <a:cubicBezTo>
                  <a:pt x="6810" y="1527"/>
                  <a:pt x="5283" y="0"/>
                  <a:pt x="3406" y="0"/>
                </a:cubicBezTo>
                <a:close/>
              </a:path>
            </a:pathLst>
          </a:custGeom>
          <a:solidFill>
            <a:srgbClr val="2BBBC8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3" name="Google Shape;1643;p41">
            <a:extLst>
              <a:ext uri="{FF2B5EF4-FFF2-40B4-BE49-F238E27FC236}">
                <a16:creationId xmlns:a16="http://schemas.microsoft.com/office/drawing/2014/main" id="{3BCF7FE3-8A18-4327-924E-9F442FCFEEB4}"/>
              </a:ext>
            </a:extLst>
          </p:cNvPr>
          <p:cNvSpPr/>
          <p:nvPr/>
        </p:nvSpPr>
        <p:spPr>
          <a:xfrm>
            <a:off x="3164163" y="1604797"/>
            <a:ext cx="3357694" cy="2956083"/>
          </a:xfrm>
          <a:custGeom>
            <a:avLst/>
            <a:gdLst/>
            <a:ahLst/>
            <a:cxnLst/>
            <a:rect l="l" t="t" r="r" b="b"/>
            <a:pathLst>
              <a:path w="17244" h="22162" extrusionOk="0">
                <a:moveTo>
                  <a:pt x="2324" y="1"/>
                </a:moveTo>
                <a:cubicBezTo>
                  <a:pt x="1042" y="1"/>
                  <a:pt x="1" y="1042"/>
                  <a:pt x="1" y="2324"/>
                </a:cubicBezTo>
                <a:lnTo>
                  <a:pt x="1" y="19838"/>
                </a:lnTo>
                <a:cubicBezTo>
                  <a:pt x="1" y="21119"/>
                  <a:pt x="1042" y="22162"/>
                  <a:pt x="2324" y="22162"/>
                </a:cubicBezTo>
                <a:lnTo>
                  <a:pt x="12011" y="22162"/>
                </a:lnTo>
                <a:lnTo>
                  <a:pt x="12011" y="21029"/>
                </a:lnTo>
                <a:lnTo>
                  <a:pt x="2324" y="21029"/>
                </a:lnTo>
                <a:cubicBezTo>
                  <a:pt x="1668" y="21029"/>
                  <a:pt x="1133" y="20495"/>
                  <a:pt x="1133" y="19840"/>
                </a:cubicBezTo>
                <a:lnTo>
                  <a:pt x="1133" y="2324"/>
                </a:lnTo>
                <a:cubicBezTo>
                  <a:pt x="1133" y="1668"/>
                  <a:pt x="1668" y="1133"/>
                  <a:pt x="2324" y="1133"/>
                </a:cubicBezTo>
                <a:lnTo>
                  <a:pt x="14921" y="1133"/>
                </a:lnTo>
                <a:cubicBezTo>
                  <a:pt x="15576" y="1133"/>
                  <a:pt x="16110" y="1668"/>
                  <a:pt x="16110" y="2324"/>
                </a:cubicBezTo>
                <a:lnTo>
                  <a:pt x="16110" y="7628"/>
                </a:lnTo>
                <a:lnTo>
                  <a:pt x="17244" y="7628"/>
                </a:lnTo>
                <a:lnTo>
                  <a:pt x="17244" y="2324"/>
                </a:lnTo>
                <a:cubicBezTo>
                  <a:pt x="17244" y="1042"/>
                  <a:pt x="16201" y="1"/>
                  <a:pt x="149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4" name="Google Shape;1644;p41">
            <a:extLst>
              <a:ext uri="{FF2B5EF4-FFF2-40B4-BE49-F238E27FC236}">
                <a16:creationId xmlns:a16="http://schemas.microsoft.com/office/drawing/2014/main" id="{2747AA7C-89BE-4070-B271-153467BED080}"/>
              </a:ext>
            </a:extLst>
          </p:cNvPr>
          <p:cNvSpPr/>
          <p:nvPr/>
        </p:nvSpPr>
        <p:spPr>
          <a:xfrm>
            <a:off x="5711958" y="4293096"/>
            <a:ext cx="288965" cy="400955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5" name="Google Shape;1645;p41">
            <a:extLst>
              <a:ext uri="{FF2B5EF4-FFF2-40B4-BE49-F238E27FC236}">
                <a16:creationId xmlns:a16="http://schemas.microsoft.com/office/drawing/2014/main" id="{F7E20D92-CD66-482D-8C33-76693E84C55E}"/>
              </a:ext>
            </a:extLst>
          </p:cNvPr>
          <p:cNvSpPr/>
          <p:nvPr/>
        </p:nvSpPr>
        <p:spPr>
          <a:xfrm>
            <a:off x="4943872" y="1316766"/>
            <a:ext cx="704485" cy="661351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1" y="1272"/>
                  <a:pt x="1" y="2839"/>
                </a:cubicBezTo>
                <a:cubicBezTo>
                  <a:pt x="1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6" name="Google Shape;1646;p41">
            <a:extLst>
              <a:ext uri="{FF2B5EF4-FFF2-40B4-BE49-F238E27FC236}">
                <a16:creationId xmlns:a16="http://schemas.microsoft.com/office/drawing/2014/main" id="{5D1CE96A-5B8F-435E-BE69-E4627D03F7BF}"/>
              </a:ext>
            </a:extLst>
          </p:cNvPr>
          <p:cNvSpPr/>
          <p:nvPr/>
        </p:nvSpPr>
        <p:spPr>
          <a:xfrm>
            <a:off x="4847861" y="1220755"/>
            <a:ext cx="844936" cy="812208"/>
          </a:xfrm>
          <a:custGeom>
            <a:avLst/>
            <a:gdLst/>
            <a:ahLst/>
            <a:cxnLst/>
            <a:rect l="l" t="t" r="r" b="b"/>
            <a:pathLst>
              <a:path w="6810" h="6809" extrusionOk="0">
                <a:moveTo>
                  <a:pt x="3404" y="1131"/>
                </a:moveTo>
                <a:cubicBezTo>
                  <a:pt x="4657" y="1131"/>
                  <a:pt x="5677" y="2152"/>
                  <a:pt x="5677" y="3403"/>
                </a:cubicBezTo>
                <a:cubicBezTo>
                  <a:pt x="5677" y="4656"/>
                  <a:pt x="4657" y="5676"/>
                  <a:pt x="3404" y="5676"/>
                </a:cubicBezTo>
                <a:cubicBezTo>
                  <a:pt x="2151" y="5676"/>
                  <a:pt x="1132" y="4656"/>
                  <a:pt x="1132" y="3403"/>
                </a:cubicBezTo>
                <a:cubicBezTo>
                  <a:pt x="1132" y="2150"/>
                  <a:pt x="2151" y="1131"/>
                  <a:pt x="3404" y="1131"/>
                </a:cubicBezTo>
                <a:close/>
                <a:moveTo>
                  <a:pt x="3404" y="1"/>
                </a:moveTo>
                <a:cubicBezTo>
                  <a:pt x="1527" y="1"/>
                  <a:pt x="1" y="1527"/>
                  <a:pt x="1" y="3405"/>
                </a:cubicBezTo>
                <a:cubicBezTo>
                  <a:pt x="1" y="5282"/>
                  <a:pt x="1527" y="6809"/>
                  <a:pt x="3404" y="6809"/>
                </a:cubicBezTo>
                <a:cubicBezTo>
                  <a:pt x="5281" y="6809"/>
                  <a:pt x="6810" y="5282"/>
                  <a:pt x="6810" y="3405"/>
                </a:cubicBezTo>
                <a:cubicBezTo>
                  <a:pt x="6810" y="1527"/>
                  <a:pt x="5281" y="1"/>
                  <a:pt x="34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7" name="Google Shape;1653;p41">
            <a:extLst>
              <a:ext uri="{FF2B5EF4-FFF2-40B4-BE49-F238E27FC236}">
                <a16:creationId xmlns:a16="http://schemas.microsoft.com/office/drawing/2014/main" id="{38BC9A89-BB96-4061-987D-DFE692DC8DAA}"/>
              </a:ext>
            </a:extLst>
          </p:cNvPr>
          <p:cNvSpPr txBox="1"/>
          <p:nvPr/>
        </p:nvSpPr>
        <p:spPr>
          <a:xfrm>
            <a:off x="10585257" y="5061182"/>
            <a:ext cx="799686" cy="9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844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rPr>
              <a:t>4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8" name="Google Shape;1654;p41">
            <a:extLst>
              <a:ext uri="{FF2B5EF4-FFF2-40B4-BE49-F238E27FC236}">
                <a16:creationId xmlns:a16="http://schemas.microsoft.com/office/drawing/2014/main" id="{F04E2B40-D72E-46E3-AECB-84E03830E25E}"/>
              </a:ext>
            </a:extLst>
          </p:cNvPr>
          <p:cNvSpPr txBox="1"/>
          <p:nvPr/>
        </p:nvSpPr>
        <p:spPr>
          <a:xfrm>
            <a:off x="691294" y="390112"/>
            <a:ext cx="1112217" cy="75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844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rPr>
              <a:t>1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79" name="Google Shape;1655;p41">
            <a:extLst>
              <a:ext uri="{FF2B5EF4-FFF2-40B4-BE49-F238E27FC236}">
                <a16:creationId xmlns:a16="http://schemas.microsoft.com/office/drawing/2014/main" id="{0A967CD9-5B99-484B-9903-33FD7442B530}"/>
              </a:ext>
            </a:extLst>
          </p:cNvPr>
          <p:cNvSpPr txBox="1"/>
          <p:nvPr/>
        </p:nvSpPr>
        <p:spPr>
          <a:xfrm>
            <a:off x="3343243" y="4580832"/>
            <a:ext cx="864096" cy="105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844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rPr>
              <a:t>2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80" name="Google Shape;1656;p41">
            <a:extLst>
              <a:ext uri="{FF2B5EF4-FFF2-40B4-BE49-F238E27FC236}">
                <a16:creationId xmlns:a16="http://schemas.microsoft.com/office/drawing/2014/main" id="{90BBC4B2-4816-4357-BFB0-39D5A4B36172}"/>
              </a:ext>
            </a:extLst>
          </p:cNvPr>
          <p:cNvSpPr txBox="1"/>
          <p:nvPr/>
        </p:nvSpPr>
        <p:spPr>
          <a:xfrm>
            <a:off x="4655840" y="1028733"/>
            <a:ext cx="1248139" cy="96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noAutofit/>
          </a:bodyPr>
          <a:lstStyle/>
          <a:p>
            <a:pPr marL="0" marR="0" lvl="0" indent="0" algn="ctr" defTabSz="162551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844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lt"/>
              </a:rPr>
              <a:t>3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8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0FE47D21-A896-452D-8A29-2B372C9F5DAC}"/>
              </a:ext>
            </a:extLst>
          </p:cNvPr>
          <p:cNvSpPr txBox="1"/>
          <p:nvPr/>
        </p:nvSpPr>
        <p:spPr>
          <a:xfrm>
            <a:off x="289646" y="203634"/>
            <a:ext cx="2270665" cy="168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wrap="square" lIns="0" tIns="0" rIns="0" bIns="0" numCol="1">
            <a:prstTxWarp prst="textArchUp">
              <a:avLst>
                <a:gd name="adj" fmla="val 10915331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맑은 고딕" panose="020B0503020000020004" pitchFamily="34" charset="-127"/>
                <a:cs typeface="Arial" pitchFamily="34" charset="0"/>
              </a:rPr>
              <a:t>Муниципальный этап</a:t>
            </a:r>
          </a:p>
        </p:txBody>
      </p:sp>
      <p:sp>
        <p:nvSpPr>
          <p:cNvPr id="8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AA8FBA7-D088-4F87-A69A-E2C33F3C6649}"/>
              </a:ext>
            </a:extLst>
          </p:cNvPr>
          <p:cNvSpPr txBox="1"/>
          <p:nvPr/>
        </p:nvSpPr>
        <p:spPr>
          <a:xfrm>
            <a:off x="2337848" y="3272213"/>
            <a:ext cx="1901307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8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910240" y="5327764"/>
            <a:ext cx="2215048" cy="69762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642250"/>
              </a:avLst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Отборочный этап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45683" y="5546648"/>
            <a:ext cx="2364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При наличии количества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участников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более допустимого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547446" y="5172239"/>
            <a:ext cx="2552409" cy="98488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Организационно-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методическая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деятельность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133535" y="290101"/>
            <a:ext cx="2066097" cy="155641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Региональный этап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8225964" y="1316765"/>
            <a:ext cx="246286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33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6679085" y="0"/>
            <a:ext cx="4653182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Модель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р</a:t>
            </a:r>
            <a:r>
              <a:rPr kumimoji="0" lang="ru-RU" sz="2000" b="1" i="0" u="none" strike="noStrike" kern="1200" cap="none" spc="0" normalizeH="0" baseline="0" noProof="0" dirty="0" err="1" smtClean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егионального</a:t>
            </a:r>
            <a:r>
              <a:rPr kumimoji="0" lang="ru-RU" sz="2000" b="1" i="0" u="none" strike="noStrike" kern="1200" cap="none" spc="0" normalizeH="0" noProof="0" dirty="0" smtClean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noProof="0" dirty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Фестиваля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noProof="0" dirty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ранней профориентации</a:t>
            </a:r>
            <a:endParaRPr kumimoji="0" lang="ru-RU" sz="2000" b="1" i="0" u="none" strike="noStrike" kern="1200" cap="none" spc="0" normalizeH="0" baseline="0" noProof="0" dirty="0">
              <a:ln w="24500" cmpd="dbl">
                <a:solidFill>
                  <a:prstClr val="black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kumimoji="0" lang="ru-RU" sz="2000" b="1" i="0" u="none" strike="noStrike" kern="1200" cap="none" spc="0" normalizeH="0" baseline="0" noProof="0" dirty="0">
                <a:ln w="24500" cmpd="dbl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Абилимпикс ДО»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58595" y="2948948"/>
            <a:ext cx="45787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Активизация дошкольных МРЦ по сопровождению инклюзивного образования: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организация площадок по компетенциям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Организация рефлексивной деятельности участников: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информационные буклеты;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сборники статей;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телемосты с ДОО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5" y="1407541"/>
            <a:ext cx="2654706" cy="186467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02" y="1985354"/>
            <a:ext cx="2908335" cy="2297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7" y="3639323"/>
            <a:ext cx="2302428" cy="16701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58595" y="1435630"/>
            <a:ext cx="349423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ДЕТИ с ОВЗ и/или инвалидностью</a:t>
            </a:r>
          </a:p>
        </p:txBody>
      </p:sp>
    </p:spTree>
    <p:extLst>
      <p:ext uri="{BB962C8B-B14F-4D97-AF65-F5344CB8AC3E}">
        <p14:creationId xmlns:p14="http://schemas.microsoft.com/office/powerpoint/2010/main" val="285040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4C9C0B-067D-4F3A-9315-805779B7F0DB}"/>
              </a:ext>
            </a:extLst>
          </p:cNvPr>
          <p:cNvCxnSpPr>
            <a:cxnSpLocks/>
          </p:cNvCxnSpPr>
          <p:nvPr/>
        </p:nvCxnSpPr>
        <p:spPr>
          <a:xfrm>
            <a:off x="1" y="4821563"/>
            <a:ext cx="127015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F60862BA-9008-433E-B10B-B6FD8FAA5D54}"/>
              </a:ext>
            </a:extLst>
          </p:cNvPr>
          <p:cNvCxnSpPr>
            <a:cxnSpLocks/>
          </p:cNvCxnSpPr>
          <p:nvPr/>
        </p:nvCxnSpPr>
        <p:spPr>
          <a:xfrm>
            <a:off x="11373068" y="2496617"/>
            <a:ext cx="8189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1010709" y="362346"/>
            <a:ext cx="564682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39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Участники Фестиваля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639C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3E2F68-FAAD-4B9C-AA3E-5D2EEC51B29B}"/>
              </a:ext>
            </a:extLst>
          </p:cNvPr>
          <p:cNvCxnSpPr>
            <a:cxnSpLocks/>
          </p:cNvCxnSpPr>
          <p:nvPr/>
        </p:nvCxnSpPr>
        <p:spPr>
          <a:xfrm>
            <a:off x="11320138" y="4821172"/>
            <a:ext cx="8718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0862BA-9008-433E-B10B-B6FD8FAA5D54}"/>
              </a:ext>
            </a:extLst>
          </p:cNvPr>
          <p:cNvCxnSpPr>
            <a:cxnSpLocks/>
          </p:cNvCxnSpPr>
          <p:nvPr/>
        </p:nvCxnSpPr>
        <p:spPr>
          <a:xfrm>
            <a:off x="0" y="2412827"/>
            <a:ext cx="8189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solidFill>
            <a:srgbClr val="FF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ABBA9B-1329-47B1-9E6B-E01B6F3823E7}"/>
              </a:ext>
            </a:extLst>
          </p:cNvPr>
          <p:cNvSpPr/>
          <p:nvPr/>
        </p:nvSpPr>
        <p:spPr>
          <a:xfrm>
            <a:off x="10058400" y="97712"/>
            <a:ext cx="2133600" cy="1452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171E0C-EBCD-4BB1-A2A8-1C1909E0E15B}"/>
              </a:ext>
            </a:extLst>
          </p:cNvPr>
          <p:cNvGrpSpPr/>
          <p:nvPr/>
        </p:nvGrpSpPr>
        <p:grpSpPr>
          <a:xfrm>
            <a:off x="926950" y="3605460"/>
            <a:ext cx="5067168" cy="2078420"/>
            <a:chOff x="1120610" y="3271327"/>
            <a:chExt cx="4699275" cy="1797939"/>
          </a:xfrm>
          <a:solidFill>
            <a:srgbClr val="00B05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5D970D-C2DA-45F7-91DD-97A5E204899A}"/>
                </a:ext>
              </a:extLst>
            </p:cNvPr>
            <p:cNvSpPr/>
            <p:nvPr/>
          </p:nvSpPr>
          <p:spPr>
            <a:xfrm>
              <a:off x="1120610" y="3427346"/>
              <a:ext cx="3924300" cy="148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C284BAC7-3F58-4AB3-82DB-EF4A8638B49D}"/>
                </a:ext>
              </a:extLst>
            </p:cNvPr>
            <p:cNvSpPr/>
            <p:nvPr/>
          </p:nvSpPr>
          <p:spPr>
            <a:xfrm rot="5400000">
              <a:off x="4145942" y="3395323"/>
              <a:ext cx="1797939" cy="1549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439C61-B24B-4F94-AC83-75EFFAF0968C}"/>
              </a:ext>
            </a:extLst>
          </p:cNvPr>
          <p:cNvGrpSpPr/>
          <p:nvPr/>
        </p:nvGrpSpPr>
        <p:grpSpPr>
          <a:xfrm>
            <a:off x="6472146" y="3610798"/>
            <a:ext cx="5067165" cy="2078420"/>
            <a:chOff x="6133827" y="2982038"/>
            <a:chExt cx="4699272" cy="17979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992184-68A9-4985-8AB1-B1A6FD66C121}"/>
                </a:ext>
              </a:extLst>
            </p:cNvPr>
            <p:cNvSpPr/>
            <p:nvPr/>
          </p:nvSpPr>
          <p:spPr>
            <a:xfrm>
              <a:off x="6908799" y="3138056"/>
              <a:ext cx="3924300" cy="1485900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44AEB6FC-837F-4506-87D5-329D7032D6B2}"/>
                </a:ext>
              </a:extLst>
            </p:cNvPr>
            <p:cNvSpPr/>
            <p:nvPr/>
          </p:nvSpPr>
          <p:spPr>
            <a:xfrm rot="5400000">
              <a:off x="6009831" y="3106034"/>
              <a:ext cx="1797939" cy="154994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558ABB-20CF-4D34-A76B-DE8D7E617DFE}"/>
              </a:ext>
            </a:extLst>
          </p:cNvPr>
          <p:cNvGrpSpPr/>
          <p:nvPr/>
        </p:nvGrpSpPr>
        <p:grpSpPr>
          <a:xfrm>
            <a:off x="690563" y="1402051"/>
            <a:ext cx="5067167" cy="2078420"/>
            <a:chOff x="1631076" y="1530000"/>
            <a:chExt cx="4699274" cy="1797939"/>
          </a:xfrm>
          <a:solidFill>
            <a:srgbClr val="0639CA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5960659-3872-4C3D-925F-8A285B96802C}"/>
                </a:ext>
              </a:extLst>
            </p:cNvPr>
            <p:cNvSpPr/>
            <p:nvPr/>
          </p:nvSpPr>
          <p:spPr>
            <a:xfrm>
              <a:off x="1631076" y="1686019"/>
              <a:ext cx="3924300" cy="148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4A31980-B7C1-4F5C-98A5-A737A70C0F1E}"/>
                </a:ext>
              </a:extLst>
            </p:cNvPr>
            <p:cNvSpPr/>
            <p:nvPr/>
          </p:nvSpPr>
          <p:spPr>
            <a:xfrm rot="5400000">
              <a:off x="4656407" y="1653996"/>
              <a:ext cx="1797939" cy="1549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254475-4444-40C2-B388-DFE3D149C54D}"/>
              </a:ext>
            </a:extLst>
          </p:cNvPr>
          <p:cNvGrpSpPr/>
          <p:nvPr/>
        </p:nvGrpSpPr>
        <p:grpSpPr>
          <a:xfrm>
            <a:off x="6646676" y="1403809"/>
            <a:ext cx="5043586" cy="2078420"/>
            <a:chOff x="7070890" y="1220291"/>
            <a:chExt cx="4677405" cy="1797939"/>
          </a:xfrm>
          <a:solidFill>
            <a:srgbClr val="FF0000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26F98C-E45D-45D9-9EDE-770CA5A7CC79}"/>
                </a:ext>
              </a:extLst>
            </p:cNvPr>
            <p:cNvSpPr/>
            <p:nvPr/>
          </p:nvSpPr>
          <p:spPr>
            <a:xfrm>
              <a:off x="7823995" y="1376310"/>
              <a:ext cx="3924300" cy="1485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5E915237-C0F2-4972-8B99-04DF521424D8}"/>
                </a:ext>
              </a:extLst>
            </p:cNvPr>
            <p:cNvSpPr/>
            <p:nvPr/>
          </p:nvSpPr>
          <p:spPr>
            <a:xfrm rot="5400000">
              <a:off x="6946894" y="1344287"/>
              <a:ext cx="1797939" cy="1549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577094A-3F01-4AA7-A62C-5314274A6423}"/>
              </a:ext>
            </a:extLst>
          </p:cNvPr>
          <p:cNvSpPr txBox="1"/>
          <p:nvPr/>
        </p:nvSpPr>
        <p:spPr>
          <a:xfrm>
            <a:off x="1010709" y="1825695"/>
            <a:ext cx="2755587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Команда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ДОО из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трех воспитанников с ОВЗ и/или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инвалидностью от 5 до 8 лет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5DFFE6-BE30-4FF5-8218-87BC2BB276A6}"/>
              </a:ext>
            </a:extLst>
          </p:cNvPr>
          <p:cNvSpPr txBox="1"/>
          <p:nvPr/>
        </p:nvSpPr>
        <p:spPr>
          <a:xfrm>
            <a:off x="971481" y="4081169"/>
            <a:ext cx="3135602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Команда 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победитель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муниципального этапа по компетенциям Регионального Фестиваля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80DF5D-9A47-4A1D-943D-3BF984E75A48}"/>
              </a:ext>
            </a:extLst>
          </p:cNvPr>
          <p:cNvSpPr txBox="1"/>
          <p:nvPr/>
        </p:nvSpPr>
        <p:spPr>
          <a:xfrm>
            <a:off x="8496300" y="1769209"/>
            <a:ext cx="3048609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Разрешение на участие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ребенка в Фестивале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Письменное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согласие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обработку персональных данных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CF470A-B12D-4BF1-93E3-CC17AA0F3992}"/>
              </a:ext>
            </a:extLst>
          </p:cNvPr>
          <p:cNvSpPr txBox="1"/>
          <p:nvPr/>
        </p:nvSpPr>
        <p:spPr>
          <a:xfrm>
            <a:off x="8267302" y="4009303"/>
            <a:ext cx="3148141" cy="13080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Участникам разрешается осуществлять деятельность при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сопровождении тьютора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(ассистента, помощника), если последний официально назначен</a:t>
            </a:r>
          </a:p>
        </p:txBody>
      </p:sp>
      <p:pic>
        <p:nvPicPr>
          <p:cNvPr id="2050" name="Picture 2" descr="https://static.vecteezy.com/system/resources/previews/002/284/824/non_2x/three-kids-holding-hands-cartoon-character-hand-drawn-doodle-style-isolated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926484"/>
            <a:ext cx="1519337" cy="9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.shutterstock.com/image-vector/best-trophy-champion-vector-cup-260nw-13871713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1" b="27385"/>
          <a:stretch/>
        </p:blipFill>
        <p:spPr bwMode="auto">
          <a:xfrm>
            <a:off x="4322408" y="4134211"/>
            <a:ext cx="1569434" cy="10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edia.istockphoto.com/vectors/businesswoman-checklist-successful-woman-checking-task-success-vector-id1136652082?k=20&amp;m=1136652082&amp;s=612x612&amp;w=0&amp;h=2mPuwBMV5eMKkJnqDYoH6Vq7uhBtJmvzUFJ1bkWrkCk=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0" b="14009"/>
          <a:stretch/>
        </p:blipFill>
        <p:spPr bwMode="auto">
          <a:xfrm>
            <a:off x="6745857" y="1926484"/>
            <a:ext cx="1397156" cy="9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humbs.dreamstime.com/b/%D0%BC%D0%BE%D0%BB%D0%BE%D0%B4%D0%B0%D1%8F-%D0%BC%D0%B0%D1%82%D1%8C-%D0%B2%D0%B8%D0%B4%D1%8F-%D0%B5%D0%B5-%D0%BC%D0%B0%D0%BB%D0%B5%D0%BD%D1%8C%D0%BA%D0%BE%D0%B3%D0%BE-%D1%81%D1%8B%D0%BD%D0%B0-%D0%B2-%D1%88%D0%BA%D0%BE%D0%BB%D1%83-%D1%81%D0%B8%D0%B4%D1%8F-%D0%BD%D0%B0-%D0%BA%D0%BE%D1%80%D1%82%D0%BE%D1%87%D0%BA%D0%B8-%D0%BF%D0%B5%D1%80%D0%B5%D0%B4-1824266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1" b="5861"/>
          <a:stretch/>
        </p:blipFill>
        <p:spPr bwMode="auto">
          <a:xfrm>
            <a:off x="6573328" y="4166983"/>
            <a:ext cx="1569684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7FBA46-02CA-46F3-899D-E75AF1865C42}"/>
              </a:ext>
            </a:extLst>
          </p:cNvPr>
          <p:cNvSpPr txBox="1"/>
          <p:nvPr/>
        </p:nvSpPr>
        <p:spPr>
          <a:xfrm>
            <a:off x="1485900" y="5904854"/>
            <a:ext cx="468552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участия в региональном Фестивале по каждой компетенции –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команд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2517" y="397877"/>
            <a:ext cx="701101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5142" y="778282"/>
            <a:ext cx="384081" cy="384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448" y="5818187"/>
            <a:ext cx="492599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05" y="789408"/>
            <a:ext cx="4613897" cy="3453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024" t="7417" r="25051" b="5770"/>
          <a:stretch/>
        </p:blipFill>
        <p:spPr>
          <a:xfrm rot="20517926">
            <a:off x="5710913" y="1199035"/>
            <a:ext cx="2066041" cy="28887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4282" t="7820" r="24976" b="7116"/>
          <a:stretch/>
        </p:blipFill>
        <p:spPr>
          <a:xfrm>
            <a:off x="183351" y="995904"/>
            <a:ext cx="4042669" cy="571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9772" t="7608" r="24931" b="5370"/>
          <a:stretch/>
        </p:blipFill>
        <p:spPr>
          <a:xfrm rot="20410917">
            <a:off x="5893647" y="3883742"/>
            <a:ext cx="1891148" cy="26226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37744" y="29315"/>
            <a:ext cx="11616157" cy="72089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</a:t>
            </a:r>
            <a:r>
              <a:rPr kumimoji="0" lang="ru-RU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ормативна</a:t>
            </a:r>
            <a:r>
              <a:rPr lang="ru-RU" sz="32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я</a:t>
            </a: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база 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регионального </a:t>
            </a: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Фестиваля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40457" t="7506" r="25359" b="5814"/>
          <a:stretch/>
        </p:blipFill>
        <p:spPr>
          <a:xfrm rot="20468796">
            <a:off x="3961015" y="1144575"/>
            <a:ext cx="1999634" cy="28520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40061" t="7775" r="28306" b="13205"/>
          <a:stretch/>
        </p:blipFill>
        <p:spPr>
          <a:xfrm rot="20415786">
            <a:off x="4273726" y="3572680"/>
            <a:ext cx="1855210" cy="26068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34132">
            <a:off x="7824413" y="4086505"/>
            <a:ext cx="1812087" cy="24648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81181">
            <a:off x="9231424" y="2370931"/>
            <a:ext cx="1895128" cy="26352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59810">
            <a:off x="9909431" y="4070371"/>
            <a:ext cx="1938590" cy="26093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50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ABBA9B-1329-47B1-9E6B-E01B6F3823E7}"/>
              </a:ext>
            </a:extLst>
          </p:cNvPr>
          <p:cNvSpPr/>
          <p:nvPr/>
        </p:nvSpPr>
        <p:spPr>
          <a:xfrm>
            <a:off x="10058400" y="97712"/>
            <a:ext cx="2133600" cy="177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5CD53-6108-481A-A31F-305A2B59F755}"/>
              </a:ext>
            </a:extLst>
          </p:cNvPr>
          <p:cNvSpPr txBox="1"/>
          <p:nvPr/>
        </p:nvSpPr>
        <p:spPr>
          <a:xfrm>
            <a:off x="2673434" y="124870"/>
            <a:ext cx="7384966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639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Определение победителей и поощрение участников </a:t>
            </a:r>
            <a:r>
              <a:rPr lang="ru-RU" sz="2000" b="1" dirty="0">
                <a:solidFill>
                  <a:srgbClr val="0639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39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егионального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39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Фестиваля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639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ранней профориентации «Абилимпикс ДО»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639C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828E9C-87EC-4D19-8886-911ADDA26779}"/>
              </a:ext>
            </a:extLst>
          </p:cNvPr>
          <p:cNvGrpSpPr/>
          <p:nvPr/>
        </p:nvGrpSpPr>
        <p:grpSpPr>
          <a:xfrm>
            <a:off x="1632704" y="1669314"/>
            <a:ext cx="8546294" cy="4226942"/>
            <a:chOff x="2016807" y="1579903"/>
            <a:chExt cx="7258229" cy="407919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A7B3E2-75FD-4D2B-986C-218588026D8C}"/>
                </a:ext>
              </a:extLst>
            </p:cNvPr>
            <p:cNvSpPr/>
            <p:nvPr/>
          </p:nvSpPr>
          <p:spPr>
            <a:xfrm>
              <a:off x="2016807" y="1579903"/>
              <a:ext cx="4079193" cy="4079193"/>
            </a:xfrm>
            <a:prstGeom prst="ellipse">
              <a:avLst/>
            </a:prstGeom>
            <a:solidFill>
              <a:schemeClr val="accent1">
                <a:lumMod val="9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5136183-B734-41E1-977A-B373EB471047}"/>
                </a:ext>
              </a:extLst>
            </p:cNvPr>
            <p:cNvSpPr/>
            <p:nvPr/>
          </p:nvSpPr>
          <p:spPr>
            <a:xfrm>
              <a:off x="5195843" y="1579903"/>
              <a:ext cx="4079193" cy="4079193"/>
            </a:xfrm>
            <a:prstGeom prst="ellipse">
              <a:avLst/>
            </a:prstGeom>
            <a:solidFill>
              <a:srgbClr val="C2E49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40721082-1354-4301-BFD7-327294D11536}"/>
              </a:ext>
            </a:extLst>
          </p:cNvPr>
          <p:cNvSpPr/>
          <p:nvPr/>
        </p:nvSpPr>
        <p:spPr>
          <a:xfrm>
            <a:off x="2237173" y="2671102"/>
            <a:ext cx="1600200" cy="1600200"/>
          </a:xfrm>
          <a:prstGeom prst="ellipse">
            <a:avLst/>
          </a:prstGeom>
          <a:solidFill>
            <a:srgbClr val="0639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867C578-DA47-46AB-AF7F-536B44FE53CD}"/>
              </a:ext>
            </a:extLst>
          </p:cNvPr>
          <p:cNvSpPr/>
          <p:nvPr/>
        </p:nvSpPr>
        <p:spPr>
          <a:xfrm>
            <a:off x="4219575" y="2671102"/>
            <a:ext cx="1600200" cy="1600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A7A50CE-1E79-49CB-8147-F3FA17A93016}"/>
              </a:ext>
            </a:extLst>
          </p:cNvPr>
          <p:cNvSpPr/>
          <p:nvPr/>
        </p:nvSpPr>
        <p:spPr>
          <a:xfrm>
            <a:off x="6201977" y="2671102"/>
            <a:ext cx="1600200" cy="1600200"/>
          </a:xfrm>
          <a:prstGeom prst="ellipse">
            <a:avLst/>
          </a:prstGeom>
          <a:solidFill>
            <a:srgbClr val="FFD8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5798C75-AD49-4FB7-A232-42E7A278DE7D}"/>
              </a:ext>
            </a:extLst>
          </p:cNvPr>
          <p:cNvSpPr/>
          <p:nvPr/>
        </p:nvSpPr>
        <p:spPr>
          <a:xfrm>
            <a:off x="7995992" y="2671102"/>
            <a:ext cx="1600200" cy="1600200"/>
          </a:xfrm>
          <a:prstGeom prst="ellipse">
            <a:avLst/>
          </a:prstGeom>
          <a:solidFill>
            <a:srgbClr val="A2D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EA0C097-019B-4F97-B12C-B465177E05AB}"/>
              </a:ext>
            </a:extLst>
          </p:cNvPr>
          <p:cNvSpPr txBox="1"/>
          <p:nvPr/>
        </p:nvSpPr>
        <p:spPr>
          <a:xfrm>
            <a:off x="2219598" y="1891078"/>
            <a:ext cx="1381125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Критерии оценивания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AC1F5B4-56F7-440D-8BF0-75E0E98BE76F}"/>
              </a:ext>
            </a:extLst>
          </p:cNvPr>
          <p:cNvSpPr txBox="1"/>
          <p:nvPr/>
        </p:nvSpPr>
        <p:spPr>
          <a:xfrm>
            <a:off x="4329112" y="1794419"/>
            <a:ext cx="1381125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Победитель в компетенции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 место)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269A8B8-1406-4AFF-A69B-7CD7CFDDDBAA}"/>
              </a:ext>
            </a:extLst>
          </p:cNvPr>
          <p:cNvSpPr txBox="1"/>
          <p:nvPr/>
        </p:nvSpPr>
        <p:spPr>
          <a:xfrm>
            <a:off x="6311514" y="1794419"/>
            <a:ext cx="1381125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Призеры в компетенции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 и 3 места)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52C6B89-8A73-4718-9EB8-8D6300590083}"/>
              </a:ext>
            </a:extLst>
          </p:cNvPr>
          <p:cNvSpPr txBox="1"/>
          <p:nvPr/>
        </p:nvSpPr>
        <p:spPr>
          <a:xfrm>
            <a:off x="8293916" y="1794418"/>
            <a:ext cx="1381125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команды - участники Чемпионата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73F2639-383D-41E4-9ADE-C536777B1C04}"/>
              </a:ext>
            </a:extLst>
          </p:cNvPr>
          <p:cNvSpPr txBox="1"/>
          <p:nvPr/>
        </p:nvSpPr>
        <p:spPr>
          <a:xfrm>
            <a:off x="2071004" y="4315201"/>
            <a:ext cx="2288089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показатели выполнения конкурсных заданий по модулям в каждой компетенции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3F7B89C-1BFC-4E34-A422-201BF45EB7AC}"/>
              </a:ext>
            </a:extLst>
          </p:cNvPr>
          <p:cNvSpPr txBox="1"/>
          <p:nvPr/>
        </p:nvSpPr>
        <p:spPr>
          <a:xfrm>
            <a:off x="4375828" y="4409321"/>
            <a:ext cx="1553014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команда, набравшая наибольшее количество баллов по итогам выполнения КЗ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5A01A1-0595-4C95-BD44-549D5023AF90}"/>
              </a:ext>
            </a:extLst>
          </p:cNvPr>
          <p:cNvSpPr txBox="1"/>
          <p:nvPr/>
        </p:nvSpPr>
        <p:spPr>
          <a:xfrm>
            <a:off x="6289610" y="4452210"/>
            <a:ext cx="1551374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показателям выполнения конкурсных заданий в каждой компетенции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CBB742-B519-4084-B93D-B118A3F15417}"/>
              </a:ext>
            </a:extLst>
          </p:cNvPr>
          <p:cNvSpPr txBox="1"/>
          <p:nvPr/>
        </p:nvSpPr>
        <p:spPr>
          <a:xfrm>
            <a:off x="8112899" y="4391063"/>
            <a:ext cx="1381125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оманды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не занявшие призовые места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A5D1CAB-2DCD-4E9B-B059-54053C82E218}"/>
              </a:ext>
            </a:extLst>
          </p:cNvPr>
          <p:cNvSpPr/>
          <p:nvPr/>
        </p:nvSpPr>
        <p:spPr>
          <a:xfrm flipH="1">
            <a:off x="10238446" y="3680912"/>
            <a:ext cx="1823315" cy="963955"/>
          </a:xfrm>
          <a:prstGeom prst="homePlate">
            <a:avLst/>
          </a:prstGeom>
          <a:solidFill>
            <a:srgbClr val="A2D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8" name="Freeform 3073">
            <a:extLst>
              <a:ext uri="{FF2B5EF4-FFF2-40B4-BE49-F238E27FC236}">
                <a16:creationId xmlns:a16="http://schemas.microsoft.com/office/drawing/2014/main" id="{5CB4139E-6206-4100-B5F7-04315F737994}"/>
              </a:ext>
            </a:extLst>
          </p:cNvPr>
          <p:cNvSpPr>
            <a:spLocks noEditPoints="1"/>
          </p:cNvSpPr>
          <p:nvPr/>
        </p:nvSpPr>
        <p:spPr bwMode="auto">
          <a:xfrm>
            <a:off x="4768655" y="3174688"/>
            <a:ext cx="506224" cy="506224"/>
          </a:xfrm>
          <a:custGeom>
            <a:avLst/>
            <a:gdLst>
              <a:gd name="T0" fmla="*/ 620 w 720"/>
              <a:gd name="T1" fmla="*/ 289 h 719"/>
              <a:gd name="T2" fmla="*/ 600 w 720"/>
              <a:gd name="T3" fmla="*/ 278 h 719"/>
              <a:gd name="T4" fmla="*/ 636 w 720"/>
              <a:gd name="T5" fmla="*/ 145 h 719"/>
              <a:gd name="T6" fmla="*/ 695 w 720"/>
              <a:gd name="T7" fmla="*/ 114 h 719"/>
              <a:gd name="T8" fmla="*/ 680 w 720"/>
              <a:gd name="T9" fmla="*/ 209 h 719"/>
              <a:gd name="T10" fmla="*/ 645 w 720"/>
              <a:gd name="T11" fmla="*/ 270 h 719"/>
              <a:gd name="T12" fmla="*/ 425 w 720"/>
              <a:gd name="T13" fmla="*/ 278 h 719"/>
              <a:gd name="T14" fmla="*/ 416 w 720"/>
              <a:gd name="T15" fmla="*/ 280 h 719"/>
              <a:gd name="T16" fmla="*/ 298 w 720"/>
              <a:gd name="T17" fmla="*/ 282 h 719"/>
              <a:gd name="T18" fmla="*/ 261 w 720"/>
              <a:gd name="T19" fmla="*/ 160 h 719"/>
              <a:gd name="T20" fmla="*/ 332 w 720"/>
              <a:gd name="T21" fmla="*/ 150 h 719"/>
              <a:gd name="T22" fmla="*/ 364 w 720"/>
              <a:gd name="T23" fmla="*/ 101 h 719"/>
              <a:gd name="T24" fmla="*/ 462 w 720"/>
              <a:gd name="T25" fmla="*/ 158 h 719"/>
              <a:gd name="T26" fmla="*/ 49 w 720"/>
              <a:gd name="T27" fmla="*/ 236 h 719"/>
              <a:gd name="T28" fmla="*/ 29 w 720"/>
              <a:gd name="T29" fmla="*/ 170 h 719"/>
              <a:gd name="T30" fmla="*/ 24 w 720"/>
              <a:gd name="T31" fmla="*/ 72 h 719"/>
              <a:gd name="T32" fmla="*/ 90 w 720"/>
              <a:gd name="T33" fmla="*/ 177 h 719"/>
              <a:gd name="T34" fmla="*/ 129 w 720"/>
              <a:gd name="T35" fmla="*/ 298 h 719"/>
              <a:gd name="T36" fmla="*/ 91 w 720"/>
              <a:gd name="T37" fmla="*/ 284 h 719"/>
              <a:gd name="T38" fmla="*/ 719 w 720"/>
              <a:gd name="T39" fmla="*/ 69 h 719"/>
              <a:gd name="T40" fmla="*/ 712 w 720"/>
              <a:gd name="T41" fmla="*/ 50 h 719"/>
              <a:gd name="T42" fmla="*/ 644 w 720"/>
              <a:gd name="T43" fmla="*/ 21 h 719"/>
              <a:gd name="T44" fmla="*/ 632 w 720"/>
              <a:gd name="T45" fmla="*/ 0 h 719"/>
              <a:gd name="T46" fmla="*/ 77 w 720"/>
              <a:gd name="T47" fmla="*/ 13 h 719"/>
              <a:gd name="T48" fmla="*/ 12 w 720"/>
              <a:gd name="T49" fmla="*/ 48 h 719"/>
              <a:gd name="T50" fmla="*/ 0 w 720"/>
              <a:gd name="T51" fmla="*/ 66 h 719"/>
              <a:gd name="T52" fmla="*/ 6 w 720"/>
              <a:gd name="T53" fmla="*/ 177 h 719"/>
              <a:gd name="T54" fmla="*/ 29 w 720"/>
              <a:gd name="T55" fmla="*/ 250 h 719"/>
              <a:gd name="T56" fmla="*/ 73 w 720"/>
              <a:gd name="T57" fmla="*/ 302 h 719"/>
              <a:gd name="T58" fmla="*/ 130 w 720"/>
              <a:gd name="T59" fmla="*/ 322 h 719"/>
              <a:gd name="T60" fmla="*/ 195 w 720"/>
              <a:gd name="T61" fmla="*/ 379 h 719"/>
              <a:gd name="T62" fmla="*/ 288 w 720"/>
              <a:gd name="T63" fmla="*/ 441 h 719"/>
              <a:gd name="T64" fmla="*/ 312 w 720"/>
              <a:gd name="T65" fmla="*/ 476 h 719"/>
              <a:gd name="T66" fmla="*/ 316 w 720"/>
              <a:gd name="T67" fmla="*/ 529 h 719"/>
              <a:gd name="T68" fmla="*/ 299 w 720"/>
              <a:gd name="T69" fmla="*/ 596 h 719"/>
              <a:gd name="T70" fmla="*/ 262 w 720"/>
              <a:gd name="T71" fmla="*/ 628 h 719"/>
              <a:gd name="T72" fmla="*/ 204 w 720"/>
              <a:gd name="T73" fmla="*/ 635 h 719"/>
              <a:gd name="T74" fmla="*/ 192 w 720"/>
              <a:gd name="T75" fmla="*/ 707 h 719"/>
              <a:gd name="T76" fmla="*/ 515 w 720"/>
              <a:gd name="T77" fmla="*/ 719 h 719"/>
              <a:gd name="T78" fmla="*/ 527 w 720"/>
              <a:gd name="T79" fmla="*/ 647 h 719"/>
              <a:gd name="T80" fmla="*/ 501 w 720"/>
              <a:gd name="T81" fmla="*/ 635 h 719"/>
              <a:gd name="T82" fmla="*/ 445 w 720"/>
              <a:gd name="T83" fmla="*/ 618 h 719"/>
              <a:gd name="T84" fmla="*/ 412 w 720"/>
              <a:gd name="T85" fmla="*/ 577 h 719"/>
              <a:gd name="T86" fmla="*/ 401 w 720"/>
              <a:gd name="T87" fmla="*/ 511 h 719"/>
              <a:gd name="T88" fmla="*/ 410 w 720"/>
              <a:gd name="T89" fmla="*/ 470 h 719"/>
              <a:gd name="T90" fmla="*/ 443 w 720"/>
              <a:gd name="T91" fmla="*/ 431 h 719"/>
              <a:gd name="T92" fmla="*/ 537 w 720"/>
              <a:gd name="T93" fmla="*/ 367 h 719"/>
              <a:gd name="T94" fmla="*/ 601 w 720"/>
              <a:gd name="T95" fmla="*/ 321 h 719"/>
              <a:gd name="T96" fmla="*/ 653 w 720"/>
              <a:gd name="T97" fmla="*/ 295 h 719"/>
              <a:gd name="T98" fmla="*/ 696 w 720"/>
              <a:gd name="T99" fmla="*/ 233 h 719"/>
              <a:gd name="T100" fmla="*/ 718 w 720"/>
              <a:gd name="T101" fmla="*/ 141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20" h="719">
                <a:moveTo>
                  <a:pt x="645" y="270"/>
                </a:moveTo>
                <a:lnTo>
                  <a:pt x="640" y="276"/>
                </a:lnTo>
                <a:lnTo>
                  <a:pt x="633" y="280"/>
                </a:lnTo>
                <a:lnTo>
                  <a:pt x="627" y="284"/>
                </a:lnTo>
                <a:lnTo>
                  <a:pt x="620" y="289"/>
                </a:lnTo>
                <a:lnTo>
                  <a:pt x="614" y="291"/>
                </a:lnTo>
                <a:lnTo>
                  <a:pt x="606" y="295"/>
                </a:lnTo>
                <a:lnTo>
                  <a:pt x="599" y="296"/>
                </a:lnTo>
                <a:lnTo>
                  <a:pt x="590" y="298"/>
                </a:lnTo>
                <a:lnTo>
                  <a:pt x="600" y="278"/>
                </a:lnTo>
                <a:lnTo>
                  <a:pt x="609" y="257"/>
                </a:lnTo>
                <a:lnTo>
                  <a:pt x="618" y="233"/>
                </a:lnTo>
                <a:lnTo>
                  <a:pt x="625" y="207"/>
                </a:lnTo>
                <a:lnTo>
                  <a:pt x="631" y="177"/>
                </a:lnTo>
                <a:lnTo>
                  <a:pt x="636" y="145"/>
                </a:lnTo>
                <a:lnTo>
                  <a:pt x="639" y="110"/>
                </a:lnTo>
                <a:lnTo>
                  <a:pt x="643" y="72"/>
                </a:lnTo>
                <a:lnTo>
                  <a:pt x="695" y="72"/>
                </a:lnTo>
                <a:lnTo>
                  <a:pt x="695" y="90"/>
                </a:lnTo>
                <a:lnTo>
                  <a:pt x="695" y="114"/>
                </a:lnTo>
                <a:lnTo>
                  <a:pt x="694" y="140"/>
                </a:lnTo>
                <a:lnTo>
                  <a:pt x="690" y="167"/>
                </a:lnTo>
                <a:lnTo>
                  <a:pt x="687" y="182"/>
                </a:lnTo>
                <a:lnTo>
                  <a:pt x="684" y="196"/>
                </a:lnTo>
                <a:lnTo>
                  <a:pt x="680" y="209"/>
                </a:lnTo>
                <a:lnTo>
                  <a:pt x="675" y="223"/>
                </a:lnTo>
                <a:lnTo>
                  <a:pt x="669" y="236"/>
                </a:lnTo>
                <a:lnTo>
                  <a:pt x="662" y="248"/>
                </a:lnTo>
                <a:lnTo>
                  <a:pt x="655" y="259"/>
                </a:lnTo>
                <a:lnTo>
                  <a:pt x="645" y="270"/>
                </a:lnTo>
                <a:lnTo>
                  <a:pt x="645" y="270"/>
                </a:lnTo>
                <a:close/>
                <a:moveTo>
                  <a:pt x="460" y="160"/>
                </a:moveTo>
                <a:lnTo>
                  <a:pt x="402" y="205"/>
                </a:lnTo>
                <a:lnTo>
                  <a:pt x="425" y="273"/>
                </a:lnTo>
                <a:lnTo>
                  <a:pt x="425" y="278"/>
                </a:lnTo>
                <a:lnTo>
                  <a:pt x="424" y="280"/>
                </a:lnTo>
                <a:lnTo>
                  <a:pt x="421" y="282"/>
                </a:lnTo>
                <a:lnTo>
                  <a:pt x="420" y="282"/>
                </a:lnTo>
                <a:lnTo>
                  <a:pt x="418" y="282"/>
                </a:lnTo>
                <a:lnTo>
                  <a:pt x="416" y="280"/>
                </a:lnTo>
                <a:lnTo>
                  <a:pt x="360" y="235"/>
                </a:lnTo>
                <a:lnTo>
                  <a:pt x="304" y="280"/>
                </a:lnTo>
                <a:lnTo>
                  <a:pt x="303" y="282"/>
                </a:lnTo>
                <a:lnTo>
                  <a:pt x="300" y="282"/>
                </a:lnTo>
                <a:lnTo>
                  <a:pt x="298" y="282"/>
                </a:lnTo>
                <a:lnTo>
                  <a:pt x="297" y="280"/>
                </a:lnTo>
                <a:lnTo>
                  <a:pt x="294" y="278"/>
                </a:lnTo>
                <a:lnTo>
                  <a:pt x="294" y="273"/>
                </a:lnTo>
                <a:lnTo>
                  <a:pt x="317" y="205"/>
                </a:lnTo>
                <a:lnTo>
                  <a:pt x="261" y="160"/>
                </a:lnTo>
                <a:lnTo>
                  <a:pt x="259" y="158"/>
                </a:lnTo>
                <a:lnTo>
                  <a:pt x="259" y="154"/>
                </a:lnTo>
                <a:lnTo>
                  <a:pt x="261" y="151"/>
                </a:lnTo>
                <a:lnTo>
                  <a:pt x="264" y="150"/>
                </a:lnTo>
                <a:lnTo>
                  <a:pt x="332" y="150"/>
                </a:lnTo>
                <a:lnTo>
                  <a:pt x="354" y="101"/>
                </a:lnTo>
                <a:lnTo>
                  <a:pt x="356" y="97"/>
                </a:lnTo>
                <a:lnTo>
                  <a:pt x="358" y="97"/>
                </a:lnTo>
                <a:lnTo>
                  <a:pt x="362" y="97"/>
                </a:lnTo>
                <a:lnTo>
                  <a:pt x="364" y="101"/>
                </a:lnTo>
                <a:lnTo>
                  <a:pt x="388" y="150"/>
                </a:lnTo>
                <a:lnTo>
                  <a:pt x="456" y="150"/>
                </a:lnTo>
                <a:lnTo>
                  <a:pt x="460" y="151"/>
                </a:lnTo>
                <a:lnTo>
                  <a:pt x="462" y="154"/>
                </a:lnTo>
                <a:lnTo>
                  <a:pt x="462" y="158"/>
                </a:lnTo>
                <a:lnTo>
                  <a:pt x="460" y="160"/>
                </a:lnTo>
                <a:close/>
                <a:moveTo>
                  <a:pt x="72" y="270"/>
                </a:moveTo>
                <a:lnTo>
                  <a:pt x="63" y="260"/>
                </a:lnTo>
                <a:lnTo>
                  <a:pt x="55" y="248"/>
                </a:lnTo>
                <a:lnTo>
                  <a:pt x="49" y="236"/>
                </a:lnTo>
                <a:lnTo>
                  <a:pt x="43" y="225"/>
                </a:lnTo>
                <a:lnTo>
                  <a:pt x="38" y="211"/>
                </a:lnTo>
                <a:lnTo>
                  <a:pt x="35" y="198"/>
                </a:lnTo>
                <a:lnTo>
                  <a:pt x="31" y="184"/>
                </a:lnTo>
                <a:lnTo>
                  <a:pt x="29" y="170"/>
                </a:lnTo>
                <a:lnTo>
                  <a:pt x="27" y="142"/>
                </a:lnTo>
                <a:lnTo>
                  <a:pt x="24" y="116"/>
                </a:lnTo>
                <a:lnTo>
                  <a:pt x="24" y="9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78" y="72"/>
                </a:lnTo>
                <a:lnTo>
                  <a:pt x="80" y="110"/>
                </a:lnTo>
                <a:lnTo>
                  <a:pt x="85" y="145"/>
                </a:lnTo>
                <a:lnTo>
                  <a:pt x="90" y="177"/>
                </a:lnTo>
                <a:lnTo>
                  <a:pt x="96" y="207"/>
                </a:lnTo>
                <a:lnTo>
                  <a:pt x="103" y="233"/>
                </a:lnTo>
                <a:lnTo>
                  <a:pt x="111" y="257"/>
                </a:lnTo>
                <a:lnTo>
                  <a:pt x="119" y="278"/>
                </a:lnTo>
                <a:lnTo>
                  <a:pt x="129" y="298"/>
                </a:lnTo>
                <a:lnTo>
                  <a:pt x="121" y="296"/>
                </a:lnTo>
                <a:lnTo>
                  <a:pt x="112" y="295"/>
                </a:lnTo>
                <a:lnTo>
                  <a:pt x="105" y="291"/>
                </a:lnTo>
                <a:lnTo>
                  <a:pt x="98" y="289"/>
                </a:lnTo>
                <a:lnTo>
                  <a:pt x="91" y="284"/>
                </a:lnTo>
                <a:lnTo>
                  <a:pt x="84" y="280"/>
                </a:lnTo>
                <a:lnTo>
                  <a:pt x="78" y="276"/>
                </a:lnTo>
                <a:lnTo>
                  <a:pt x="72" y="270"/>
                </a:lnTo>
                <a:lnTo>
                  <a:pt x="72" y="270"/>
                </a:lnTo>
                <a:close/>
                <a:moveTo>
                  <a:pt x="719" y="69"/>
                </a:moveTo>
                <a:lnTo>
                  <a:pt x="719" y="64"/>
                </a:lnTo>
                <a:lnTo>
                  <a:pt x="719" y="60"/>
                </a:lnTo>
                <a:lnTo>
                  <a:pt x="719" y="56"/>
                </a:lnTo>
                <a:lnTo>
                  <a:pt x="715" y="52"/>
                </a:lnTo>
                <a:lnTo>
                  <a:pt x="712" y="50"/>
                </a:lnTo>
                <a:lnTo>
                  <a:pt x="707" y="48"/>
                </a:lnTo>
                <a:lnTo>
                  <a:pt x="643" y="48"/>
                </a:lnTo>
                <a:lnTo>
                  <a:pt x="644" y="39"/>
                </a:lnTo>
                <a:lnTo>
                  <a:pt x="644" y="31"/>
                </a:lnTo>
                <a:lnTo>
                  <a:pt x="644" y="21"/>
                </a:lnTo>
                <a:lnTo>
                  <a:pt x="644" y="13"/>
                </a:lnTo>
                <a:lnTo>
                  <a:pt x="643" y="8"/>
                </a:lnTo>
                <a:lnTo>
                  <a:pt x="640" y="3"/>
                </a:lnTo>
                <a:lnTo>
                  <a:pt x="637" y="1"/>
                </a:lnTo>
                <a:lnTo>
                  <a:pt x="632" y="0"/>
                </a:lnTo>
                <a:lnTo>
                  <a:pt x="88" y="0"/>
                </a:lnTo>
                <a:lnTo>
                  <a:pt x="84" y="1"/>
                </a:lnTo>
                <a:lnTo>
                  <a:pt x="80" y="3"/>
                </a:lnTo>
                <a:lnTo>
                  <a:pt x="78" y="8"/>
                </a:lnTo>
                <a:lnTo>
                  <a:pt x="77" y="13"/>
                </a:lnTo>
                <a:lnTo>
                  <a:pt x="77" y="21"/>
                </a:lnTo>
                <a:lnTo>
                  <a:pt x="77" y="31"/>
                </a:lnTo>
                <a:lnTo>
                  <a:pt x="77" y="39"/>
                </a:lnTo>
                <a:lnTo>
                  <a:pt x="77" y="48"/>
                </a:lnTo>
                <a:lnTo>
                  <a:pt x="12" y="48"/>
                </a:lnTo>
                <a:lnTo>
                  <a:pt x="8" y="50"/>
                </a:lnTo>
                <a:lnTo>
                  <a:pt x="4" y="52"/>
                </a:lnTo>
                <a:lnTo>
                  <a:pt x="2" y="56"/>
                </a:lnTo>
                <a:lnTo>
                  <a:pt x="0" y="60"/>
                </a:lnTo>
                <a:lnTo>
                  <a:pt x="0" y="66"/>
                </a:lnTo>
                <a:lnTo>
                  <a:pt x="0" y="72"/>
                </a:lnTo>
                <a:lnTo>
                  <a:pt x="0" y="94"/>
                </a:lnTo>
                <a:lnTo>
                  <a:pt x="0" y="119"/>
                </a:lnTo>
                <a:lnTo>
                  <a:pt x="3" y="147"/>
                </a:lnTo>
                <a:lnTo>
                  <a:pt x="6" y="177"/>
                </a:lnTo>
                <a:lnTo>
                  <a:pt x="9" y="192"/>
                </a:lnTo>
                <a:lnTo>
                  <a:pt x="12" y="207"/>
                </a:lnTo>
                <a:lnTo>
                  <a:pt x="17" y="222"/>
                </a:lnTo>
                <a:lnTo>
                  <a:pt x="22" y="236"/>
                </a:lnTo>
                <a:lnTo>
                  <a:pt x="29" y="250"/>
                </a:lnTo>
                <a:lnTo>
                  <a:pt x="36" y="263"/>
                </a:lnTo>
                <a:lnTo>
                  <a:pt x="44" y="276"/>
                </a:lnTo>
                <a:lnTo>
                  <a:pt x="55" y="286"/>
                </a:lnTo>
                <a:lnTo>
                  <a:pt x="63" y="295"/>
                </a:lnTo>
                <a:lnTo>
                  <a:pt x="73" y="302"/>
                </a:lnTo>
                <a:lnTo>
                  <a:pt x="84" y="308"/>
                </a:lnTo>
                <a:lnTo>
                  <a:pt x="94" y="314"/>
                </a:lnTo>
                <a:lnTo>
                  <a:pt x="106" y="317"/>
                </a:lnTo>
                <a:lnTo>
                  <a:pt x="118" y="321"/>
                </a:lnTo>
                <a:lnTo>
                  <a:pt x="130" y="322"/>
                </a:lnTo>
                <a:lnTo>
                  <a:pt x="143" y="323"/>
                </a:lnTo>
                <a:lnTo>
                  <a:pt x="156" y="340"/>
                </a:lnTo>
                <a:lnTo>
                  <a:pt x="169" y="355"/>
                </a:lnTo>
                <a:lnTo>
                  <a:pt x="182" y="368"/>
                </a:lnTo>
                <a:lnTo>
                  <a:pt x="195" y="379"/>
                </a:lnTo>
                <a:lnTo>
                  <a:pt x="222" y="398"/>
                </a:lnTo>
                <a:lnTo>
                  <a:pt x="248" y="414"/>
                </a:lnTo>
                <a:lnTo>
                  <a:pt x="262" y="423"/>
                </a:lnTo>
                <a:lnTo>
                  <a:pt x="276" y="433"/>
                </a:lnTo>
                <a:lnTo>
                  <a:pt x="288" y="441"/>
                </a:lnTo>
                <a:lnTo>
                  <a:pt x="298" y="452"/>
                </a:lnTo>
                <a:lnTo>
                  <a:pt x="303" y="456"/>
                </a:lnTo>
                <a:lnTo>
                  <a:pt x="306" y="462"/>
                </a:lnTo>
                <a:lnTo>
                  <a:pt x="310" y="470"/>
                </a:lnTo>
                <a:lnTo>
                  <a:pt x="312" y="476"/>
                </a:lnTo>
                <a:lnTo>
                  <a:pt x="314" y="484"/>
                </a:lnTo>
                <a:lnTo>
                  <a:pt x="316" y="492"/>
                </a:lnTo>
                <a:lnTo>
                  <a:pt x="317" y="500"/>
                </a:lnTo>
                <a:lnTo>
                  <a:pt x="317" y="510"/>
                </a:lnTo>
                <a:lnTo>
                  <a:pt x="316" y="529"/>
                </a:lnTo>
                <a:lnTo>
                  <a:pt x="314" y="546"/>
                </a:lnTo>
                <a:lnTo>
                  <a:pt x="312" y="561"/>
                </a:lnTo>
                <a:lnTo>
                  <a:pt x="308" y="574"/>
                </a:lnTo>
                <a:lnTo>
                  <a:pt x="305" y="586"/>
                </a:lnTo>
                <a:lnTo>
                  <a:pt x="299" y="596"/>
                </a:lnTo>
                <a:lnTo>
                  <a:pt x="293" y="605"/>
                </a:lnTo>
                <a:lnTo>
                  <a:pt x="287" y="612"/>
                </a:lnTo>
                <a:lnTo>
                  <a:pt x="279" y="618"/>
                </a:lnTo>
                <a:lnTo>
                  <a:pt x="270" y="623"/>
                </a:lnTo>
                <a:lnTo>
                  <a:pt x="262" y="628"/>
                </a:lnTo>
                <a:lnTo>
                  <a:pt x="251" y="630"/>
                </a:lnTo>
                <a:lnTo>
                  <a:pt x="241" y="633"/>
                </a:lnTo>
                <a:lnTo>
                  <a:pt x="230" y="634"/>
                </a:lnTo>
                <a:lnTo>
                  <a:pt x="217" y="635"/>
                </a:lnTo>
                <a:lnTo>
                  <a:pt x="204" y="635"/>
                </a:lnTo>
                <a:lnTo>
                  <a:pt x="199" y="636"/>
                </a:lnTo>
                <a:lnTo>
                  <a:pt x="195" y="638"/>
                </a:lnTo>
                <a:lnTo>
                  <a:pt x="193" y="642"/>
                </a:lnTo>
                <a:lnTo>
                  <a:pt x="192" y="647"/>
                </a:lnTo>
                <a:lnTo>
                  <a:pt x="192" y="707"/>
                </a:lnTo>
                <a:lnTo>
                  <a:pt x="193" y="711"/>
                </a:lnTo>
                <a:lnTo>
                  <a:pt x="195" y="716"/>
                </a:lnTo>
                <a:lnTo>
                  <a:pt x="199" y="718"/>
                </a:lnTo>
                <a:lnTo>
                  <a:pt x="204" y="719"/>
                </a:lnTo>
                <a:lnTo>
                  <a:pt x="515" y="719"/>
                </a:lnTo>
                <a:lnTo>
                  <a:pt x="520" y="718"/>
                </a:lnTo>
                <a:lnTo>
                  <a:pt x="524" y="716"/>
                </a:lnTo>
                <a:lnTo>
                  <a:pt x="526" y="711"/>
                </a:lnTo>
                <a:lnTo>
                  <a:pt x="527" y="707"/>
                </a:lnTo>
                <a:lnTo>
                  <a:pt x="527" y="647"/>
                </a:lnTo>
                <a:lnTo>
                  <a:pt x="526" y="642"/>
                </a:lnTo>
                <a:lnTo>
                  <a:pt x="524" y="638"/>
                </a:lnTo>
                <a:lnTo>
                  <a:pt x="520" y="636"/>
                </a:lnTo>
                <a:lnTo>
                  <a:pt x="515" y="635"/>
                </a:lnTo>
                <a:lnTo>
                  <a:pt x="501" y="635"/>
                </a:lnTo>
                <a:lnTo>
                  <a:pt x="488" y="634"/>
                </a:lnTo>
                <a:lnTo>
                  <a:pt x="476" y="631"/>
                </a:lnTo>
                <a:lnTo>
                  <a:pt x="464" y="628"/>
                </a:lnTo>
                <a:lnTo>
                  <a:pt x="455" y="623"/>
                </a:lnTo>
                <a:lnTo>
                  <a:pt x="445" y="618"/>
                </a:lnTo>
                <a:lnTo>
                  <a:pt x="437" y="612"/>
                </a:lnTo>
                <a:lnTo>
                  <a:pt x="429" y="605"/>
                </a:lnTo>
                <a:lnTo>
                  <a:pt x="423" y="597"/>
                </a:lnTo>
                <a:lnTo>
                  <a:pt x="417" y="587"/>
                </a:lnTo>
                <a:lnTo>
                  <a:pt x="412" y="577"/>
                </a:lnTo>
                <a:lnTo>
                  <a:pt x="408" y="566"/>
                </a:lnTo>
                <a:lnTo>
                  <a:pt x="405" y="554"/>
                </a:lnTo>
                <a:lnTo>
                  <a:pt x="402" y="541"/>
                </a:lnTo>
                <a:lnTo>
                  <a:pt x="401" y="525"/>
                </a:lnTo>
                <a:lnTo>
                  <a:pt x="401" y="511"/>
                </a:lnTo>
                <a:lnTo>
                  <a:pt x="401" y="500"/>
                </a:lnTo>
                <a:lnTo>
                  <a:pt x="402" y="492"/>
                </a:lnTo>
                <a:lnTo>
                  <a:pt x="404" y="484"/>
                </a:lnTo>
                <a:lnTo>
                  <a:pt x="406" y="476"/>
                </a:lnTo>
                <a:lnTo>
                  <a:pt x="410" y="470"/>
                </a:lnTo>
                <a:lnTo>
                  <a:pt x="412" y="462"/>
                </a:lnTo>
                <a:lnTo>
                  <a:pt x="417" y="456"/>
                </a:lnTo>
                <a:lnTo>
                  <a:pt x="420" y="451"/>
                </a:lnTo>
                <a:lnTo>
                  <a:pt x="431" y="441"/>
                </a:lnTo>
                <a:lnTo>
                  <a:pt x="443" y="431"/>
                </a:lnTo>
                <a:lnTo>
                  <a:pt x="456" y="423"/>
                </a:lnTo>
                <a:lnTo>
                  <a:pt x="471" y="414"/>
                </a:lnTo>
                <a:lnTo>
                  <a:pt x="498" y="398"/>
                </a:lnTo>
                <a:lnTo>
                  <a:pt x="524" y="379"/>
                </a:lnTo>
                <a:lnTo>
                  <a:pt x="537" y="367"/>
                </a:lnTo>
                <a:lnTo>
                  <a:pt x="550" y="354"/>
                </a:lnTo>
                <a:lnTo>
                  <a:pt x="563" y="340"/>
                </a:lnTo>
                <a:lnTo>
                  <a:pt x="575" y="323"/>
                </a:lnTo>
                <a:lnTo>
                  <a:pt x="588" y="322"/>
                </a:lnTo>
                <a:lnTo>
                  <a:pt x="601" y="321"/>
                </a:lnTo>
                <a:lnTo>
                  <a:pt x="612" y="317"/>
                </a:lnTo>
                <a:lnTo>
                  <a:pt x="624" y="314"/>
                </a:lnTo>
                <a:lnTo>
                  <a:pt x="634" y="308"/>
                </a:lnTo>
                <a:lnTo>
                  <a:pt x="644" y="302"/>
                </a:lnTo>
                <a:lnTo>
                  <a:pt x="653" y="295"/>
                </a:lnTo>
                <a:lnTo>
                  <a:pt x="663" y="286"/>
                </a:lnTo>
                <a:lnTo>
                  <a:pt x="672" y="274"/>
                </a:lnTo>
                <a:lnTo>
                  <a:pt x="682" y="261"/>
                </a:lnTo>
                <a:lnTo>
                  <a:pt x="690" y="248"/>
                </a:lnTo>
                <a:lnTo>
                  <a:pt x="696" y="233"/>
                </a:lnTo>
                <a:lnTo>
                  <a:pt x="702" y="219"/>
                </a:lnTo>
                <a:lnTo>
                  <a:pt x="707" y="203"/>
                </a:lnTo>
                <a:lnTo>
                  <a:pt x="711" y="188"/>
                </a:lnTo>
                <a:lnTo>
                  <a:pt x="713" y="171"/>
                </a:lnTo>
                <a:lnTo>
                  <a:pt x="718" y="141"/>
                </a:lnTo>
                <a:lnTo>
                  <a:pt x="719" y="113"/>
                </a:lnTo>
                <a:lnTo>
                  <a:pt x="720" y="88"/>
                </a:lnTo>
                <a:lnTo>
                  <a:pt x="719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69" name="Group 61">
            <a:extLst>
              <a:ext uri="{FF2B5EF4-FFF2-40B4-BE49-F238E27FC236}">
                <a16:creationId xmlns:a16="http://schemas.microsoft.com/office/drawing/2014/main" id="{C2742C55-6CC7-4571-B2C8-8D87D6FA1774}"/>
              </a:ext>
            </a:extLst>
          </p:cNvPr>
          <p:cNvGrpSpPr/>
          <p:nvPr/>
        </p:nvGrpSpPr>
        <p:grpSpPr>
          <a:xfrm>
            <a:off x="6716448" y="3174688"/>
            <a:ext cx="556273" cy="571838"/>
            <a:chOff x="11606213" y="5354638"/>
            <a:chExt cx="280987" cy="280988"/>
          </a:xfrm>
          <a:solidFill>
            <a:schemeClr val="bg1"/>
          </a:solidFill>
        </p:grpSpPr>
        <p:sp>
          <p:nvSpPr>
            <p:cNvPr id="70" name="Freeform 3448">
              <a:extLst>
                <a:ext uri="{FF2B5EF4-FFF2-40B4-BE49-F238E27FC236}">
                  <a16:creationId xmlns:a16="http://schemas.microsoft.com/office/drawing/2014/main" id="{4AC59BFF-2EE0-4F3A-8808-EEFDBD50F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6213" y="5392738"/>
              <a:ext cx="128587" cy="90488"/>
            </a:xfrm>
            <a:custGeom>
              <a:avLst/>
              <a:gdLst>
                <a:gd name="T0" fmla="*/ 325 w 325"/>
                <a:gd name="T1" fmla="*/ 206 h 230"/>
                <a:gd name="T2" fmla="*/ 324 w 325"/>
                <a:gd name="T3" fmla="*/ 197 h 230"/>
                <a:gd name="T4" fmla="*/ 321 w 325"/>
                <a:gd name="T5" fmla="*/ 189 h 230"/>
                <a:gd name="T6" fmla="*/ 319 w 325"/>
                <a:gd name="T7" fmla="*/ 181 h 230"/>
                <a:gd name="T8" fmla="*/ 315 w 325"/>
                <a:gd name="T9" fmla="*/ 173 h 230"/>
                <a:gd name="T10" fmla="*/ 310 w 325"/>
                <a:gd name="T11" fmla="*/ 167 h 230"/>
                <a:gd name="T12" fmla="*/ 303 w 325"/>
                <a:gd name="T13" fmla="*/ 162 h 230"/>
                <a:gd name="T14" fmla="*/ 297 w 325"/>
                <a:gd name="T15" fmla="*/ 158 h 230"/>
                <a:gd name="T16" fmla="*/ 289 w 325"/>
                <a:gd name="T17" fmla="*/ 154 h 230"/>
                <a:gd name="T18" fmla="*/ 216 w 325"/>
                <a:gd name="T19" fmla="*/ 136 h 230"/>
                <a:gd name="T20" fmla="*/ 216 w 325"/>
                <a:gd name="T21" fmla="*/ 112 h 230"/>
                <a:gd name="T22" fmla="*/ 226 w 325"/>
                <a:gd name="T23" fmla="*/ 104 h 230"/>
                <a:gd name="T24" fmla="*/ 236 w 325"/>
                <a:gd name="T25" fmla="*/ 95 h 230"/>
                <a:gd name="T26" fmla="*/ 244 w 325"/>
                <a:gd name="T27" fmla="*/ 85 h 230"/>
                <a:gd name="T28" fmla="*/ 252 w 325"/>
                <a:gd name="T29" fmla="*/ 73 h 230"/>
                <a:gd name="T30" fmla="*/ 258 w 325"/>
                <a:gd name="T31" fmla="*/ 60 h 230"/>
                <a:gd name="T32" fmla="*/ 262 w 325"/>
                <a:gd name="T33" fmla="*/ 48 h 230"/>
                <a:gd name="T34" fmla="*/ 265 w 325"/>
                <a:gd name="T35" fmla="*/ 33 h 230"/>
                <a:gd name="T36" fmla="*/ 266 w 325"/>
                <a:gd name="T37" fmla="*/ 19 h 230"/>
                <a:gd name="T38" fmla="*/ 254 w 325"/>
                <a:gd name="T39" fmla="*/ 22 h 230"/>
                <a:gd name="T40" fmla="*/ 243 w 325"/>
                <a:gd name="T41" fmla="*/ 22 h 230"/>
                <a:gd name="T42" fmla="*/ 234 w 325"/>
                <a:gd name="T43" fmla="*/ 22 h 230"/>
                <a:gd name="T44" fmla="*/ 225 w 325"/>
                <a:gd name="T45" fmla="*/ 21 h 230"/>
                <a:gd name="T46" fmla="*/ 209 w 325"/>
                <a:gd name="T47" fmla="*/ 18 h 230"/>
                <a:gd name="T48" fmla="*/ 197 w 325"/>
                <a:gd name="T49" fmla="*/ 13 h 230"/>
                <a:gd name="T50" fmla="*/ 186 w 325"/>
                <a:gd name="T51" fmla="*/ 8 h 230"/>
                <a:gd name="T52" fmla="*/ 177 w 325"/>
                <a:gd name="T53" fmla="*/ 0 h 230"/>
                <a:gd name="T54" fmla="*/ 171 w 325"/>
                <a:gd name="T55" fmla="*/ 4 h 230"/>
                <a:gd name="T56" fmla="*/ 163 w 325"/>
                <a:gd name="T57" fmla="*/ 6 h 230"/>
                <a:gd name="T58" fmla="*/ 157 w 325"/>
                <a:gd name="T59" fmla="*/ 10 h 230"/>
                <a:gd name="T60" fmla="*/ 149 w 325"/>
                <a:gd name="T61" fmla="*/ 12 h 230"/>
                <a:gd name="T62" fmla="*/ 134 w 325"/>
                <a:gd name="T63" fmla="*/ 14 h 230"/>
                <a:gd name="T64" fmla="*/ 117 w 325"/>
                <a:gd name="T65" fmla="*/ 15 h 230"/>
                <a:gd name="T66" fmla="*/ 102 w 325"/>
                <a:gd name="T67" fmla="*/ 15 h 230"/>
                <a:gd name="T68" fmla="*/ 87 w 325"/>
                <a:gd name="T69" fmla="*/ 13 h 230"/>
                <a:gd name="T70" fmla="*/ 73 w 325"/>
                <a:gd name="T71" fmla="*/ 9 h 230"/>
                <a:gd name="T72" fmla="*/ 62 w 325"/>
                <a:gd name="T73" fmla="*/ 4 h 230"/>
                <a:gd name="T74" fmla="*/ 60 w 325"/>
                <a:gd name="T75" fmla="*/ 10 h 230"/>
                <a:gd name="T76" fmla="*/ 60 w 325"/>
                <a:gd name="T77" fmla="*/ 17 h 230"/>
                <a:gd name="T78" fmla="*/ 62 w 325"/>
                <a:gd name="T79" fmla="*/ 31 h 230"/>
                <a:gd name="T80" fmla="*/ 64 w 325"/>
                <a:gd name="T81" fmla="*/ 45 h 230"/>
                <a:gd name="T82" fmla="*/ 68 w 325"/>
                <a:gd name="T83" fmla="*/ 58 h 230"/>
                <a:gd name="T84" fmla="*/ 73 w 325"/>
                <a:gd name="T85" fmla="*/ 71 h 230"/>
                <a:gd name="T86" fmla="*/ 81 w 325"/>
                <a:gd name="T87" fmla="*/ 82 h 230"/>
                <a:gd name="T88" fmla="*/ 89 w 325"/>
                <a:gd name="T89" fmla="*/ 93 h 230"/>
                <a:gd name="T90" fmla="*/ 98 w 325"/>
                <a:gd name="T91" fmla="*/ 102 h 230"/>
                <a:gd name="T92" fmla="*/ 108 w 325"/>
                <a:gd name="T93" fmla="*/ 109 h 230"/>
                <a:gd name="T94" fmla="*/ 108 w 325"/>
                <a:gd name="T95" fmla="*/ 136 h 230"/>
                <a:gd name="T96" fmla="*/ 37 w 325"/>
                <a:gd name="T97" fmla="*/ 155 h 230"/>
                <a:gd name="T98" fmla="*/ 30 w 325"/>
                <a:gd name="T99" fmla="*/ 158 h 230"/>
                <a:gd name="T100" fmla="*/ 23 w 325"/>
                <a:gd name="T101" fmla="*/ 162 h 230"/>
                <a:gd name="T102" fmla="*/ 17 w 325"/>
                <a:gd name="T103" fmla="*/ 167 h 230"/>
                <a:gd name="T104" fmla="*/ 10 w 325"/>
                <a:gd name="T105" fmla="*/ 173 h 230"/>
                <a:gd name="T106" fmla="*/ 7 w 325"/>
                <a:gd name="T107" fmla="*/ 181 h 230"/>
                <a:gd name="T108" fmla="*/ 3 w 325"/>
                <a:gd name="T109" fmla="*/ 189 h 230"/>
                <a:gd name="T110" fmla="*/ 0 w 325"/>
                <a:gd name="T111" fmla="*/ 197 h 230"/>
                <a:gd name="T112" fmla="*/ 0 w 325"/>
                <a:gd name="T113" fmla="*/ 206 h 230"/>
                <a:gd name="T114" fmla="*/ 0 w 325"/>
                <a:gd name="T115" fmla="*/ 230 h 230"/>
                <a:gd name="T116" fmla="*/ 325 w 325"/>
                <a:gd name="T117" fmla="*/ 230 h 230"/>
                <a:gd name="T118" fmla="*/ 325 w 325"/>
                <a:gd name="T119" fmla="*/ 20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5" h="230">
                  <a:moveTo>
                    <a:pt x="325" y="206"/>
                  </a:moveTo>
                  <a:lnTo>
                    <a:pt x="324" y="197"/>
                  </a:lnTo>
                  <a:lnTo>
                    <a:pt x="321" y="189"/>
                  </a:lnTo>
                  <a:lnTo>
                    <a:pt x="319" y="181"/>
                  </a:lnTo>
                  <a:lnTo>
                    <a:pt x="315" y="173"/>
                  </a:lnTo>
                  <a:lnTo>
                    <a:pt x="310" y="167"/>
                  </a:lnTo>
                  <a:lnTo>
                    <a:pt x="303" y="162"/>
                  </a:lnTo>
                  <a:lnTo>
                    <a:pt x="297" y="158"/>
                  </a:lnTo>
                  <a:lnTo>
                    <a:pt x="289" y="154"/>
                  </a:lnTo>
                  <a:lnTo>
                    <a:pt x="216" y="136"/>
                  </a:lnTo>
                  <a:lnTo>
                    <a:pt x="216" y="112"/>
                  </a:lnTo>
                  <a:lnTo>
                    <a:pt x="226" y="104"/>
                  </a:lnTo>
                  <a:lnTo>
                    <a:pt x="236" y="95"/>
                  </a:lnTo>
                  <a:lnTo>
                    <a:pt x="244" y="85"/>
                  </a:lnTo>
                  <a:lnTo>
                    <a:pt x="252" y="73"/>
                  </a:lnTo>
                  <a:lnTo>
                    <a:pt x="258" y="60"/>
                  </a:lnTo>
                  <a:lnTo>
                    <a:pt x="262" y="48"/>
                  </a:lnTo>
                  <a:lnTo>
                    <a:pt x="265" y="33"/>
                  </a:lnTo>
                  <a:lnTo>
                    <a:pt x="266" y="19"/>
                  </a:lnTo>
                  <a:lnTo>
                    <a:pt x="254" y="22"/>
                  </a:lnTo>
                  <a:lnTo>
                    <a:pt x="243" y="22"/>
                  </a:lnTo>
                  <a:lnTo>
                    <a:pt x="234" y="22"/>
                  </a:lnTo>
                  <a:lnTo>
                    <a:pt x="225" y="21"/>
                  </a:lnTo>
                  <a:lnTo>
                    <a:pt x="209" y="18"/>
                  </a:lnTo>
                  <a:lnTo>
                    <a:pt x="197" y="13"/>
                  </a:lnTo>
                  <a:lnTo>
                    <a:pt x="186" y="8"/>
                  </a:lnTo>
                  <a:lnTo>
                    <a:pt x="177" y="0"/>
                  </a:lnTo>
                  <a:lnTo>
                    <a:pt x="171" y="4"/>
                  </a:lnTo>
                  <a:lnTo>
                    <a:pt x="163" y="6"/>
                  </a:lnTo>
                  <a:lnTo>
                    <a:pt x="157" y="10"/>
                  </a:lnTo>
                  <a:lnTo>
                    <a:pt x="149" y="12"/>
                  </a:lnTo>
                  <a:lnTo>
                    <a:pt x="134" y="14"/>
                  </a:lnTo>
                  <a:lnTo>
                    <a:pt x="117" y="15"/>
                  </a:lnTo>
                  <a:lnTo>
                    <a:pt x="102" y="15"/>
                  </a:lnTo>
                  <a:lnTo>
                    <a:pt x="87" y="13"/>
                  </a:lnTo>
                  <a:lnTo>
                    <a:pt x="73" y="9"/>
                  </a:lnTo>
                  <a:lnTo>
                    <a:pt x="62" y="4"/>
                  </a:lnTo>
                  <a:lnTo>
                    <a:pt x="60" y="10"/>
                  </a:lnTo>
                  <a:lnTo>
                    <a:pt x="60" y="17"/>
                  </a:lnTo>
                  <a:lnTo>
                    <a:pt x="62" y="31"/>
                  </a:lnTo>
                  <a:lnTo>
                    <a:pt x="64" y="45"/>
                  </a:lnTo>
                  <a:lnTo>
                    <a:pt x="68" y="58"/>
                  </a:lnTo>
                  <a:lnTo>
                    <a:pt x="73" y="71"/>
                  </a:lnTo>
                  <a:lnTo>
                    <a:pt x="81" y="82"/>
                  </a:lnTo>
                  <a:lnTo>
                    <a:pt x="89" y="93"/>
                  </a:lnTo>
                  <a:lnTo>
                    <a:pt x="98" y="102"/>
                  </a:lnTo>
                  <a:lnTo>
                    <a:pt x="108" y="109"/>
                  </a:lnTo>
                  <a:lnTo>
                    <a:pt x="108" y="136"/>
                  </a:lnTo>
                  <a:lnTo>
                    <a:pt x="37" y="155"/>
                  </a:lnTo>
                  <a:lnTo>
                    <a:pt x="30" y="158"/>
                  </a:lnTo>
                  <a:lnTo>
                    <a:pt x="23" y="162"/>
                  </a:lnTo>
                  <a:lnTo>
                    <a:pt x="17" y="167"/>
                  </a:lnTo>
                  <a:lnTo>
                    <a:pt x="10" y="173"/>
                  </a:lnTo>
                  <a:lnTo>
                    <a:pt x="7" y="181"/>
                  </a:lnTo>
                  <a:lnTo>
                    <a:pt x="3" y="189"/>
                  </a:lnTo>
                  <a:lnTo>
                    <a:pt x="0" y="197"/>
                  </a:lnTo>
                  <a:lnTo>
                    <a:pt x="0" y="206"/>
                  </a:lnTo>
                  <a:lnTo>
                    <a:pt x="0" y="230"/>
                  </a:lnTo>
                  <a:lnTo>
                    <a:pt x="325" y="230"/>
                  </a:lnTo>
                  <a:lnTo>
                    <a:pt x="325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1" name="Freeform 3449">
              <a:extLst>
                <a:ext uri="{FF2B5EF4-FFF2-40B4-BE49-F238E27FC236}">
                  <a16:creationId xmlns:a16="http://schemas.microsoft.com/office/drawing/2014/main" id="{3EB4F45F-B1C1-410B-9E73-8B30D650F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1613" y="5354638"/>
              <a:ext cx="79375" cy="36513"/>
            </a:xfrm>
            <a:custGeom>
              <a:avLst/>
              <a:gdLst>
                <a:gd name="T0" fmla="*/ 104 w 199"/>
                <a:gd name="T1" fmla="*/ 69 h 92"/>
                <a:gd name="T2" fmla="*/ 109 w 199"/>
                <a:gd name="T3" fmla="*/ 67 h 92"/>
                <a:gd name="T4" fmla="*/ 114 w 199"/>
                <a:gd name="T5" fmla="*/ 66 h 92"/>
                <a:gd name="T6" fmla="*/ 116 w 199"/>
                <a:gd name="T7" fmla="*/ 67 h 92"/>
                <a:gd name="T8" fmla="*/ 119 w 199"/>
                <a:gd name="T9" fmla="*/ 68 h 92"/>
                <a:gd name="T10" fmla="*/ 122 w 199"/>
                <a:gd name="T11" fmla="*/ 69 h 92"/>
                <a:gd name="T12" fmla="*/ 123 w 199"/>
                <a:gd name="T13" fmla="*/ 72 h 92"/>
                <a:gd name="T14" fmla="*/ 125 w 199"/>
                <a:gd name="T15" fmla="*/ 76 h 92"/>
                <a:gd name="T16" fmla="*/ 129 w 199"/>
                <a:gd name="T17" fmla="*/ 78 h 92"/>
                <a:gd name="T18" fmla="*/ 133 w 199"/>
                <a:gd name="T19" fmla="*/ 82 h 92"/>
                <a:gd name="T20" fmla="*/ 137 w 199"/>
                <a:gd name="T21" fmla="*/ 85 h 92"/>
                <a:gd name="T22" fmla="*/ 149 w 199"/>
                <a:gd name="T23" fmla="*/ 89 h 92"/>
                <a:gd name="T24" fmla="*/ 161 w 199"/>
                <a:gd name="T25" fmla="*/ 92 h 92"/>
                <a:gd name="T26" fmla="*/ 173 w 199"/>
                <a:gd name="T27" fmla="*/ 92 h 92"/>
                <a:gd name="T28" fmla="*/ 183 w 199"/>
                <a:gd name="T29" fmla="*/ 92 h 92"/>
                <a:gd name="T30" fmla="*/ 192 w 199"/>
                <a:gd name="T31" fmla="*/ 91 h 92"/>
                <a:gd name="T32" fmla="*/ 199 w 199"/>
                <a:gd name="T33" fmla="*/ 90 h 92"/>
                <a:gd name="T34" fmla="*/ 196 w 199"/>
                <a:gd name="T35" fmla="*/ 80 h 92"/>
                <a:gd name="T36" fmla="*/ 194 w 199"/>
                <a:gd name="T37" fmla="*/ 71 h 92"/>
                <a:gd name="T38" fmla="*/ 190 w 199"/>
                <a:gd name="T39" fmla="*/ 63 h 92"/>
                <a:gd name="T40" fmla="*/ 186 w 199"/>
                <a:gd name="T41" fmla="*/ 54 h 92"/>
                <a:gd name="T42" fmla="*/ 181 w 199"/>
                <a:gd name="T43" fmla="*/ 46 h 92"/>
                <a:gd name="T44" fmla="*/ 176 w 199"/>
                <a:gd name="T45" fmla="*/ 39 h 92"/>
                <a:gd name="T46" fmla="*/ 169 w 199"/>
                <a:gd name="T47" fmla="*/ 32 h 92"/>
                <a:gd name="T48" fmla="*/ 163 w 199"/>
                <a:gd name="T49" fmla="*/ 26 h 92"/>
                <a:gd name="T50" fmla="*/ 156 w 199"/>
                <a:gd name="T51" fmla="*/ 21 h 92"/>
                <a:gd name="T52" fmla="*/ 149 w 199"/>
                <a:gd name="T53" fmla="*/ 15 h 92"/>
                <a:gd name="T54" fmla="*/ 141 w 199"/>
                <a:gd name="T55" fmla="*/ 10 h 92"/>
                <a:gd name="T56" fmla="*/ 133 w 199"/>
                <a:gd name="T57" fmla="*/ 6 h 92"/>
                <a:gd name="T58" fmla="*/ 124 w 199"/>
                <a:gd name="T59" fmla="*/ 4 h 92"/>
                <a:gd name="T60" fmla="*/ 115 w 199"/>
                <a:gd name="T61" fmla="*/ 1 h 92"/>
                <a:gd name="T62" fmla="*/ 106 w 199"/>
                <a:gd name="T63" fmla="*/ 0 h 92"/>
                <a:gd name="T64" fmla="*/ 97 w 199"/>
                <a:gd name="T65" fmla="*/ 0 h 92"/>
                <a:gd name="T66" fmla="*/ 89 w 199"/>
                <a:gd name="T67" fmla="*/ 0 h 92"/>
                <a:gd name="T68" fmla="*/ 81 w 199"/>
                <a:gd name="T69" fmla="*/ 1 h 92"/>
                <a:gd name="T70" fmla="*/ 73 w 199"/>
                <a:gd name="T71" fmla="*/ 4 h 92"/>
                <a:gd name="T72" fmla="*/ 65 w 199"/>
                <a:gd name="T73" fmla="*/ 5 h 92"/>
                <a:gd name="T74" fmla="*/ 57 w 199"/>
                <a:gd name="T75" fmla="*/ 9 h 92"/>
                <a:gd name="T76" fmla="*/ 51 w 199"/>
                <a:gd name="T77" fmla="*/ 13 h 92"/>
                <a:gd name="T78" fmla="*/ 43 w 199"/>
                <a:gd name="T79" fmla="*/ 17 h 92"/>
                <a:gd name="T80" fmla="*/ 37 w 199"/>
                <a:gd name="T81" fmla="*/ 22 h 92"/>
                <a:gd name="T82" fmla="*/ 25 w 199"/>
                <a:gd name="T83" fmla="*/ 32 h 92"/>
                <a:gd name="T84" fmla="*/ 15 w 199"/>
                <a:gd name="T85" fmla="*/ 45 h 92"/>
                <a:gd name="T86" fmla="*/ 6 w 199"/>
                <a:gd name="T87" fmla="*/ 60 h 92"/>
                <a:gd name="T88" fmla="*/ 0 w 199"/>
                <a:gd name="T89" fmla="*/ 76 h 92"/>
                <a:gd name="T90" fmla="*/ 1 w 199"/>
                <a:gd name="T91" fmla="*/ 75 h 92"/>
                <a:gd name="T92" fmla="*/ 10 w 199"/>
                <a:gd name="T93" fmla="*/ 80 h 92"/>
                <a:gd name="T94" fmla="*/ 21 w 199"/>
                <a:gd name="T95" fmla="*/ 84 h 92"/>
                <a:gd name="T96" fmla="*/ 36 w 199"/>
                <a:gd name="T97" fmla="*/ 86 h 92"/>
                <a:gd name="T98" fmla="*/ 50 w 199"/>
                <a:gd name="T99" fmla="*/ 87 h 92"/>
                <a:gd name="T100" fmla="*/ 65 w 199"/>
                <a:gd name="T101" fmla="*/ 86 h 92"/>
                <a:gd name="T102" fmla="*/ 79 w 199"/>
                <a:gd name="T103" fmla="*/ 84 h 92"/>
                <a:gd name="T104" fmla="*/ 87 w 199"/>
                <a:gd name="T105" fmla="*/ 81 h 92"/>
                <a:gd name="T106" fmla="*/ 93 w 199"/>
                <a:gd name="T107" fmla="*/ 77 h 92"/>
                <a:gd name="T108" fmla="*/ 98 w 199"/>
                <a:gd name="T109" fmla="*/ 75 h 92"/>
                <a:gd name="T110" fmla="*/ 104 w 199"/>
                <a:gd name="T111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9" h="92">
                  <a:moveTo>
                    <a:pt x="104" y="69"/>
                  </a:moveTo>
                  <a:lnTo>
                    <a:pt x="109" y="67"/>
                  </a:lnTo>
                  <a:lnTo>
                    <a:pt x="114" y="66"/>
                  </a:lnTo>
                  <a:lnTo>
                    <a:pt x="116" y="67"/>
                  </a:lnTo>
                  <a:lnTo>
                    <a:pt x="119" y="68"/>
                  </a:lnTo>
                  <a:lnTo>
                    <a:pt x="122" y="69"/>
                  </a:lnTo>
                  <a:lnTo>
                    <a:pt x="123" y="72"/>
                  </a:lnTo>
                  <a:lnTo>
                    <a:pt x="125" y="76"/>
                  </a:lnTo>
                  <a:lnTo>
                    <a:pt x="129" y="78"/>
                  </a:lnTo>
                  <a:lnTo>
                    <a:pt x="133" y="82"/>
                  </a:lnTo>
                  <a:lnTo>
                    <a:pt x="137" y="85"/>
                  </a:lnTo>
                  <a:lnTo>
                    <a:pt x="149" y="89"/>
                  </a:lnTo>
                  <a:lnTo>
                    <a:pt x="161" y="92"/>
                  </a:lnTo>
                  <a:lnTo>
                    <a:pt x="173" y="92"/>
                  </a:lnTo>
                  <a:lnTo>
                    <a:pt x="183" y="92"/>
                  </a:lnTo>
                  <a:lnTo>
                    <a:pt x="192" y="91"/>
                  </a:lnTo>
                  <a:lnTo>
                    <a:pt x="199" y="90"/>
                  </a:lnTo>
                  <a:lnTo>
                    <a:pt x="196" y="80"/>
                  </a:lnTo>
                  <a:lnTo>
                    <a:pt x="194" y="71"/>
                  </a:lnTo>
                  <a:lnTo>
                    <a:pt x="190" y="63"/>
                  </a:lnTo>
                  <a:lnTo>
                    <a:pt x="186" y="54"/>
                  </a:lnTo>
                  <a:lnTo>
                    <a:pt x="181" y="46"/>
                  </a:lnTo>
                  <a:lnTo>
                    <a:pt x="176" y="39"/>
                  </a:lnTo>
                  <a:lnTo>
                    <a:pt x="169" y="32"/>
                  </a:lnTo>
                  <a:lnTo>
                    <a:pt x="163" y="26"/>
                  </a:lnTo>
                  <a:lnTo>
                    <a:pt x="156" y="21"/>
                  </a:lnTo>
                  <a:lnTo>
                    <a:pt x="149" y="15"/>
                  </a:lnTo>
                  <a:lnTo>
                    <a:pt x="141" y="10"/>
                  </a:lnTo>
                  <a:lnTo>
                    <a:pt x="133" y="6"/>
                  </a:lnTo>
                  <a:lnTo>
                    <a:pt x="124" y="4"/>
                  </a:lnTo>
                  <a:lnTo>
                    <a:pt x="115" y="1"/>
                  </a:lnTo>
                  <a:lnTo>
                    <a:pt x="106" y="0"/>
                  </a:lnTo>
                  <a:lnTo>
                    <a:pt x="97" y="0"/>
                  </a:lnTo>
                  <a:lnTo>
                    <a:pt x="89" y="0"/>
                  </a:lnTo>
                  <a:lnTo>
                    <a:pt x="81" y="1"/>
                  </a:lnTo>
                  <a:lnTo>
                    <a:pt x="73" y="4"/>
                  </a:lnTo>
                  <a:lnTo>
                    <a:pt x="65" y="5"/>
                  </a:lnTo>
                  <a:lnTo>
                    <a:pt x="57" y="9"/>
                  </a:lnTo>
                  <a:lnTo>
                    <a:pt x="51" y="13"/>
                  </a:lnTo>
                  <a:lnTo>
                    <a:pt x="43" y="17"/>
                  </a:lnTo>
                  <a:lnTo>
                    <a:pt x="37" y="22"/>
                  </a:lnTo>
                  <a:lnTo>
                    <a:pt x="25" y="32"/>
                  </a:lnTo>
                  <a:lnTo>
                    <a:pt x="15" y="45"/>
                  </a:lnTo>
                  <a:lnTo>
                    <a:pt x="6" y="60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10" y="80"/>
                  </a:lnTo>
                  <a:lnTo>
                    <a:pt x="21" y="84"/>
                  </a:lnTo>
                  <a:lnTo>
                    <a:pt x="36" y="86"/>
                  </a:lnTo>
                  <a:lnTo>
                    <a:pt x="50" y="87"/>
                  </a:lnTo>
                  <a:lnTo>
                    <a:pt x="65" y="86"/>
                  </a:lnTo>
                  <a:lnTo>
                    <a:pt x="79" y="84"/>
                  </a:lnTo>
                  <a:lnTo>
                    <a:pt x="87" y="81"/>
                  </a:lnTo>
                  <a:lnTo>
                    <a:pt x="93" y="77"/>
                  </a:lnTo>
                  <a:lnTo>
                    <a:pt x="98" y="75"/>
                  </a:lnTo>
                  <a:lnTo>
                    <a:pt x="104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2" name="Freeform 3450">
              <a:extLst>
                <a:ext uri="{FF2B5EF4-FFF2-40B4-BE49-F238E27FC236}">
                  <a16:creationId xmlns:a16="http://schemas.microsoft.com/office/drawing/2014/main" id="{9C04983C-A526-4070-8F51-EDCA76C6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613" y="5392738"/>
              <a:ext cx="128587" cy="90488"/>
            </a:xfrm>
            <a:custGeom>
              <a:avLst/>
              <a:gdLst>
                <a:gd name="T0" fmla="*/ 289 w 325"/>
                <a:gd name="T1" fmla="*/ 154 h 230"/>
                <a:gd name="T2" fmla="*/ 217 w 325"/>
                <a:gd name="T3" fmla="*/ 136 h 230"/>
                <a:gd name="T4" fmla="*/ 217 w 325"/>
                <a:gd name="T5" fmla="*/ 112 h 230"/>
                <a:gd name="T6" fmla="*/ 227 w 325"/>
                <a:gd name="T7" fmla="*/ 104 h 230"/>
                <a:gd name="T8" fmla="*/ 236 w 325"/>
                <a:gd name="T9" fmla="*/ 95 h 230"/>
                <a:gd name="T10" fmla="*/ 245 w 325"/>
                <a:gd name="T11" fmla="*/ 85 h 230"/>
                <a:gd name="T12" fmla="*/ 252 w 325"/>
                <a:gd name="T13" fmla="*/ 73 h 230"/>
                <a:gd name="T14" fmla="*/ 258 w 325"/>
                <a:gd name="T15" fmla="*/ 60 h 230"/>
                <a:gd name="T16" fmla="*/ 263 w 325"/>
                <a:gd name="T17" fmla="*/ 48 h 230"/>
                <a:gd name="T18" fmla="*/ 266 w 325"/>
                <a:gd name="T19" fmla="*/ 33 h 230"/>
                <a:gd name="T20" fmla="*/ 267 w 325"/>
                <a:gd name="T21" fmla="*/ 19 h 230"/>
                <a:gd name="T22" fmla="*/ 256 w 325"/>
                <a:gd name="T23" fmla="*/ 22 h 230"/>
                <a:gd name="T24" fmla="*/ 243 w 325"/>
                <a:gd name="T25" fmla="*/ 22 h 230"/>
                <a:gd name="T26" fmla="*/ 234 w 325"/>
                <a:gd name="T27" fmla="*/ 22 h 230"/>
                <a:gd name="T28" fmla="*/ 225 w 325"/>
                <a:gd name="T29" fmla="*/ 21 h 230"/>
                <a:gd name="T30" fmla="*/ 211 w 325"/>
                <a:gd name="T31" fmla="*/ 18 h 230"/>
                <a:gd name="T32" fmla="*/ 198 w 325"/>
                <a:gd name="T33" fmla="*/ 13 h 230"/>
                <a:gd name="T34" fmla="*/ 186 w 325"/>
                <a:gd name="T35" fmla="*/ 8 h 230"/>
                <a:gd name="T36" fmla="*/ 177 w 325"/>
                <a:gd name="T37" fmla="*/ 0 h 230"/>
                <a:gd name="T38" fmla="*/ 171 w 325"/>
                <a:gd name="T39" fmla="*/ 4 h 230"/>
                <a:gd name="T40" fmla="*/ 164 w 325"/>
                <a:gd name="T41" fmla="*/ 6 h 230"/>
                <a:gd name="T42" fmla="*/ 157 w 325"/>
                <a:gd name="T43" fmla="*/ 10 h 230"/>
                <a:gd name="T44" fmla="*/ 149 w 325"/>
                <a:gd name="T45" fmla="*/ 12 h 230"/>
                <a:gd name="T46" fmla="*/ 134 w 325"/>
                <a:gd name="T47" fmla="*/ 14 h 230"/>
                <a:gd name="T48" fmla="*/ 118 w 325"/>
                <a:gd name="T49" fmla="*/ 15 h 230"/>
                <a:gd name="T50" fmla="*/ 103 w 325"/>
                <a:gd name="T51" fmla="*/ 15 h 230"/>
                <a:gd name="T52" fmla="*/ 87 w 325"/>
                <a:gd name="T53" fmla="*/ 13 h 230"/>
                <a:gd name="T54" fmla="*/ 73 w 325"/>
                <a:gd name="T55" fmla="*/ 9 h 230"/>
                <a:gd name="T56" fmla="*/ 62 w 325"/>
                <a:gd name="T57" fmla="*/ 4 h 230"/>
                <a:gd name="T58" fmla="*/ 62 w 325"/>
                <a:gd name="T59" fmla="*/ 10 h 230"/>
                <a:gd name="T60" fmla="*/ 60 w 325"/>
                <a:gd name="T61" fmla="*/ 17 h 230"/>
                <a:gd name="T62" fmla="*/ 62 w 325"/>
                <a:gd name="T63" fmla="*/ 31 h 230"/>
                <a:gd name="T64" fmla="*/ 64 w 325"/>
                <a:gd name="T65" fmla="*/ 45 h 230"/>
                <a:gd name="T66" fmla="*/ 68 w 325"/>
                <a:gd name="T67" fmla="*/ 58 h 230"/>
                <a:gd name="T68" fmla="*/ 75 w 325"/>
                <a:gd name="T69" fmla="*/ 71 h 230"/>
                <a:gd name="T70" fmla="*/ 81 w 325"/>
                <a:gd name="T71" fmla="*/ 82 h 230"/>
                <a:gd name="T72" fmla="*/ 89 w 325"/>
                <a:gd name="T73" fmla="*/ 93 h 230"/>
                <a:gd name="T74" fmla="*/ 99 w 325"/>
                <a:gd name="T75" fmla="*/ 102 h 230"/>
                <a:gd name="T76" fmla="*/ 109 w 325"/>
                <a:gd name="T77" fmla="*/ 109 h 230"/>
                <a:gd name="T78" fmla="*/ 109 w 325"/>
                <a:gd name="T79" fmla="*/ 136 h 230"/>
                <a:gd name="T80" fmla="*/ 39 w 325"/>
                <a:gd name="T81" fmla="*/ 155 h 230"/>
                <a:gd name="T82" fmla="*/ 31 w 325"/>
                <a:gd name="T83" fmla="*/ 158 h 230"/>
                <a:gd name="T84" fmla="*/ 23 w 325"/>
                <a:gd name="T85" fmla="*/ 162 h 230"/>
                <a:gd name="T86" fmla="*/ 17 w 325"/>
                <a:gd name="T87" fmla="*/ 167 h 230"/>
                <a:gd name="T88" fmla="*/ 12 w 325"/>
                <a:gd name="T89" fmla="*/ 173 h 230"/>
                <a:gd name="T90" fmla="*/ 7 w 325"/>
                <a:gd name="T91" fmla="*/ 181 h 230"/>
                <a:gd name="T92" fmla="*/ 4 w 325"/>
                <a:gd name="T93" fmla="*/ 189 h 230"/>
                <a:gd name="T94" fmla="*/ 1 w 325"/>
                <a:gd name="T95" fmla="*/ 197 h 230"/>
                <a:gd name="T96" fmla="*/ 0 w 325"/>
                <a:gd name="T97" fmla="*/ 206 h 230"/>
                <a:gd name="T98" fmla="*/ 0 w 325"/>
                <a:gd name="T99" fmla="*/ 230 h 230"/>
                <a:gd name="T100" fmla="*/ 325 w 325"/>
                <a:gd name="T101" fmla="*/ 230 h 230"/>
                <a:gd name="T102" fmla="*/ 325 w 325"/>
                <a:gd name="T103" fmla="*/ 206 h 230"/>
                <a:gd name="T104" fmla="*/ 324 w 325"/>
                <a:gd name="T105" fmla="*/ 197 h 230"/>
                <a:gd name="T106" fmla="*/ 322 w 325"/>
                <a:gd name="T107" fmla="*/ 189 h 230"/>
                <a:gd name="T108" fmla="*/ 319 w 325"/>
                <a:gd name="T109" fmla="*/ 181 h 230"/>
                <a:gd name="T110" fmla="*/ 315 w 325"/>
                <a:gd name="T111" fmla="*/ 173 h 230"/>
                <a:gd name="T112" fmla="*/ 310 w 325"/>
                <a:gd name="T113" fmla="*/ 167 h 230"/>
                <a:gd name="T114" fmla="*/ 303 w 325"/>
                <a:gd name="T115" fmla="*/ 162 h 230"/>
                <a:gd name="T116" fmla="*/ 297 w 325"/>
                <a:gd name="T117" fmla="*/ 158 h 230"/>
                <a:gd name="T118" fmla="*/ 289 w 325"/>
                <a:gd name="T119" fmla="*/ 15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5" h="230">
                  <a:moveTo>
                    <a:pt x="289" y="154"/>
                  </a:moveTo>
                  <a:lnTo>
                    <a:pt x="217" y="136"/>
                  </a:lnTo>
                  <a:lnTo>
                    <a:pt x="217" y="112"/>
                  </a:lnTo>
                  <a:lnTo>
                    <a:pt x="227" y="104"/>
                  </a:lnTo>
                  <a:lnTo>
                    <a:pt x="236" y="95"/>
                  </a:lnTo>
                  <a:lnTo>
                    <a:pt x="245" y="85"/>
                  </a:lnTo>
                  <a:lnTo>
                    <a:pt x="252" y="73"/>
                  </a:lnTo>
                  <a:lnTo>
                    <a:pt x="258" y="60"/>
                  </a:lnTo>
                  <a:lnTo>
                    <a:pt x="263" y="48"/>
                  </a:lnTo>
                  <a:lnTo>
                    <a:pt x="266" y="33"/>
                  </a:lnTo>
                  <a:lnTo>
                    <a:pt x="267" y="19"/>
                  </a:lnTo>
                  <a:lnTo>
                    <a:pt x="256" y="22"/>
                  </a:lnTo>
                  <a:lnTo>
                    <a:pt x="243" y="22"/>
                  </a:lnTo>
                  <a:lnTo>
                    <a:pt x="234" y="22"/>
                  </a:lnTo>
                  <a:lnTo>
                    <a:pt x="225" y="21"/>
                  </a:lnTo>
                  <a:lnTo>
                    <a:pt x="211" y="18"/>
                  </a:lnTo>
                  <a:lnTo>
                    <a:pt x="198" y="13"/>
                  </a:lnTo>
                  <a:lnTo>
                    <a:pt x="186" y="8"/>
                  </a:lnTo>
                  <a:lnTo>
                    <a:pt x="177" y="0"/>
                  </a:lnTo>
                  <a:lnTo>
                    <a:pt x="171" y="4"/>
                  </a:lnTo>
                  <a:lnTo>
                    <a:pt x="164" y="6"/>
                  </a:lnTo>
                  <a:lnTo>
                    <a:pt x="157" y="10"/>
                  </a:lnTo>
                  <a:lnTo>
                    <a:pt x="149" y="12"/>
                  </a:lnTo>
                  <a:lnTo>
                    <a:pt x="134" y="14"/>
                  </a:lnTo>
                  <a:lnTo>
                    <a:pt x="118" y="15"/>
                  </a:lnTo>
                  <a:lnTo>
                    <a:pt x="103" y="15"/>
                  </a:lnTo>
                  <a:lnTo>
                    <a:pt x="87" y="13"/>
                  </a:lnTo>
                  <a:lnTo>
                    <a:pt x="73" y="9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0" y="17"/>
                  </a:lnTo>
                  <a:lnTo>
                    <a:pt x="62" y="31"/>
                  </a:lnTo>
                  <a:lnTo>
                    <a:pt x="64" y="45"/>
                  </a:lnTo>
                  <a:lnTo>
                    <a:pt x="68" y="58"/>
                  </a:lnTo>
                  <a:lnTo>
                    <a:pt x="75" y="71"/>
                  </a:lnTo>
                  <a:lnTo>
                    <a:pt x="81" y="82"/>
                  </a:lnTo>
                  <a:lnTo>
                    <a:pt x="89" y="93"/>
                  </a:lnTo>
                  <a:lnTo>
                    <a:pt x="99" y="102"/>
                  </a:lnTo>
                  <a:lnTo>
                    <a:pt x="109" y="109"/>
                  </a:lnTo>
                  <a:lnTo>
                    <a:pt x="109" y="136"/>
                  </a:lnTo>
                  <a:lnTo>
                    <a:pt x="39" y="155"/>
                  </a:lnTo>
                  <a:lnTo>
                    <a:pt x="31" y="158"/>
                  </a:lnTo>
                  <a:lnTo>
                    <a:pt x="23" y="162"/>
                  </a:lnTo>
                  <a:lnTo>
                    <a:pt x="17" y="167"/>
                  </a:lnTo>
                  <a:lnTo>
                    <a:pt x="12" y="173"/>
                  </a:lnTo>
                  <a:lnTo>
                    <a:pt x="7" y="181"/>
                  </a:lnTo>
                  <a:lnTo>
                    <a:pt x="4" y="189"/>
                  </a:lnTo>
                  <a:lnTo>
                    <a:pt x="1" y="197"/>
                  </a:lnTo>
                  <a:lnTo>
                    <a:pt x="0" y="206"/>
                  </a:lnTo>
                  <a:lnTo>
                    <a:pt x="0" y="230"/>
                  </a:lnTo>
                  <a:lnTo>
                    <a:pt x="325" y="230"/>
                  </a:lnTo>
                  <a:lnTo>
                    <a:pt x="325" y="206"/>
                  </a:lnTo>
                  <a:lnTo>
                    <a:pt x="324" y="197"/>
                  </a:lnTo>
                  <a:lnTo>
                    <a:pt x="322" y="189"/>
                  </a:lnTo>
                  <a:lnTo>
                    <a:pt x="319" y="181"/>
                  </a:lnTo>
                  <a:lnTo>
                    <a:pt x="315" y="173"/>
                  </a:lnTo>
                  <a:lnTo>
                    <a:pt x="310" y="167"/>
                  </a:lnTo>
                  <a:lnTo>
                    <a:pt x="303" y="162"/>
                  </a:lnTo>
                  <a:lnTo>
                    <a:pt x="297" y="158"/>
                  </a:lnTo>
                  <a:lnTo>
                    <a:pt x="289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3" name="Freeform 3451">
              <a:extLst>
                <a:ext uri="{FF2B5EF4-FFF2-40B4-BE49-F238E27FC236}">
                  <a16:creationId xmlns:a16="http://schemas.microsoft.com/office/drawing/2014/main" id="{C566BBBE-4056-47C1-A30C-F1744040F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4013" y="5354638"/>
              <a:ext cx="79375" cy="36513"/>
            </a:xfrm>
            <a:custGeom>
              <a:avLst/>
              <a:gdLst>
                <a:gd name="T0" fmla="*/ 104 w 198"/>
                <a:gd name="T1" fmla="*/ 69 h 92"/>
                <a:gd name="T2" fmla="*/ 109 w 198"/>
                <a:gd name="T3" fmla="*/ 67 h 92"/>
                <a:gd name="T4" fmla="*/ 114 w 198"/>
                <a:gd name="T5" fmla="*/ 66 h 92"/>
                <a:gd name="T6" fmla="*/ 117 w 198"/>
                <a:gd name="T7" fmla="*/ 67 h 92"/>
                <a:gd name="T8" fmla="*/ 119 w 198"/>
                <a:gd name="T9" fmla="*/ 68 h 92"/>
                <a:gd name="T10" fmla="*/ 121 w 198"/>
                <a:gd name="T11" fmla="*/ 69 h 92"/>
                <a:gd name="T12" fmla="*/ 123 w 198"/>
                <a:gd name="T13" fmla="*/ 72 h 92"/>
                <a:gd name="T14" fmla="*/ 126 w 198"/>
                <a:gd name="T15" fmla="*/ 76 h 92"/>
                <a:gd name="T16" fmla="*/ 128 w 198"/>
                <a:gd name="T17" fmla="*/ 78 h 92"/>
                <a:gd name="T18" fmla="*/ 132 w 198"/>
                <a:gd name="T19" fmla="*/ 82 h 92"/>
                <a:gd name="T20" fmla="*/ 137 w 198"/>
                <a:gd name="T21" fmla="*/ 85 h 92"/>
                <a:gd name="T22" fmla="*/ 148 w 198"/>
                <a:gd name="T23" fmla="*/ 89 h 92"/>
                <a:gd name="T24" fmla="*/ 162 w 198"/>
                <a:gd name="T25" fmla="*/ 92 h 92"/>
                <a:gd name="T26" fmla="*/ 173 w 198"/>
                <a:gd name="T27" fmla="*/ 92 h 92"/>
                <a:gd name="T28" fmla="*/ 184 w 198"/>
                <a:gd name="T29" fmla="*/ 92 h 92"/>
                <a:gd name="T30" fmla="*/ 191 w 198"/>
                <a:gd name="T31" fmla="*/ 91 h 92"/>
                <a:gd name="T32" fmla="*/ 198 w 198"/>
                <a:gd name="T33" fmla="*/ 90 h 92"/>
                <a:gd name="T34" fmla="*/ 196 w 198"/>
                <a:gd name="T35" fmla="*/ 80 h 92"/>
                <a:gd name="T36" fmla="*/ 193 w 198"/>
                <a:gd name="T37" fmla="*/ 71 h 92"/>
                <a:gd name="T38" fmla="*/ 190 w 198"/>
                <a:gd name="T39" fmla="*/ 63 h 92"/>
                <a:gd name="T40" fmla="*/ 185 w 198"/>
                <a:gd name="T41" fmla="*/ 54 h 92"/>
                <a:gd name="T42" fmla="*/ 181 w 198"/>
                <a:gd name="T43" fmla="*/ 46 h 92"/>
                <a:gd name="T44" fmla="*/ 175 w 198"/>
                <a:gd name="T45" fmla="*/ 39 h 92"/>
                <a:gd name="T46" fmla="*/ 169 w 198"/>
                <a:gd name="T47" fmla="*/ 32 h 92"/>
                <a:gd name="T48" fmla="*/ 163 w 198"/>
                <a:gd name="T49" fmla="*/ 26 h 92"/>
                <a:gd name="T50" fmla="*/ 155 w 198"/>
                <a:gd name="T51" fmla="*/ 21 h 92"/>
                <a:gd name="T52" fmla="*/ 149 w 198"/>
                <a:gd name="T53" fmla="*/ 15 h 92"/>
                <a:gd name="T54" fmla="*/ 141 w 198"/>
                <a:gd name="T55" fmla="*/ 10 h 92"/>
                <a:gd name="T56" fmla="*/ 132 w 198"/>
                <a:gd name="T57" fmla="*/ 6 h 92"/>
                <a:gd name="T58" fmla="*/ 124 w 198"/>
                <a:gd name="T59" fmla="*/ 4 h 92"/>
                <a:gd name="T60" fmla="*/ 115 w 198"/>
                <a:gd name="T61" fmla="*/ 1 h 92"/>
                <a:gd name="T62" fmla="*/ 106 w 198"/>
                <a:gd name="T63" fmla="*/ 0 h 92"/>
                <a:gd name="T64" fmla="*/ 97 w 198"/>
                <a:gd name="T65" fmla="*/ 0 h 92"/>
                <a:gd name="T66" fmla="*/ 88 w 198"/>
                <a:gd name="T67" fmla="*/ 0 h 92"/>
                <a:gd name="T68" fmla="*/ 81 w 198"/>
                <a:gd name="T69" fmla="*/ 1 h 92"/>
                <a:gd name="T70" fmla="*/ 73 w 198"/>
                <a:gd name="T71" fmla="*/ 4 h 92"/>
                <a:gd name="T72" fmla="*/ 64 w 198"/>
                <a:gd name="T73" fmla="*/ 5 h 92"/>
                <a:gd name="T74" fmla="*/ 58 w 198"/>
                <a:gd name="T75" fmla="*/ 9 h 92"/>
                <a:gd name="T76" fmla="*/ 50 w 198"/>
                <a:gd name="T77" fmla="*/ 13 h 92"/>
                <a:gd name="T78" fmla="*/ 44 w 198"/>
                <a:gd name="T79" fmla="*/ 17 h 92"/>
                <a:gd name="T80" fmla="*/ 37 w 198"/>
                <a:gd name="T81" fmla="*/ 22 h 92"/>
                <a:gd name="T82" fmla="*/ 24 w 198"/>
                <a:gd name="T83" fmla="*/ 32 h 92"/>
                <a:gd name="T84" fmla="*/ 14 w 198"/>
                <a:gd name="T85" fmla="*/ 45 h 92"/>
                <a:gd name="T86" fmla="*/ 6 w 198"/>
                <a:gd name="T87" fmla="*/ 60 h 92"/>
                <a:gd name="T88" fmla="*/ 0 w 198"/>
                <a:gd name="T89" fmla="*/ 76 h 92"/>
                <a:gd name="T90" fmla="*/ 1 w 198"/>
                <a:gd name="T91" fmla="*/ 75 h 92"/>
                <a:gd name="T92" fmla="*/ 10 w 198"/>
                <a:gd name="T93" fmla="*/ 80 h 92"/>
                <a:gd name="T94" fmla="*/ 22 w 198"/>
                <a:gd name="T95" fmla="*/ 84 h 92"/>
                <a:gd name="T96" fmla="*/ 35 w 198"/>
                <a:gd name="T97" fmla="*/ 86 h 92"/>
                <a:gd name="T98" fmla="*/ 50 w 198"/>
                <a:gd name="T99" fmla="*/ 87 h 92"/>
                <a:gd name="T100" fmla="*/ 64 w 198"/>
                <a:gd name="T101" fmla="*/ 86 h 92"/>
                <a:gd name="T102" fmla="*/ 79 w 198"/>
                <a:gd name="T103" fmla="*/ 84 h 92"/>
                <a:gd name="T104" fmla="*/ 86 w 198"/>
                <a:gd name="T105" fmla="*/ 81 h 92"/>
                <a:gd name="T106" fmla="*/ 92 w 198"/>
                <a:gd name="T107" fmla="*/ 77 h 92"/>
                <a:gd name="T108" fmla="*/ 99 w 198"/>
                <a:gd name="T109" fmla="*/ 75 h 92"/>
                <a:gd name="T110" fmla="*/ 104 w 198"/>
                <a:gd name="T111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92">
                  <a:moveTo>
                    <a:pt x="104" y="69"/>
                  </a:moveTo>
                  <a:lnTo>
                    <a:pt x="109" y="67"/>
                  </a:lnTo>
                  <a:lnTo>
                    <a:pt x="114" y="66"/>
                  </a:lnTo>
                  <a:lnTo>
                    <a:pt x="117" y="67"/>
                  </a:lnTo>
                  <a:lnTo>
                    <a:pt x="119" y="68"/>
                  </a:lnTo>
                  <a:lnTo>
                    <a:pt x="121" y="69"/>
                  </a:lnTo>
                  <a:lnTo>
                    <a:pt x="123" y="72"/>
                  </a:lnTo>
                  <a:lnTo>
                    <a:pt x="126" y="76"/>
                  </a:lnTo>
                  <a:lnTo>
                    <a:pt x="128" y="78"/>
                  </a:lnTo>
                  <a:lnTo>
                    <a:pt x="132" y="82"/>
                  </a:lnTo>
                  <a:lnTo>
                    <a:pt x="137" y="85"/>
                  </a:lnTo>
                  <a:lnTo>
                    <a:pt x="148" y="89"/>
                  </a:lnTo>
                  <a:lnTo>
                    <a:pt x="162" y="92"/>
                  </a:lnTo>
                  <a:lnTo>
                    <a:pt x="173" y="92"/>
                  </a:lnTo>
                  <a:lnTo>
                    <a:pt x="184" y="92"/>
                  </a:lnTo>
                  <a:lnTo>
                    <a:pt x="191" y="91"/>
                  </a:lnTo>
                  <a:lnTo>
                    <a:pt x="198" y="90"/>
                  </a:lnTo>
                  <a:lnTo>
                    <a:pt x="196" y="80"/>
                  </a:lnTo>
                  <a:lnTo>
                    <a:pt x="193" y="71"/>
                  </a:lnTo>
                  <a:lnTo>
                    <a:pt x="190" y="63"/>
                  </a:lnTo>
                  <a:lnTo>
                    <a:pt x="185" y="54"/>
                  </a:lnTo>
                  <a:lnTo>
                    <a:pt x="181" y="46"/>
                  </a:lnTo>
                  <a:lnTo>
                    <a:pt x="175" y="39"/>
                  </a:lnTo>
                  <a:lnTo>
                    <a:pt x="169" y="32"/>
                  </a:lnTo>
                  <a:lnTo>
                    <a:pt x="163" y="26"/>
                  </a:lnTo>
                  <a:lnTo>
                    <a:pt x="155" y="21"/>
                  </a:lnTo>
                  <a:lnTo>
                    <a:pt x="149" y="15"/>
                  </a:lnTo>
                  <a:lnTo>
                    <a:pt x="141" y="10"/>
                  </a:lnTo>
                  <a:lnTo>
                    <a:pt x="132" y="6"/>
                  </a:lnTo>
                  <a:lnTo>
                    <a:pt x="124" y="4"/>
                  </a:lnTo>
                  <a:lnTo>
                    <a:pt x="115" y="1"/>
                  </a:lnTo>
                  <a:lnTo>
                    <a:pt x="106" y="0"/>
                  </a:lnTo>
                  <a:lnTo>
                    <a:pt x="97" y="0"/>
                  </a:lnTo>
                  <a:lnTo>
                    <a:pt x="88" y="0"/>
                  </a:lnTo>
                  <a:lnTo>
                    <a:pt x="81" y="1"/>
                  </a:lnTo>
                  <a:lnTo>
                    <a:pt x="73" y="4"/>
                  </a:lnTo>
                  <a:lnTo>
                    <a:pt x="64" y="5"/>
                  </a:lnTo>
                  <a:lnTo>
                    <a:pt x="58" y="9"/>
                  </a:lnTo>
                  <a:lnTo>
                    <a:pt x="50" y="13"/>
                  </a:lnTo>
                  <a:lnTo>
                    <a:pt x="44" y="17"/>
                  </a:lnTo>
                  <a:lnTo>
                    <a:pt x="37" y="22"/>
                  </a:lnTo>
                  <a:lnTo>
                    <a:pt x="24" y="32"/>
                  </a:lnTo>
                  <a:lnTo>
                    <a:pt x="14" y="45"/>
                  </a:lnTo>
                  <a:lnTo>
                    <a:pt x="6" y="60"/>
                  </a:lnTo>
                  <a:lnTo>
                    <a:pt x="0" y="76"/>
                  </a:lnTo>
                  <a:lnTo>
                    <a:pt x="1" y="75"/>
                  </a:lnTo>
                  <a:lnTo>
                    <a:pt x="10" y="80"/>
                  </a:lnTo>
                  <a:lnTo>
                    <a:pt x="22" y="84"/>
                  </a:lnTo>
                  <a:lnTo>
                    <a:pt x="35" y="86"/>
                  </a:lnTo>
                  <a:lnTo>
                    <a:pt x="50" y="87"/>
                  </a:lnTo>
                  <a:lnTo>
                    <a:pt x="64" y="86"/>
                  </a:lnTo>
                  <a:lnTo>
                    <a:pt x="79" y="84"/>
                  </a:lnTo>
                  <a:lnTo>
                    <a:pt x="86" y="81"/>
                  </a:lnTo>
                  <a:lnTo>
                    <a:pt x="92" y="77"/>
                  </a:lnTo>
                  <a:lnTo>
                    <a:pt x="99" y="75"/>
                  </a:lnTo>
                  <a:lnTo>
                    <a:pt x="104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4" name="Freeform 3452">
              <a:extLst>
                <a:ext uri="{FF2B5EF4-FFF2-40B4-BE49-F238E27FC236}">
                  <a16:creationId xmlns:a16="http://schemas.microsoft.com/office/drawing/2014/main" id="{7AB0BDF1-3BDE-4E4F-8BE0-9FAE12E18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3050" y="5507038"/>
              <a:ext cx="79375" cy="36513"/>
            </a:xfrm>
            <a:custGeom>
              <a:avLst/>
              <a:gdLst>
                <a:gd name="T0" fmla="*/ 0 w 197"/>
                <a:gd name="T1" fmla="*/ 75 h 93"/>
                <a:gd name="T2" fmla="*/ 0 w 197"/>
                <a:gd name="T3" fmla="*/ 74 h 93"/>
                <a:gd name="T4" fmla="*/ 9 w 197"/>
                <a:gd name="T5" fmla="*/ 79 h 93"/>
                <a:gd name="T6" fmla="*/ 22 w 197"/>
                <a:gd name="T7" fmla="*/ 82 h 93"/>
                <a:gd name="T8" fmla="*/ 34 w 197"/>
                <a:gd name="T9" fmla="*/ 85 h 93"/>
                <a:gd name="T10" fmla="*/ 50 w 197"/>
                <a:gd name="T11" fmla="*/ 86 h 93"/>
                <a:gd name="T12" fmla="*/ 64 w 197"/>
                <a:gd name="T13" fmla="*/ 86 h 93"/>
                <a:gd name="T14" fmla="*/ 79 w 197"/>
                <a:gd name="T15" fmla="*/ 82 h 93"/>
                <a:gd name="T16" fmla="*/ 86 w 197"/>
                <a:gd name="T17" fmla="*/ 80 h 93"/>
                <a:gd name="T18" fmla="*/ 92 w 197"/>
                <a:gd name="T19" fmla="*/ 77 h 93"/>
                <a:gd name="T20" fmla="*/ 99 w 197"/>
                <a:gd name="T21" fmla="*/ 74 h 93"/>
                <a:gd name="T22" fmla="*/ 104 w 197"/>
                <a:gd name="T23" fmla="*/ 68 h 93"/>
                <a:gd name="T24" fmla="*/ 108 w 197"/>
                <a:gd name="T25" fmla="*/ 66 h 93"/>
                <a:gd name="T26" fmla="*/ 114 w 197"/>
                <a:gd name="T27" fmla="*/ 66 h 93"/>
                <a:gd name="T28" fmla="*/ 117 w 197"/>
                <a:gd name="T29" fmla="*/ 66 h 93"/>
                <a:gd name="T30" fmla="*/ 119 w 197"/>
                <a:gd name="T31" fmla="*/ 67 h 93"/>
                <a:gd name="T32" fmla="*/ 120 w 197"/>
                <a:gd name="T33" fmla="*/ 70 h 93"/>
                <a:gd name="T34" fmla="*/ 123 w 197"/>
                <a:gd name="T35" fmla="*/ 72 h 93"/>
                <a:gd name="T36" fmla="*/ 124 w 197"/>
                <a:gd name="T37" fmla="*/ 75 h 93"/>
                <a:gd name="T38" fmla="*/ 128 w 197"/>
                <a:gd name="T39" fmla="*/ 79 h 93"/>
                <a:gd name="T40" fmla="*/ 132 w 197"/>
                <a:gd name="T41" fmla="*/ 81 h 93"/>
                <a:gd name="T42" fmla="*/ 137 w 197"/>
                <a:gd name="T43" fmla="*/ 84 h 93"/>
                <a:gd name="T44" fmla="*/ 147 w 197"/>
                <a:gd name="T45" fmla="*/ 89 h 93"/>
                <a:gd name="T46" fmla="*/ 161 w 197"/>
                <a:gd name="T47" fmla="*/ 91 h 93"/>
                <a:gd name="T48" fmla="*/ 173 w 197"/>
                <a:gd name="T49" fmla="*/ 93 h 93"/>
                <a:gd name="T50" fmla="*/ 183 w 197"/>
                <a:gd name="T51" fmla="*/ 93 h 93"/>
                <a:gd name="T52" fmla="*/ 191 w 197"/>
                <a:gd name="T53" fmla="*/ 91 h 93"/>
                <a:gd name="T54" fmla="*/ 197 w 197"/>
                <a:gd name="T55" fmla="*/ 89 h 93"/>
                <a:gd name="T56" fmla="*/ 196 w 197"/>
                <a:gd name="T57" fmla="*/ 80 h 93"/>
                <a:gd name="T58" fmla="*/ 192 w 197"/>
                <a:gd name="T59" fmla="*/ 71 h 93"/>
                <a:gd name="T60" fmla="*/ 190 w 197"/>
                <a:gd name="T61" fmla="*/ 62 h 93"/>
                <a:gd name="T62" fmla="*/ 185 w 197"/>
                <a:gd name="T63" fmla="*/ 54 h 93"/>
                <a:gd name="T64" fmla="*/ 181 w 197"/>
                <a:gd name="T65" fmla="*/ 45 h 93"/>
                <a:gd name="T66" fmla="*/ 174 w 197"/>
                <a:gd name="T67" fmla="*/ 39 h 93"/>
                <a:gd name="T68" fmla="*/ 169 w 197"/>
                <a:gd name="T69" fmla="*/ 31 h 93"/>
                <a:gd name="T70" fmla="*/ 163 w 197"/>
                <a:gd name="T71" fmla="*/ 26 h 93"/>
                <a:gd name="T72" fmla="*/ 155 w 197"/>
                <a:gd name="T73" fmla="*/ 20 h 93"/>
                <a:gd name="T74" fmla="*/ 149 w 197"/>
                <a:gd name="T75" fmla="*/ 14 h 93"/>
                <a:gd name="T76" fmla="*/ 141 w 197"/>
                <a:gd name="T77" fmla="*/ 11 h 93"/>
                <a:gd name="T78" fmla="*/ 132 w 197"/>
                <a:gd name="T79" fmla="*/ 7 h 93"/>
                <a:gd name="T80" fmla="*/ 124 w 197"/>
                <a:gd name="T81" fmla="*/ 4 h 93"/>
                <a:gd name="T82" fmla="*/ 115 w 197"/>
                <a:gd name="T83" fmla="*/ 2 h 93"/>
                <a:gd name="T84" fmla="*/ 106 w 197"/>
                <a:gd name="T85" fmla="*/ 0 h 93"/>
                <a:gd name="T86" fmla="*/ 97 w 197"/>
                <a:gd name="T87" fmla="*/ 0 h 93"/>
                <a:gd name="T88" fmla="*/ 88 w 197"/>
                <a:gd name="T89" fmla="*/ 0 h 93"/>
                <a:gd name="T90" fmla="*/ 81 w 197"/>
                <a:gd name="T91" fmla="*/ 2 h 93"/>
                <a:gd name="T92" fmla="*/ 72 w 197"/>
                <a:gd name="T93" fmla="*/ 3 h 93"/>
                <a:gd name="T94" fmla="*/ 64 w 197"/>
                <a:gd name="T95" fmla="*/ 5 h 93"/>
                <a:gd name="T96" fmla="*/ 57 w 197"/>
                <a:gd name="T97" fmla="*/ 8 h 93"/>
                <a:gd name="T98" fmla="*/ 50 w 197"/>
                <a:gd name="T99" fmla="*/ 12 h 93"/>
                <a:gd name="T100" fmla="*/ 43 w 197"/>
                <a:gd name="T101" fmla="*/ 16 h 93"/>
                <a:gd name="T102" fmla="*/ 36 w 197"/>
                <a:gd name="T103" fmla="*/ 21 h 93"/>
                <a:gd name="T104" fmla="*/ 24 w 197"/>
                <a:gd name="T105" fmla="*/ 32 h 93"/>
                <a:gd name="T106" fmla="*/ 14 w 197"/>
                <a:gd name="T107" fmla="*/ 45 h 93"/>
                <a:gd name="T108" fmla="*/ 6 w 197"/>
                <a:gd name="T109" fmla="*/ 59 h 93"/>
                <a:gd name="T110" fmla="*/ 0 w 197"/>
                <a:gd name="T111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7" h="93">
                  <a:moveTo>
                    <a:pt x="0" y="75"/>
                  </a:moveTo>
                  <a:lnTo>
                    <a:pt x="0" y="74"/>
                  </a:lnTo>
                  <a:lnTo>
                    <a:pt x="9" y="79"/>
                  </a:lnTo>
                  <a:lnTo>
                    <a:pt x="22" y="82"/>
                  </a:lnTo>
                  <a:lnTo>
                    <a:pt x="34" y="85"/>
                  </a:lnTo>
                  <a:lnTo>
                    <a:pt x="50" y="86"/>
                  </a:lnTo>
                  <a:lnTo>
                    <a:pt x="64" y="86"/>
                  </a:lnTo>
                  <a:lnTo>
                    <a:pt x="79" y="82"/>
                  </a:lnTo>
                  <a:lnTo>
                    <a:pt x="86" y="80"/>
                  </a:lnTo>
                  <a:lnTo>
                    <a:pt x="92" y="77"/>
                  </a:lnTo>
                  <a:lnTo>
                    <a:pt x="99" y="74"/>
                  </a:lnTo>
                  <a:lnTo>
                    <a:pt x="104" y="68"/>
                  </a:lnTo>
                  <a:lnTo>
                    <a:pt x="108" y="66"/>
                  </a:lnTo>
                  <a:lnTo>
                    <a:pt x="114" y="66"/>
                  </a:lnTo>
                  <a:lnTo>
                    <a:pt x="117" y="66"/>
                  </a:lnTo>
                  <a:lnTo>
                    <a:pt x="119" y="67"/>
                  </a:lnTo>
                  <a:lnTo>
                    <a:pt x="120" y="70"/>
                  </a:lnTo>
                  <a:lnTo>
                    <a:pt x="123" y="72"/>
                  </a:lnTo>
                  <a:lnTo>
                    <a:pt x="124" y="75"/>
                  </a:lnTo>
                  <a:lnTo>
                    <a:pt x="128" y="79"/>
                  </a:lnTo>
                  <a:lnTo>
                    <a:pt x="132" y="81"/>
                  </a:lnTo>
                  <a:lnTo>
                    <a:pt x="137" y="84"/>
                  </a:lnTo>
                  <a:lnTo>
                    <a:pt x="147" y="89"/>
                  </a:lnTo>
                  <a:lnTo>
                    <a:pt x="161" y="91"/>
                  </a:lnTo>
                  <a:lnTo>
                    <a:pt x="173" y="93"/>
                  </a:lnTo>
                  <a:lnTo>
                    <a:pt x="183" y="93"/>
                  </a:lnTo>
                  <a:lnTo>
                    <a:pt x="191" y="91"/>
                  </a:lnTo>
                  <a:lnTo>
                    <a:pt x="197" y="89"/>
                  </a:lnTo>
                  <a:lnTo>
                    <a:pt x="196" y="80"/>
                  </a:lnTo>
                  <a:lnTo>
                    <a:pt x="192" y="71"/>
                  </a:lnTo>
                  <a:lnTo>
                    <a:pt x="190" y="62"/>
                  </a:lnTo>
                  <a:lnTo>
                    <a:pt x="185" y="54"/>
                  </a:lnTo>
                  <a:lnTo>
                    <a:pt x="181" y="45"/>
                  </a:lnTo>
                  <a:lnTo>
                    <a:pt x="174" y="39"/>
                  </a:lnTo>
                  <a:lnTo>
                    <a:pt x="169" y="31"/>
                  </a:lnTo>
                  <a:lnTo>
                    <a:pt x="163" y="26"/>
                  </a:lnTo>
                  <a:lnTo>
                    <a:pt x="155" y="20"/>
                  </a:lnTo>
                  <a:lnTo>
                    <a:pt x="149" y="14"/>
                  </a:lnTo>
                  <a:lnTo>
                    <a:pt x="141" y="11"/>
                  </a:lnTo>
                  <a:lnTo>
                    <a:pt x="132" y="7"/>
                  </a:lnTo>
                  <a:lnTo>
                    <a:pt x="124" y="4"/>
                  </a:lnTo>
                  <a:lnTo>
                    <a:pt x="115" y="2"/>
                  </a:lnTo>
                  <a:lnTo>
                    <a:pt x="106" y="0"/>
                  </a:lnTo>
                  <a:lnTo>
                    <a:pt x="97" y="0"/>
                  </a:lnTo>
                  <a:lnTo>
                    <a:pt x="88" y="0"/>
                  </a:lnTo>
                  <a:lnTo>
                    <a:pt x="81" y="2"/>
                  </a:lnTo>
                  <a:lnTo>
                    <a:pt x="72" y="3"/>
                  </a:lnTo>
                  <a:lnTo>
                    <a:pt x="64" y="5"/>
                  </a:lnTo>
                  <a:lnTo>
                    <a:pt x="57" y="8"/>
                  </a:lnTo>
                  <a:lnTo>
                    <a:pt x="50" y="12"/>
                  </a:lnTo>
                  <a:lnTo>
                    <a:pt x="43" y="16"/>
                  </a:lnTo>
                  <a:lnTo>
                    <a:pt x="36" y="21"/>
                  </a:lnTo>
                  <a:lnTo>
                    <a:pt x="24" y="32"/>
                  </a:lnTo>
                  <a:lnTo>
                    <a:pt x="14" y="45"/>
                  </a:lnTo>
                  <a:lnTo>
                    <a:pt x="6" y="59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5" name="Freeform 3453">
              <a:extLst>
                <a:ext uri="{FF2B5EF4-FFF2-40B4-BE49-F238E27FC236}">
                  <a16:creationId xmlns:a16="http://schemas.microsoft.com/office/drawing/2014/main" id="{9B35D360-F685-49DA-BDBB-E18E13CF4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7650" y="5545138"/>
              <a:ext cx="128587" cy="90488"/>
            </a:xfrm>
            <a:custGeom>
              <a:avLst/>
              <a:gdLst>
                <a:gd name="T0" fmla="*/ 289 w 325"/>
                <a:gd name="T1" fmla="*/ 155 h 230"/>
                <a:gd name="T2" fmla="*/ 217 w 325"/>
                <a:gd name="T3" fmla="*/ 136 h 230"/>
                <a:gd name="T4" fmla="*/ 217 w 325"/>
                <a:gd name="T5" fmla="*/ 112 h 230"/>
                <a:gd name="T6" fmla="*/ 227 w 325"/>
                <a:gd name="T7" fmla="*/ 104 h 230"/>
                <a:gd name="T8" fmla="*/ 236 w 325"/>
                <a:gd name="T9" fmla="*/ 95 h 230"/>
                <a:gd name="T10" fmla="*/ 245 w 325"/>
                <a:gd name="T11" fmla="*/ 85 h 230"/>
                <a:gd name="T12" fmla="*/ 252 w 325"/>
                <a:gd name="T13" fmla="*/ 73 h 230"/>
                <a:gd name="T14" fmla="*/ 258 w 325"/>
                <a:gd name="T15" fmla="*/ 62 h 230"/>
                <a:gd name="T16" fmla="*/ 262 w 325"/>
                <a:gd name="T17" fmla="*/ 48 h 230"/>
                <a:gd name="T18" fmla="*/ 266 w 325"/>
                <a:gd name="T19" fmla="*/ 35 h 230"/>
                <a:gd name="T20" fmla="*/ 267 w 325"/>
                <a:gd name="T21" fmla="*/ 21 h 230"/>
                <a:gd name="T22" fmla="*/ 255 w 325"/>
                <a:gd name="T23" fmla="*/ 22 h 230"/>
                <a:gd name="T24" fmla="*/ 243 w 325"/>
                <a:gd name="T25" fmla="*/ 23 h 230"/>
                <a:gd name="T26" fmla="*/ 234 w 325"/>
                <a:gd name="T27" fmla="*/ 22 h 230"/>
                <a:gd name="T28" fmla="*/ 225 w 325"/>
                <a:gd name="T29" fmla="*/ 22 h 230"/>
                <a:gd name="T30" fmla="*/ 211 w 325"/>
                <a:gd name="T31" fmla="*/ 18 h 230"/>
                <a:gd name="T32" fmla="*/ 198 w 325"/>
                <a:gd name="T33" fmla="*/ 14 h 230"/>
                <a:gd name="T34" fmla="*/ 186 w 325"/>
                <a:gd name="T35" fmla="*/ 8 h 230"/>
                <a:gd name="T36" fmla="*/ 177 w 325"/>
                <a:gd name="T37" fmla="*/ 0 h 230"/>
                <a:gd name="T38" fmla="*/ 171 w 325"/>
                <a:gd name="T39" fmla="*/ 4 h 230"/>
                <a:gd name="T40" fmla="*/ 164 w 325"/>
                <a:gd name="T41" fmla="*/ 8 h 230"/>
                <a:gd name="T42" fmla="*/ 157 w 325"/>
                <a:gd name="T43" fmla="*/ 10 h 230"/>
                <a:gd name="T44" fmla="*/ 149 w 325"/>
                <a:gd name="T45" fmla="*/ 13 h 230"/>
                <a:gd name="T46" fmla="*/ 133 w 325"/>
                <a:gd name="T47" fmla="*/ 15 h 230"/>
                <a:gd name="T48" fmla="*/ 118 w 325"/>
                <a:gd name="T49" fmla="*/ 17 h 230"/>
                <a:gd name="T50" fmla="*/ 103 w 325"/>
                <a:gd name="T51" fmla="*/ 15 h 230"/>
                <a:gd name="T52" fmla="*/ 87 w 325"/>
                <a:gd name="T53" fmla="*/ 13 h 230"/>
                <a:gd name="T54" fmla="*/ 73 w 325"/>
                <a:gd name="T55" fmla="*/ 9 h 230"/>
                <a:gd name="T56" fmla="*/ 62 w 325"/>
                <a:gd name="T57" fmla="*/ 4 h 230"/>
                <a:gd name="T58" fmla="*/ 62 w 325"/>
                <a:gd name="T59" fmla="*/ 10 h 230"/>
                <a:gd name="T60" fmla="*/ 60 w 325"/>
                <a:gd name="T61" fmla="*/ 17 h 230"/>
                <a:gd name="T62" fmla="*/ 62 w 325"/>
                <a:gd name="T63" fmla="*/ 31 h 230"/>
                <a:gd name="T64" fmla="*/ 64 w 325"/>
                <a:gd name="T65" fmla="*/ 45 h 230"/>
                <a:gd name="T66" fmla="*/ 68 w 325"/>
                <a:gd name="T67" fmla="*/ 58 h 230"/>
                <a:gd name="T68" fmla="*/ 74 w 325"/>
                <a:gd name="T69" fmla="*/ 71 h 230"/>
                <a:gd name="T70" fmla="*/ 81 w 325"/>
                <a:gd name="T71" fmla="*/ 82 h 230"/>
                <a:gd name="T72" fmla="*/ 89 w 325"/>
                <a:gd name="T73" fmla="*/ 93 h 230"/>
                <a:gd name="T74" fmla="*/ 97 w 325"/>
                <a:gd name="T75" fmla="*/ 103 h 230"/>
                <a:gd name="T76" fmla="*/ 108 w 325"/>
                <a:gd name="T77" fmla="*/ 111 h 230"/>
                <a:gd name="T78" fmla="*/ 108 w 325"/>
                <a:gd name="T79" fmla="*/ 136 h 230"/>
                <a:gd name="T80" fmla="*/ 38 w 325"/>
                <a:gd name="T81" fmla="*/ 155 h 230"/>
                <a:gd name="T82" fmla="*/ 31 w 325"/>
                <a:gd name="T83" fmla="*/ 158 h 230"/>
                <a:gd name="T84" fmla="*/ 23 w 325"/>
                <a:gd name="T85" fmla="*/ 163 h 230"/>
                <a:gd name="T86" fmla="*/ 17 w 325"/>
                <a:gd name="T87" fmla="*/ 168 h 230"/>
                <a:gd name="T88" fmla="*/ 11 w 325"/>
                <a:gd name="T89" fmla="*/ 175 h 230"/>
                <a:gd name="T90" fmla="*/ 6 w 325"/>
                <a:gd name="T91" fmla="*/ 181 h 230"/>
                <a:gd name="T92" fmla="*/ 4 w 325"/>
                <a:gd name="T93" fmla="*/ 189 h 230"/>
                <a:gd name="T94" fmla="*/ 1 w 325"/>
                <a:gd name="T95" fmla="*/ 198 h 230"/>
                <a:gd name="T96" fmla="*/ 0 w 325"/>
                <a:gd name="T97" fmla="*/ 206 h 230"/>
                <a:gd name="T98" fmla="*/ 0 w 325"/>
                <a:gd name="T99" fmla="*/ 230 h 230"/>
                <a:gd name="T100" fmla="*/ 325 w 325"/>
                <a:gd name="T101" fmla="*/ 230 h 230"/>
                <a:gd name="T102" fmla="*/ 325 w 325"/>
                <a:gd name="T103" fmla="*/ 206 h 230"/>
                <a:gd name="T104" fmla="*/ 324 w 325"/>
                <a:gd name="T105" fmla="*/ 198 h 230"/>
                <a:gd name="T106" fmla="*/ 322 w 325"/>
                <a:gd name="T107" fmla="*/ 189 h 230"/>
                <a:gd name="T108" fmla="*/ 318 w 325"/>
                <a:gd name="T109" fmla="*/ 181 h 230"/>
                <a:gd name="T110" fmla="*/ 315 w 325"/>
                <a:gd name="T111" fmla="*/ 175 h 230"/>
                <a:gd name="T112" fmla="*/ 309 w 325"/>
                <a:gd name="T113" fmla="*/ 168 h 230"/>
                <a:gd name="T114" fmla="*/ 303 w 325"/>
                <a:gd name="T115" fmla="*/ 162 h 230"/>
                <a:gd name="T116" fmla="*/ 297 w 325"/>
                <a:gd name="T117" fmla="*/ 158 h 230"/>
                <a:gd name="T118" fmla="*/ 289 w 325"/>
                <a:gd name="T119" fmla="*/ 15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5" h="230">
                  <a:moveTo>
                    <a:pt x="289" y="155"/>
                  </a:moveTo>
                  <a:lnTo>
                    <a:pt x="217" y="136"/>
                  </a:lnTo>
                  <a:lnTo>
                    <a:pt x="217" y="112"/>
                  </a:lnTo>
                  <a:lnTo>
                    <a:pt x="227" y="104"/>
                  </a:lnTo>
                  <a:lnTo>
                    <a:pt x="236" y="95"/>
                  </a:lnTo>
                  <a:lnTo>
                    <a:pt x="245" y="85"/>
                  </a:lnTo>
                  <a:lnTo>
                    <a:pt x="252" y="73"/>
                  </a:lnTo>
                  <a:lnTo>
                    <a:pt x="258" y="62"/>
                  </a:lnTo>
                  <a:lnTo>
                    <a:pt x="262" y="48"/>
                  </a:lnTo>
                  <a:lnTo>
                    <a:pt x="266" y="35"/>
                  </a:lnTo>
                  <a:lnTo>
                    <a:pt x="267" y="21"/>
                  </a:lnTo>
                  <a:lnTo>
                    <a:pt x="255" y="22"/>
                  </a:lnTo>
                  <a:lnTo>
                    <a:pt x="243" y="23"/>
                  </a:lnTo>
                  <a:lnTo>
                    <a:pt x="234" y="22"/>
                  </a:lnTo>
                  <a:lnTo>
                    <a:pt x="225" y="22"/>
                  </a:lnTo>
                  <a:lnTo>
                    <a:pt x="211" y="18"/>
                  </a:lnTo>
                  <a:lnTo>
                    <a:pt x="198" y="14"/>
                  </a:lnTo>
                  <a:lnTo>
                    <a:pt x="186" y="8"/>
                  </a:lnTo>
                  <a:lnTo>
                    <a:pt x="177" y="0"/>
                  </a:lnTo>
                  <a:lnTo>
                    <a:pt x="171" y="4"/>
                  </a:lnTo>
                  <a:lnTo>
                    <a:pt x="164" y="8"/>
                  </a:lnTo>
                  <a:lnTo>
                    <a:pt x="157" y="10"/>
                  </a:lnTo>
                  <a:lnTo>
                    <a:pt x="149" y="13"/>
                  </a:lnTo>
                  <a:lnTo>
                    <a:pt x="133" y="15"/>
                  </a:lnTo>
                  <a:lnTo>
                    <a:pt x="118" y="17"/>
                  </a:lnTo>
                  <a:lnTo>
                    <a:pt x="103" y="15"/>
                  </a:lnTo>
                  <a:lnTo>
                    <a:pt x="87" y="13"/>
                  </a:lnTo>
                  <a:lnTo>
                    <a:pt x="73" y="9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0" y="17"/>
                  </a:lnTo>
                  <a:lnTo>
                    <a:pt x="62" y="31"/>
                  </a:lnTo>
                  <a:lnTo>
                    <a:pt x="64" y="45"/>
                  </a:lnTo>
                  <a:lnTo>
                    <a:pt x="68" y="58"/>
                  </a:lnTo>
                  <a:lnTo>
                    <a:pt x="74" y="71"/>
                  </a:lnTo>
                  <a:lnTo>
                    <a:pt x="81" y="82"/>
                  </a:lnTo>
                  <a:lnTo>
                    <a:pt x="89" y="93"/>
                  </a:lnTo>
                  <a:lnTo>
                    <a:pt x="97" y="103"/>
                  </a:lnTo>
                  <a:lnTo>
                    <a:pt x="108" y="111"/>
                  </a:lnTo>
                  <a:lnTo>
                    <a:pt x="108" y="136"/>
                  </a:lnTo>
                  <a:lnTo>
                    <a:pt x="38" y="155"/>
                  </a:lnTo>
                  <a:lnTo>
                    <a:pt x="31" y="158"/>
                  </a:lnTo>
                  <a:lnTo>
                    <a:pt x="23" y="163"/>
                  </a:lnTo>
                  <a:lnTo>
                    <a:pt x="17" y="168"/>
                  </a:lnTo>
                  <a:lnTo>
                    <a:pt x="11" y="175"/>
                  </a:lnTo>
                  <a:lnTo>
                    <a:pt x="6" y="181"/>
                  </a:lnTo>
                  <a:lnTo>
                    <a:pt x="4" y="189"/>
                  </a:lnTo>
                  <a:lnTo>
                    <a:pt x="1" y="198"/>
                  </a:lnTo>
                  <a:lnTo>
                    <a:pt x="0" y="206"/>
                  </a:lnTo>
                  <a:lnTo>
                    <a:pt x="0" y="230"/>
                  </a:lnTo>
                  <a:lnTo>
                    <a:pt x="325" y="230"/>
                  </a:lnTo>
                  <a:lnTo>
                    <a:pt x="325" y="206"/>
                  </a:lnTo>
                  <a:lnTo>
                    <a:pt x="324" y="198"/>
                  </a:lnTo>
                  <a:lnTo>
                    <a:pt x="322" y="189"/>
                  </a:lnTo>
                  <a:lnTo>
                    <a:pt x="318" y="181"/>
                  </a:lnTo>
                  <a:lnTo>
                    <a:pt x="315" y="175"/>
                  </a:lnTo>
                  <a:lnTo>
                    <a:pt x="309" y="168"/>
                  </a:lnTo>
                  <a:lnTo>
                    <a:pt x="303" y="162"/>
                  </a:lnTo>
                  <a:lnTo>
                    <a:pt x="297" y="158"/>
                  </a:lnTo>
                  <a:lnTo>
                    <a:pt x="289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6" name="Freeform 3454">
              <a:extLst>
                <a:ext uri="{FF2B5EF4-FFF2-40B4-BE49-F238E27FC236}">
                  <a16:creationId xmlns:a16="http://schemas.microsoft.com/office/drawing/2014/main" id="{C7660E10-1967-4E4B-BC5E-33443C2F7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725" y="5494338"/>
              <a:ext cx="39687" cy="39688"/>
            </a:xfrm>
            <a:custGeom>
              <a:avLst/>
              <a:gdLst>
                <a:gd name="T0" fmla="*/ 96 w 100"/>
                <a:gd name="T1" fmla="*/ 96 h 100"/>
                <a:gd name="T2" fmla="*/ 99 w 100"/>
                <a:gd name="T3" fmla="*/ 92 h 100"/>
                <a:gd name="T4" fmla="*/ 100 w 100"/>
                <a:gd name="T5" fmla="*/ 87 h 100"/>
                <a:gd name="T6" fmla="*/ 99 w 100"/>
                <a:gd name="T7" fmla="*/ 83 h 100"/>
                <a:gd name="T8" fmla="*/ 96 w 100"/>
                <a:gd name="T9" fmla="*/ 80 h 100"/>
                <a:gd name="T10" fmla="*/ 20 w 100"/>
                <a:gd name="T11" fmla="*/ 4 h 100"/>
                <a:gd name="T12" fmla="*/ 17 w 100"/>
                <a:gd name="T13" fmla="*/ 1 h 100"/>
                <a:gd name="T14" fmla="*/ 11 w 100"/>
                <a:gd name="T15" fmla="*/ 0 h 100"/>
                <a:gd name="T16" fmla="*/ 8 w 100"/>
                <a:gd name="T17" fmla="*/ 1 h 100"/>
                <a:gd name="T18" fmla="*/ 4 w 100"/>
                <a:gd name="T19" fmla="*/ 4 h 100"/>
                <a:gd name="T20" fmla="*/ 1 w 100"/>
                <a:gd name="T21" fmla="*/ 8 h 100"/>
                <a:gd name="T22" fmla="*/ 0 w 100"/>
                <a:gd name="T23" fmla="*/ 11 h 100"/>
                <a:gd name="T24" fmla="*/ 1 w 100"/>
                <a:gd name="T25" fmla="*/ 17 h 100"/>
                <a:gd name="T26" fmla="*/ 4 w 100"/>
                <a:gd name="T27" fmla="*/ 20 h 100"/>
                <a:gd name="T28" fmla="*/ 79 w 100"/>
                <a:gd name="T29" fmla="*/ 96 h 100"/>
                <a:gd name="T30" fmla="*/ 83 w 100"/>
                <a:gd name="T31" fmla="*/ 99 h 100"/>
                <a:gd name="T32" fmla="*/ 87 w 100"/>
                <a:gd name="T33" fmla="*/ 100 h 100"/>
                <a:gd name="T34" fmla="*/ 92 w 100"/>
                <a:gd name="T35" fmla="*/ 99 h 100"/>
                <a:gd name="T36" fmla="*/ 96 w 100"/>
                <a:gd name="T37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00">
                  <a:moveTo>
                    <a:pt x="96" y="96"/>
                  </a:moveTo>
                  <a:lnTo>
                    <a:pt x="99" y="92"/>
                  </a:lnTo>
                  <a:lnTo>
                    <a:pt x="100" y="87"/>
                  </a:lnTo>
                  <a:lnTo>
                    <a:pt x="99" y="83"/>
                  </a:lnTo>
                  <a:lnTo>
                    <a:pt x="96" y="80"/>
                  </a:lnTo>
                  <a:lnTo>
                    <a:pt x="20" y="4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0"/>
                  </a:lnTo>
                  <a:lnTo>
                    <a:pt x="79" y="96"/>
                  </a:lnTo>
                  <a:lnTo>
                    <a:pt x="83" y="99"/>
                  </a:lnTo>
                  <a:lnTo>
                    <a:pt x="87" y="100"/>
                  </a:lnTo>
                  <a:lnTo>
                    <a:pt x="92" y="99"/>
                  </a:lnTo>
                  <a:lnTo>
                    <a:pt x="9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7" name="Freeform 3455">
              <a:extLst>
                <a:ext uri="{FF2B5EF4-FFF2-40B4-BE49-F238E27FC236}">
                  <a16:creationId xmlns:a16="http://schemas.microsoft.com/office/drawing/2014/main" id="{B8E6769C-678D-4621-B377-7F03A8DB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238" y="5494338"/>
              <a:ext cx="38100" cy="39688"/>
            </a:xfrm>
            <a:custGeom>
              <a:avLst/>
              <a:gdLst>
                <a:gd name="T0" fmla="*/ 78 w 98"/>
                <a:gd name="T1" fmla="*/ 4 h 100"/>
                <a:gd name="T2" fmla="*/ 2 w 98"/>
                <a:gd name="T3" fmla="*/ 80 h 100"/>
                <a:gd name="T4" fmla="*/ 0 w 98"/>
                <a:gd name="T5" fmla="*/ 83 h 100"/>
                <a:gd name="T6" fmla="*/ 0 w 98"/>
                <a:gd name="T7" fmla="*/ 87 h 100"/>
                <a:gd name="T8" fmla="*/ 0 w 98"/>
                <a:gd name="T9" fmla="*/ 92 h 100"/>
                <a:gd name="T10" fmla="*/ 2 w 98"/>
                <a:gd name="T11" fmla="*/ 96 h 100"/>
                <a:gd name="T12" fmla="*/ 7 w 98"/>
                <a:gd name="T13" fmla="*/ 99 h 100"/>
                <a:gd name="T14" fmla="*/ 11 w 98"/>
                <a:gd name="T15" fmla="*/ 100 h 100"/>
                <a:gd name="T16" fmla="*/ 16 w 98"/>
                <a:gd name="T17" fmla="*/ 99 h 100"/>
                <a:gd name="T18" fmla="*/ 20 w 98"/>
                <a:gd name="T19" fmla="*/ 96 h 100"/>
                <a:gd name="T20" fmla="*/ 96 w 98"/>
                <a:gd name="T21" fmla="*/ 20 h 100"/>
                <a:gd name="T22" fmla="*/ 98 w 98"/>
                <a:gd name="T23" fmla="*/ 17 h 100"/>
                <a:gd name="T24" fmla="*/ 98 w 98"/>
                <a:gd name="T25" fmla="*/ 11 h 100"/>
                <a:gd name="T26" fmla="*/ 98 w 98"/>
                <a:gd name="T27" fmla="*/ 8 h 100"/>
                <a:gd name="T28" fmla="*/ 96 w 98"/>
                <a:gd name="T29" fmla="*/ 4 h 100"/>
                <a:gd name="T30" fmla="*/ 92 w 98"/>
                <a:gd name="T31" fmla="*/ 1 h 100"/>
                <a:gd name="T32" fmla="*/ 87 w 98"/>
                <a:gd name="T33" fmla="*/ 0 h 100"/>
                <a:gd name="T34" fmla="*/ 83 w 98"/>
                <a:gd name="T35" fmla="*/ 1 h 100"/>
                <a:gd name="T36" fmla="*/ 78 w 98"/>
                <a:gd name="T37" fmla="*/ 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00">
                  <a:moveTo>
                    <a:pt x="78" y="4"/>
                  </a:moveTo>
                  <a:lnTo>
                    <a:pt x="2" y="80"/>
                  </a:lnTo>
                  <a:lnTo>
                    <a:pt x="0" y="83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2" y="96"/>
                  </a:lnTo>
                  <a:lnTo>
                    <a:pt x="7" y="99"/>
                  </a:lnTo>
                  <a:lnTo>
                    <a:pt x="11" y="100"/>
                  </a:lnTo>
                  <a:lnTo>
                    <a:pt x="16" y="99"/>
                  </a:lnTo>
                  <a:lnTo>
                    <a:pt x="20" y="96"/>
                  </a:lnTo>
                  <a:lnTo>
                    <a:pt x="96" y="20"/>
                  </a:lnTo>
                  <a:lnTo>
                    <a:pt x="98" y="17"/>
                  </a:lnTo>
                  <a:lnTo>
                    <a:pt x="98" y="11"/>
                  </a:lnTo>
                  <a:lnTo>
                    <a:pt x="98" y="8"/>
                  </a:lnTo>
                  <a:lnTo>
                    <a:pt x="96" y="4"/>
                  </a:lnTo>
                  <a:lnTo>
                    <a:pt x="92" y="1"/>
                  </a:lnTo>
                  <a:lnTo>
                    <a:pt x="87" y="0"/>
                  </a:lnTo>
                  <a:lnTo>
                    <a:pt x="83" y="1"/>
                  </a:lnTo>
                  <a:lnTo>
                    <a:pt x="7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78" name="Freeform 950">
            <a:extLst>
              <a:ext uri="{FF2B5EF4-FFF2-40B4-BE49-F238E27FC236}">
                <a16:creationId xmlns:a16="http://schemas.microsoft.com/office/drawing/2014/main" id="{40067C6F-7333-4424-87A8-20A0EBC33CE8}"/>
              </a:ext>
            </a:extLst>
          </p:cNvPr>
          <p:cNvSpPr>
            <a:spLocks noEditPoints="1"/>
          </p:cNvSpPr>
          <p:nvPr/>
        </p:nvSpPr>
        <p:spPr bwMode="auto">
          <a:xfrm>
            <a:off x="2823321" y="3174688"/>
            <a:ext cx="432088" cy="544289"/>
          </a:xfrm>
          <a:custGeom>
            <a:avLst/>
            <a:gdLst>
              <a:gd name="T0" fmla="*/ 542 w 553"/>
              <a:gd name="T1" fmla="*/ 205 h 722"/>
              <a:gd name="T2" fmla="*/ 323 w 553"/>
              <a:gd name="T3" fmla="*/ 313 h 722"/>
              <a:gd name="T4" fmla="*/ 312 w 553"/>
              <a:gd name="T5" fmla="*/ 306 h 722"/>
              <a:gd name="T6" fmla="*/ 315 w 553"/>
              <a:gd name="T7" fmla="*/ 293 h 722"/>
              <a:gd name="T8" fmla="*/ 444 w 553"/>
              <a:gd name="T9" fmla="*/ 289 h 722"/>
              <a:gd name="T10" fmla="*/ 455 w 553"/>
              <a:gd name="T11" fmla="*/ 297 h 722"/>
              <a:gd name="T12" fmla="*/ 452 w 553"/>
              <a:gd name="T13" fmla="*/ 310 h 722"/>
              <a:gd name="T14" fmla="*/ 444 w 553"/>
              <a:gd name="T15" fmla="*/ 433 h 722"/>
              <a:gd name="T16" fmla="*/ 315 w 553"/>
              <a:gd name="T17" fmla="*/ 430 h 722"/>
              <a:gd name="T18" fmla="*/ 312 w 553"/>
              <a:gd name="T19" fmla="*/ 417 h 722"/>
              <a:gd name="T20" fmla="*/ 323 w 553"/>
              <a:gd name="T21" fmla="*/ 409 h 722"/>
              <a:gd name="T22" fmla="*/ 452 w 553"/>
              <a:gd name="T23" fmla="*/ 413 h 722"/>
              <a:gd name="T24" fmla="*/ 455 w 553"/>
              <a:gd name="T25" fmla="*/ 426 h 722"/>
              <a:gd name="T26" fmla="*/ 444 w 553"/>
              <a:gd name="T27" fmla="*/ 433 h 722"/>
              <a:gd name="T28" fmla="*/ 318 w 553"/>
              <a:gd name="T29" fmla="*/ 577 h 722"/>
              <a:gd name="T30" fmla="*/ 311 w 553"/>
              <a:gd name="T31" fmla="*/ 566 h 722"/>
              <a:gd name="T32" fmla="*/ 318 w 553"/>
              <a:gd name="T33" fmla="*/ 555 h 722"/>
              <a:gd name="T34" fmla="*/ 449 w 553"/>
              <a:gd name="T35" fmla="*/ 555 h 722"/>
              <a:gd name="T36" fmla="*/ 456 w 553"/>
              <a:gd name="T37" fmla="*/ 566 h 722"/>
              <a:gd name="T38" fmla="*/ 449 w 553"/>
              <a:gd name="T39" fmla="*/ 577 h 722"/>
              <a:gd name="T40" fmla="*/ 194 w 553"/>
              <a:gd name="T41" fmla="*/ 325 h 722"/>
              <a:gd name="T42" fmla="*/ 181 w 553"/>
              <a:gd name="T43" fmla="*/ 327 h 722"/>
              <a:gd name="T44" fmla="*/ 129 w 553"/>
              <a:gd name="T45" fmla="*/ 275 h 722"/>
              <a:gd name="T46" fmla="*/ 132 w 553"/>
              <a:gd name="T47" fmla="*/ 262 h 722"/>
              <a:gd name="T48" fmla="*/ 145 w 553"/>
              <a:gd name="T49" fmla="*/ 260 h 722"/>
              <a:gd name="T50" fmla="*/ 253 w 553"/>
              <a:gd name="T51" fmla="*/ 232 h 722"/>
              <a:gd name="T52" fmla="*/ 267 w 553"/>
              <a:gd name="T53" fmla="*/ 230 h 722"/>
              <a:gd name="T54" fmla="*/ 274 w 553"/>
              <a:gd name="T55" fmla="*/ 240 h 722"/>
              <a:gd name="T56" fmla="*/ 271 w 553"/>
              <a:gd name="T57" fmla="*/ 386 h 722"/>
              <a:gd name="T58" fmla="*/ 186 w 553"/>
              <a:gd name="T59" fmla="*/ 465 h 722"/>
              <a:gd name="T60" fmla="*/ 132 w 553"/>
              <a:gd name="T61" fmla="*/ 415 h 722"/>
              <a:gd name="T62" fmla="*/ 129 w 553"/>
              <a:gd name="T63" fmla="*/ 403 h 722"/>
              <a:gd name="T64" fmla="*/ 140 w 553"/>
              <a:gd name="T65" fmla="*/ 395 h 722"/>
              <a:gd name="T66" fmla="*/ 186 w 553"/>
              <a:gd name="T67" fmla="*/ 436 h 722"/>
              <a:gd name="T68" fmla="*/ 262 w 553"/>
              <a:gd name="T69" fmla="*/ 365 h 722"/>
              <a:gd name="T70" fmla="*/ 273 w 553"/>
              <a:gd name="T71" fmla="*/ 372 h 722"/>
              <a:gd name="T72" fmla="*/ 271 w 553"/>
              <a:gd name="T73" fmla="*/ 386 h 722"/>
              <a:gd name="T74" fmla="*/ 190 w 553"/>
              <a:gd name="T75" fmla="*/ 601 h 722"/>
              <a:gd name="T76" fmla="*/ 178 w 553"/>
              <a:gd name="T77" fmla="*/ 599 h 722"/>
              <a:gd name="T78" fmla="*/ 128 w 553"/>
              <a:gd name="T79" fmla="*/ 545 h 722"/>
              <a:gd name="T80" fmla="*/ 136 w 553"/>
              <a:gd name="T81" fmla="*/ 533 h 722"/>
              <a:gd name="T82" fmla="*/ 149 w 553"/>
              <a:gd name="T83" fmla="*/ 535 h 722"/>
              <a:gd name="T84" fmla="*/ 258 w 553"/>
              <a:gd name="T85" fmla="*/ 502 h 722"/>
              <a:gd name="T86" fmla="*/ 271 w 553"/>
              <a:gd name="T87" fmla="*/ 505 h 722"/>
              <a:gd name="T88" fmla="*/ 273 w 553"/>
              <a:gd name="T89" fmla="*/ 518 h 722"/>
              <a:gd name="T90" fmla="*/ 357 w 553"/>
              <a:gd name="T91" fmla="*/ 3 h 722"/>
              <a:gd name="T92" fmla="*/ 12 w 553"/>
              <a:gd name="T93" fmla="*/ 0 h 722"/>
              <a:gd name="T94" fmla="*/ 1 w 553"/>
              <a:gd name="T95" fmla="*/ 7 h 722"/>
              <a:gd name="T96" fmla="*/ 1 w 553"/>
              <a:gd name="T97" fmla="*/ 715 h 722"/>
              <a:gd name="T98" fmla="*/ 12 w 553"/>
              <a:gd name="T99" fmla="*/ 722 h 722"/>
              <a:gd name="T100" fmla="*/ 550 w 553"/>
              <a:gd name="T101" fmla="*/ 719 h 722"/>
              <a:gd name="T102" fmla="*/ 553 w 553"/>
              <a:gd name="T103" fmla="*/ 205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3" h="722">
                <a:moveTo>
                  <a:pt x="349" y="205"/>
                </a:moveTo>
                <a:lnTo>
                  <a:pt x="349" y="12"/>
                </a:lnTo>
                <a:lnTo>
                  <a:pt x="542" y="205"/>
                </a:lnTo>
                <a:lnTo>
                  <a:pt x="349" y="205"/>
                </a:lnTo>
                <a:close/>
                <a:moveTo>
                  <a:pt x="444" y="313"/>
                </a:moveTo>
                <a:lnTo>
                  <a:pt x="323" y="313"/>
                </a:lnTo>
                <a:lnTo>
                  <a:pt x="318" y="312"/>
                </a:lnTo>
                <a:lnTo>
                  <a:pt x="315" y="310"/>
                </a:lnTo>
                <a:lnTo>
                  <a:pt x="312" y="306"/>
                </a:lnTo>
                <a:lnTo>
                  <a:pt x="311" y="301"/>
                </a:lnTo>
                <a:lnTo>
                  <a:pt x="312" y="297"/>
                </a:lnTo>
                <a:lnTo>
                  <a:pt x="315" y="293"/>
                </a:lnTo>
                <a:lnTo>
                  <a:pt x="318" y="290"/>
                </a:lnTo>
                <a:lnTo>
                  <a:pt x="323" y="289"/>
                </a:lnTo>
                <a:lnTo>
                  <a:pt x="444" y="289"/>
                </a:lnTo>
                <a:lnTo>
                  <a:pt x="449" y="290"/>
                </a:lnTo>
                <a:lnTo>
                  <a:pt x="452" y="293"/>
                </a:lnTo>
                <a:lnTo>
                  <a:pt x="455" y="297"/>
                </a:lnTo>
                <a:lnTo>
                  <a:pt x="456" y="301"/>
                </a:lnTo>
                <a:lnTo>
                  <a:pt x="455" y="306"/>
                </a:lnTo>
                <a:lnTo>
                  <a:pt x="452" y="310"/>
                </a:lnTo>
                <a:lnTo>
                  <a:pt x="449" y="312"/>
                </a:lnTo>
                <a:lnTo>
                  <a:pt x="444" y="313"/>
                </a:lnTo>
                <a:close/>
                <a:moveTo>
                  <a:pt x="444" y="433"/>
                </a:moveTo>
                <a:lnTo>
                  <a:pt x="323" y="433"/>
                </a:lnTo>
                <a:lnTo>
                  <a:pt x="318" y="432"/>
                </a:lnTo>
                <a:lnTo>
                  <a:pt x="315" y="430"/>
                </a:lnTo>
                <a:lnTo>
                  <a:pt x="312" y="426"/>
                </a:lnTo>
                <a:lnTo>
                  <a:pt x="311" y="421"/>
                </a:lnTo>
                <a:lnTo>
                  <a:pt x="312" y="417"/>
                </a:lnTo>
                <a:lnTo>
                  <a:pt x="315" y="413"/>
                </a:lnTo>
                <a:lnTo>
                  <a:pt x="318" y="410"/>
                </a:lnTo>
                <a:lnTo>
                  <a:pt x="323" y="409"/>
                </a:lnTo>
                <a:lnTo>
                  <a:pt x="444" y="409"/>
                </a:lnTo>
                <a:lnTo>
                  <a:pt x="449" y="410"/>
                </a:lnTo>
                <a:lnTo>
                  <a:pt x="452" y="413"/>
                </a:lnTo>
                <a:lnTo>
                  <a:pt x="455" y="417"/>
                </a:lnTo>
                <a:lnTo>
                  <a:pt x="456" y="421"/>
                </a:lnTo>
                <a:lnTo>
                  <a:pt x="455" y="426"/>
                </a:lnTo>
                <a:lnTo>
                  <a:pt x="452" y="430"/>
                </a:lnTo>
                <a:lnTo>
                  <a:pt x="449" y="432"/>
                </a:lnTo>
                <a:lnTo>
                  <a:pt x="444" y="433"/>
                </a:lnTo>
                <a:close/>
                <a:moveTo>
                  <a:pt x="444" y="578"/>
                </a:moveTo>
                <a:lnTo>
                  <a:pt x="323" y="578"/>
                </a:lnTo>
                <a:lnTo>
                  <a:pt x="318" y="577"/>
                </a:lnTo>
                <a:lnTo>
                  <a:pt x="315" y="574"/>
                </a:lnTo>
                <a:lnTo>
                  <a:pt x="312" y="571"/>
                </a:lnTo>
                <a:lnTo>
                  <a:pt x="311" y="566"/>
                </a:lnTo>
                <a:lnTo>
                  <a:pt x="312" y="561"/>
                </a:lnTo>
                <a:lnTo>
                  <a:pt x="315" y="558"/>
                </a:lnTo>
                <a:lnTo>
                  <a:pt x="318" y="555"/>
                </a:lnTo>
                <a:lnTo>
                  <a:pt x="323" y="554"/>
                </a:lnTo>
                <a:lnTo>
                  <a:pt x="444" y="554"/>
                </a:lnTo>
                <a:lnTo>
                  <a:pt x="449" y="555"/>
                </a:lnTo>
                <a:lnTo>
                  <a:pt x="452" y="558"/>
                </a:lnTo>
                <a:lnTo>
                  <a:pt x="455" y="561"/>
                </a:lnTo>
                <a:lnTo>
                  <a:pt x="456" y="566"/>
                </a:lnTo>
                <a:lnTo>
                  <a:pt x="455" y="571"/>
                </a:lnTo>
                <a:lnTo>
                  <a:pt x="452" y="574"/>
                </a:lnTo>
                <a:lnTo>
                  <a:pt x="449" y="577"/>
                </a:lnTo>
                <a:lnTo>
                  <a:pt x="444" y="578"/>
                </a:lnTo>
                <a:close/>
                <a:moveTo>
                  <a:pt x="271" y="249"/>
                </a:moveTo>
                <a:lnTo>
                  <a:pt x="194" y="325"/>
                </a:lnTo>
                <a:lnTo>
                  <a:pt x="190" y="327"/>
                </a:lnTo>
                <a:lnTo>
                  <a:pt x="186" y="328"/>
                </a:lnTo>
                <a:lnTo>
                  <a:pt x="181" y="327"/>
                </a:lnTo>
                <a:lnTo>
                  <a:pt x="178" y="325"/>
                </a:lnTo>
                <a:lnTo>
                  <a:pt x="132" y="280"/>
                </a:lnTo>
                <a:lnTo>
                  <a:pt x="129" y="275"/>
                </a:lnTo>
                <a:lnTo>
                  <a:pt x="128" y="270"/>
                </a:lnTo>
                <a:lnTo>
                  <a:pt x="129" y="266"/>
                </a:lnTo>
                <a:lnTo>
                  <a:pt x="132" y="262"/>
                </a:lnTo>
                <a:lnTo>
                  <a:pt x="136" y="260"/>
                </a:lnTo>
                <a:lnTo>
                  <a:pt x="140" y="259"/>
                </a:lnTo>
                <a:lnTo>
                  <a:pt x="145" y="260"/>
                </a:lnTo>
                <a:lnTo>
                  <a:pt x="149" y="262"/>
                </a:lnTo>
                <a:lnTo>
                  <a:pt x="186" y="299"/>
                </a:lnTo>
                <a:lnTo>
                  <a:pt x="253" y="232"/>
                </a:lnTo>
                <a:lnTo>
                  <a:pt x="258" y="230"/>
                </a:lnTo>
                <a:lnTo>
                  <a:pt x="262" y="229"/>
                </a:lnTo>
                <a:lnTo>
                  <a:pt x="267" y="230"/>
                </a:lnTo>
                <a:lnTo>
                  <a:pt x="271" y="232"/>
                </a:lnTo>
                <a:lnTo>
                  <a:pt x="273" y="236"/>
                </a:lnTo>
                <a:lnTo>
                  <a:pt x="274" y="240"/>
                </a:lnTo>
                <a:lnTo>
                  <a:pt x="273" y="245"/>
                </a:lnTo>
                <a:lnTo>
                  <a:pt x="271" y="249"/>
                </a:lnTo>
                <a:close/>
                <a:moveTo>
                  <a:pt x="271" y="386"/>
                </a:moveTo>
                <a:lnTo>
                  <a:pt x="194" y="461"/>
                </a:lnTo>
                <a:lnTo>
                  <a:pt x="190" y="464"/>
                </a:lnTo>
                <a:lnTo>
                  <a:pt x="186" y="465"/>
                </a:lnTo>
                <a:lnTo>
                  <a:pt x="181" y="464"/>
                </a:lnTo>
                <a:lnTo>
                  <a:pt x="178" y="461"/>
                </a:lnTo>
                <a:lnTo>
                  <a:pt x="132" y="415"/>
                </a:lnTo>
                <a:lnTo>
                  <a:pt x="129" y="411"/>
                </a:lnTo>
                <a:lnTo>
                  <a:pt x="128" y="407"/>
                </a:lnTo>
                <a:lnTo>
                  <a:pt x="129" y="403"/>
                </a:lnTo>
                <a:lnTo>
                  <a:pt x="132" y="399"/>
                </a:lnTo>
                <a:lnTo>
                  <a:pt x="136" y="396"/>
                </a:lnTo>
                <a:lnTo>
                  <a:pt x="140" y="395"/>
                </a:lnTo>
                <a:lnTo>
                  <a:pt x="145" y="396"/>
                </a:lnTo>
                <a:lnTo>
                  <a:pt x="149" y="399"/>
                </a:lnTo>
                <a:lnTo>
                  <a:pt x="186" y="436"/>
                </a:lnTo>
                <a:lnTo>
                  <a:pt x="253" y="368"/>
                </a:lnTo>
                <a:lnTo>
                  <a:pt x="258" y="365"/>
                </a:lnTo>
                <a:lnTo>
                  <a:pt x="262" y="365"/>
                </a:lnTo>
                <a:lnTo>
                  <a:pt x="267" y="365"/>
                </a:lnTo>
                <a:lnTo>
                  <a:pt x="271" y="368"/>
                </a:lnTo>
                <a:lnTo>
                  <a:pt x="273" y="372"/>
                </a:lnTo>
                <a:lnTo>
                  <a:pt x="274" y="376"/>
                </a:lnTo>
                <a:lnTo>
                  <a:pt x="273" y="381"/>
                </a:lnTo>
                <a:lnTo>
                  <a:pt x="271" y="386"/>
                </a:lnTo>
                <a:close/>
                <a:moveTo>
                  <a:pt x="271" y="522"/>
                </a:moveTo>
                <a:lnTo>
                  <a:pt x="194" y="599"/>
                </a:lnTo>
                <a:lnTo>
                  <a:pt x="190" y="601"/>
                </a:lnTo>
                <a:lnTo>
                  <a:pt x="186" y="602"/>
                </a:lnTo>
                <a:lnTo>
                  <a:pt x="181" y="601"/>
                </a:lnTo>
                <a:lnTo>
                  <a:pt x="178" y="599"/>
                </a:lnTo>
                <a:lnTo>
                  <a:pt x="132" y="553"/>
                </a:lnTo>
                <a:lnTo>
                  <a:pt x="129" y="549"/>
                </a:lnTo>
                <a:lnTo>
                  <a:pt x="128" y="545"/>
                </a:lnTo>
                <a:lnTo>
                  <a:pt x="129" y="540"/>
                </a:lnTo>
                <a:lnTo>
                  <a:pt x="132" y="535"/>
                </a:lnTo>
                <a:lnTo>
                  <a:pt x="136" y="533"/>
                </a:lnTo>
                <a:lnTo>
                  <a:pt x="140" y="532"/>
                </a:lnTo>
                <a:lnTo>
                  <a:pt x="145" y="533"/>
                </a:lnTo>
                <a:lnTo>
                  <a:pt x="149" y="535"/>
                </a:lnTo>
                <a:lnTo>
                  <a:pt x="186" y="572"/>
                </a:lnTo>
                <a:lnTo>
                  <a:pt x="253" y="505"/>
                </a:lnTo>
                <a:lnTo>
                  <a:pt x="258" y="502"/>
                </a:lnTo>
                <a:lnTo>
                  <a:pt x="262" y="501"/>
                </a:lnTo>
                <a:lnTo>
                  <a:pt x="267" y="502"/>
                </a:lnTo>
                <a:lnTo>
                  <a:pt x="271" y="505"/>
                </a:lnTo>
                <a:lnTo>
                  <a:pt x="273" y="509"/>
                </a:lnTo>
                <a:lnTo>
                  <a:pt x="274" y="513"/>
                </a:lnTo>
                <a:lnTo>
                  <a:pt x="273" y="518"/>
                </a:lnTo>
                <a:lnTo>
                  <a:pt x="271" y="52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1"/>
                </a:lnTo>
                <a:lnTo>
                  <a:pt x="349" y="0"/>
                </a:lnTo>
                <a:lnTo>
                  <a:pt x="12" y="0"/>
                </a:lnTo>
                <a:lnTo>
                  <a:pt x="7" y="1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711"/>
                </a:lnTo>
                <a:lnTo>
                  <a:pt x="1" y="715"/>
                </a:lnTo>
                <a:lnTo>
                  <a:pt x="4" y="719"/>
                </a:lnTo>
                <a:lnTo>
                  <a:pt x="7" y="721"/>
                </a:lnTo>
                <a:lnTo>
                  <a:pt x="12" y="722"/>
                </a:lnTo>
                <a:lnTo>
                  <a:pt x="542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1"/>
                </a:lnTo>
                <a:lnTo>
                  <a:pt x="553" y="205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79" name="Group 118">
            <a:extLst>
              <a:ext uri="{FF2B5EF4-FFF2-40B4-BE49-F238E27FC236}">
                <a16:creationId xmlns:a16="http://schemas.microsoft.com/office/drawing/2014/main" id="{6CEC2F48-A89B-4A58-BFCC-D6AA65C2EE04}"/>
              </a:ext>
            </a:extLst>
          </p:cNvPr>
          <p:cNvGrpSpPr/>
          <p:nvPr/>
        </p:nvGrpSpPr>
        <p:grpSpPr>
          <a:xfrm>
            <a:off x="8545614" y="3135089"/>
            <a:ext cx="526763" cy="571495"/>
            <a:chOff x="5465763" y="3068638"/>
            <a:chExt cx="287337" cy="285750"/>
          </a:xfrm>
          <a:solidFill>
            <a:schemeClr val="bg1"/>
          </a:solidFill>
        </p:grpSpPr>
        <p:sp>
          <p:nvSpPr>
            <p:cNvPr id="84" name="Freeform 617">
              <a:extLst>
                <a:ext uri="{FF2B5EF4-FFF2-40B4-BE49-F238E27FC236}">
                  <a16:creationId xmlns:a16="http://schemas.microsoft.com/office/drawing/2014/main" id="{31476437-2549-4344-AACF-64D02E887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188" y="3068638"/>
              <a:ext cx="119063" cy="38100"/>
            </a:xfrm>
            <a:custGeom>
              <a:avLst/>
              <a:gdLst>
                <a:gd name="T0" fmla="*/ 375 w 375"/>
                <a:gd name="T1" fmla="*/ 62 h 120"/>
                <a:gd name="T2" fmla="*/ 374 w 375"/>
                <a:gd name="T3" fmla="*/ 62 h 120"/>
                <a:gd name="T4" fmla="*/ 373 w 375"/>
                <a:gd name="T5" fmla="*/ 61 h 120"/>
                <a:gd name="T6" fmla="*/ 193 w 375"/>
                <a:gd name="T7" fmla="*/ 1 h 120"/>
                <a:gd name="T8" fmla="*/ 188 w 375"/>
                <a:gd name="T9" fmla="*/ 0 h 120"/>
                <a:gd name="T10" fmla="*/ 183 w 375"/>
                <a:gd name="T11" fmla="*/ 1 h 120"/>
                <a:gd name="T12" fmla="*/ 2 w 375"/>
                <a:gd name="T13" fmla="*/ 61 h 120"/>
                <a:gd name="T14" fmla="*/ 1 w 375"/>
                <a:gd name="T15" fmla="*/ 62 h 120"/>
                <a:gd name="T16" fmla="*/ 0 w 375"/>
                <a:gd name="T17" fmla="*/ 62 h 120"/>
                <a:gd name="T18" fmla="*/ 188 w 375"/>
                <a:gd name="T19" fmla="*/ 120 h 120"/>
                <a:gd name="T20" fmla="*/ 375 w 375"/>
                <a:gd name="T21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" h="120">
                  <a:moveTo>
                    <a:pt x="375" y="62"/>
                  </a:moveTo>
                  <a:lnTo>
                    <a:pt x="374" y="62"/>
                  </a:lnTo>
                  <a:lnTo>
                    <a:pt x="373" y="61"/>
                  </a:lnTo>
                  <a:lnTo>
                    <a:pt x="193" y="1"/>
                  </a:lnTo>
                  <a:lnTo>
                    <a:pt x="188" y="0"/>
                  </a:lnTo>
                  <a:lnTo>
                    <a:pt x="183" y="1"/>
                  </a:lnTo>
                  <a:lnTo>
                    <a:pt x="2" y="61"/>
                  </a:lnTo>
                  <a:lnTo>
                    <a:pt x="1" y="62"/>
                  </a:lnTo>
                  <a:lnTo>
                    <a:pt x="0" y="62"/>
                  </a:lnTo>
                  <a:lnTo>
                    <a:pt x="188" y="120"/>
                  </a:lnTo>
                  <a:lnTo>
                    <a:pt x="375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5" name="Freeform 618">
              <a:extLst>
                <a:ext uri="{FF2B5EF4-FFF2-40B4-BE49-F238E27FC236}">
                  <a16:creationId xmlns:a16="http://schemas.microsoft.com/office/drawing/2014/main" id="{CC7E21F6-446A-4096-8C14-B1C5DFEAB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75" y="3097213"/>
              <a:ext cx="57150" cy="93663"/>
            </a:xfrm>
            <a:custGeom>
              <a:avLst/>
              <a:gdLst>
                <a:gd name="T0" fmla="*/ 181 w 181"/>
                <a:gd name="T1" fmla="*/ 210 h 295"/>
                <a:gd name="T2" fmla="*/ 181 w 181"/>
                <a:gd name="T3" fmla="*/ 0 h 295"/>
                <a:gd name="T4" fmla="*/ 0 w 181"/>
                <a:gd name="T5" fmla="*/ 56 h 295"/>
                <a:gd name="T6" fmla="*/ 0 w 181"/>
                <a:gd name="T7" fmla="*/ 295 h 295"/>
                <a:gd name="T8" fmla="*/ 171 w 181"/>
                <a:gd name="T9" fmla="*/ 224 h 295"/>
                <a:gd name="T10" fmla="*/ 174 w 181"/>
                <a:gd name="T11" fmla="*/ 222 h 295"/>
                <a:gd name="T12" fmla="*/ 178 w 181"/>
                <a:gd name="T13" fmla="*/ 219 h 295"/>
                <a:gd name="T14" fmla="*/ 180 w 181"/>
                <a:gd name="T15" fmla="*/ 215 h 295"/>
                <a:gd name="T16" fmla="*/ 181 w 181"/>
                <a:gd name="T17" fmla="*/ 2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295">
                  <a:moveTo>
                    <a:pt x="181" y="210"/>
                  </a:moveTo>
                  <a:lnTo>
                    <a:pt x="181" y="0"/>
                  </a:lnTo>
                  <a:lnTo>
                    <a:pt x="0" y="56"/>
                  </a:lnTo>
                  <a:lnTo>
                    <a:pt x="0" y="295"/>
                  </a:lnTo>
                  <a:lnTo>
                    <a:pt x="171" y="224"/>
                  </a:lnTo>
                  <a:lnTo>
                    <a:pt x="174" y="222"/>
                  </a:lnTo>
                  <a:lnTo>
                    <a:pt x="178" y="219"/>
                  </a:lnTo>
                  <a:lnTo>
                    <a:pt x="180" y="215"/>
                  </a:lnTo>
                  <a:lnTo>
                    <a:pt x="181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6" name="Freeform 619">
              <a:extLst>
                <a:ext uri="{FF2B5EF4-FFF2-40B4-BE49-F238E27FC236}">
                  <a16:creationId xmlns:a16="http://schemas.microsoft.com/office/drawing/2014/main" id="{88B93B54-1D47-468D-B35E-EAEE0102E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0" y="3097213"/>
              <a:ext cx="57150" cy="93663"/>
            </a:xfrm>
            <a:custGeom>
              <a:avLst/>
              <a:gdLst>
                <a:gd name="T0" fmla="*/ 9 w 181"/>
                <a:gd name="T1" fmla="*/ 224 h 295"/>
                <a:gd name="T2" fmla="*/ 181 w 181"/>
                <a:gd name="T3" fmla="*/ 295 h 295"/>
                <a:gd name="T4" fmla="*/ 181 w 181"/>
                <a:gd name="T5" fmla="*/ 56 h 295"/>
                <a:gd name="T6" fmla="*/ 0 w 181"/>
                <a:gd name="T7" fmla="*/ 0 h 295"/>
                <a:gd name="T8" fmla="*/ 0 w 181"/>
                <a:gd name="T9" fmla="*/ 210 h 295"/>
                <a:gd name="T10" fmla="*/ 0 w 181"/>
                <a:gd name="T11" fmla="*/ 215 h 295"/>
                <a:gd name="T12" fmla="*/ 2 w 181"/>
                <a:gd name="T13" fmla="*/ 219 h 295"/>
                <a:gd name="T14" fmla="*/ 6 w 181"/>
                <a:gd name="T15" fmla="*/ 222 h 295"/>
                <a:gd name="T16" fmla="*/ 9 w 181"/>
                <a:gd name="T17" fmla="*/ 2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295">
                  <a:moveTo>
                    <a:pt x="9" y="224"/>
                  </a:moveTo>
                  <a:lnTo>
                    <a:pt x="181" y="295"/>
                  </a:lnTo>
                  <a:lnTo>
                    <a:pt x="181" y="56"/>
                  </a:lnTo>
                  <a:lnTo>
                    <a:pt x="0" y="0"/>
                  </a:lnTo>
                  <a:lnTo>
                    <a:pt x="0" y="210"/>
                  </a:lnTo>
                  <a:lnTo>
                    <a:pt x="0" y="215"/>
                  </a:lnTo>
                  <a:lnTo>
                    <a:pt x="2" y="219"/>
                  </a:lnTo>
                  <a:lnTo>
                    <a:pt x="6" y="222"/>
                  </a:lnTo>
                  <a:lnTo>
                    <a:pt x="9" y="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7" name="Freeform 620">
              <a:extLst>
                <a:ext uri="{FF2B5EF4-FFF2-40B4-BE49-F238E27FC236}">
                  <a16:creationId xmlns:a16="http://schemas.microsoft.com/office/drawing/2014/main" id="{5BAF4535-A358-4E5E-B96F-64E16FB1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3217863"/>
              <a:ext cx="47625" cy="77788"/>
            </a:xfrm>
            <a:custGeom>
              <a:avLst/>
              <a:gdLst>
                <a:gd name="T0" fmla="*/ 0 w 150"/>
                <a:gd name="T1" fmla="*/ 67 h 249"/>
                <a:gd name="T2" fmla="*/ 0 w 150"/>
                <a:gd name="T3" fmla="*/ 249 h 249"/>
                <a:gd name="T4" fmla="*/ 141 w 150"/>
                <a:gd name="T5" fmla="*/ 177 h 249"/>
                <a:gd name="T6" fmla="*/ 146 w 150"/>
                <a:gd name="T7" fmla="*/ 175 h 249"/>
                <a:gd name="T8" fmla="*/ 148 w 150"/>
                <a:gd name="T9" fmla="*/ 171 h 249"/>
                <a:gd name="T10" fmla="*/ 149 w 150"/>
                <a:gd name="T11" fmla="*/ 168 h 249"/>
                <a:gd name="T12" fmla="*/ 150 w 150"/>
                <a:gd name="T13" fmla="*/ 164 h 249"/>
                <a:gd name="T14" fmla="*/ 150 w 150"/>
                <a:gd name="T15" fmla="*/ 0 h 249"/>
                <a:gd name="T16" fmla="*/ 0 w 150"/>
                <a:gd name="T17" fmla="*/ 6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249">
                  <a:moveTo>
                    <a:pt x="0" y="67"/>
                  </a:moveTo>
                  <a:lnTo>
                    <a:pt x="0" y="249"/>
                  </a:lnTo>
                  <a:lnTo>
                    <a:pt x="141" y="177"/>
                  </a:lnTo>
                  <a:lnTo>
                    <a:pt x="146" y="175"/>
                  </a:lnTo>
                  <a:lnTo>
                    <a:pt x="148" y="171"/>
                  </a:lnTo>
                  <a:lnTo>
                    <a:pt x="149" y="168"/>
                  </a:lnTo>
                  <a:lnTo>
                    <a:pt x="150" y="164"/>
                  </a:lnTo>
                  <a:lnTo>
                    <a:pt x="150" y="0"/>
                  </a:lnTo>
                  <a:lnTo>
                    <a:pt x="0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8" name="Freeform 621">
              <a:extLst>
                <a:ext uri="{FF2B5EF4-FFF2-40B4-BE49-F238E27FC236}">
                  <a16:creationId xmlns:a16="http://schemas.microsoft.com/office/drawing/2014/main" id="{2441576E-579A-466A-BC8D-5786FFFD6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6263" y="3192463"/>
              <a:ext cx="88900" cy="38100"/>
            </a:xfrm>
            <a:custGeom>
              <a:avLst/>
              <a:gdLst>
                <a:gd name="T0" fmla="*/ 146 w 281"/>
                <a:gd name="T1" fmla="*/ 2 h 120"/>
                <a:gd name="T2" fmla="*/ 143 w 281"/>
                <a:gd name="T3" fmla="*/ 0 h 120"/>
                <a:gd name="T4" fmla="*/ 141 w 281"/>
                <a:gd name="T5" fmla="*/ 0 h 120"/>
                <a:gd name="T6" fmla="*/ 138 w 281"/>
                <a:gd name="T7" fmla="*/ 0 h 120"/>
                <a:gd name="T8" fmla="*/ 134 w 281"/>
                <a:gd name="T9" fmla="*/ 2 h 120"/>
                <a:gd name="T10" fmla="*/ 0 w 281"/>
                <a:gd name="T11" fmla="*/ 55 h 120"/>
                <a:gd name="T12" fmla="*/ 141 w 281"/>
                <a:gd name="T13" fmla="*/ 120 h 120"/>
                <a:gd name="T14" fmla="*/ 281 w 281"/>
                <a:gd name="T15" fmla="*/ 55 h 120"/>
                <a:gd name="T16" fmla="*/ 146 w 281"/>
                <a:gd name="T17" fmla="*/ 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1" h="120">
                  <a:moveTo>
                    <a:pt x="146" y="2"/>
                  </a:moveTo>
                  <a:lnTo>
                    <a:pt x="143" y="0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134" y="2"/>
                  </a:lnTo>
                  <a:lnTo>
                    <a:pt x="0" y="55"/>
                  </a:lnTo>
                  <a:lnTo>
                    <a:pt x="141" y="120"/>
                  </a:lnTo>
                  <a:lnTo>
                    <a:pt x="281" y="55"/>
                  </a:lnTo>
                  <a:lnTo>
                    <a:pt x="14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9" name="Freeform 622">
              <a:extLst>
                <a:ext uri="{FF2B5EF4-FFF2-40B4-BE49-F238E27FC236}">
                  <a16:creationId xmlns:a16="http://schemas.microsoft.com/office/drawing/2014/main" id="{19695278-A013-4960-87D7-57B0B02D1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5" y="3217863"/>
              <a:ext cx="47625" cy="77788"/>
            </a:xfrm>
            <a:custGeom>
              <a:avLst/>
              <a:gdLst>
                <a:gd name="T0" fmla="*/ 0 w 151"/>
                <a:gd name="T1" fmla="*/ 164 h 249"/>
                <a:gd name="T2" fmla="*/ 1 w 151"/>
                <a:gd name="T3" fmla="*/ 167 h 249"/>
                <a:gd name="T4" fmla="*/ 2 w 151"/>
                <a:gd name="T5" fmla="*/ 171 h 249"/>
                <a:gd name="T6" fmla="*/ 5 w 151"/>
                <a:gd name="T7" fmla="*/ 175 h 249"/>
                <a:gd name="T8" fmla="*/ 8 w 151"/>
                <a:gd name="T9" fmla="*/ 177 h 249"/>
                <a:gd name="T10" fmla="*/ 151 w 151"/>
                <a:gd name="T11" fmla="*/ 249 h 249"/>
                <a:gd name="T12" fmla="*/ 151 w 151"/>
                <a:gd name="T13" fmla="*/ 67 h 249"/>
                <a:gd name="T14" fmla="*/ 0 w 151"/>
                <a:gd name="T15" fmla="*/ 0 h 249"/>
                <a:gd name="T16" fmla="*/ 0 w 151"/>
                <a:gd name="T17" fmla="*/ 16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249">
                  <a:moveTo>
                    <a:pt x="0" y="164"/>
                  </a:moveTo>
                  <a:lnTo>
                    <a:pt x="1" y="167"/>
                  </a:lnTo>
                  <a:lnTo>
                    <a:pt x="2" y="171"/>
                  </a:lnTo>
                  <a:lnTo>
                    <a:pt x="5" y="175"/>
                  </a:lnTo>
                  <a:lnTo>
                    <a:pt x="8" y="177"/>
                  </a:lnTo>
                  <a:lnTo>
                    <a:pt x="151" y="249"/>
                  </a:lnTo>
                  <a:lnTo>
                    <a:pt x="151" y="67"/>
                  </a:lnTo>
                  <a:lnTo>
                    <a:pt x="0" y="0"/>
                  </a:lnTo>
                  <a:lnTo>
                    <a:pt x="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0" name="Freeform 623">
              <a:extLst>
                <a:ext uri="{FF2B5EF4-FFF2-40B4-BE49-F238E27FC236}">
                  <a16:creationId xmlns:a16="http://schemas.microsoft.com/office/drawing/2014/main" id="{A0C58633-50F9-40C3-974D-AF40EDE64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3201988"/>
              <a:ext cx="144463" cy="47625"/>
            </a:xfrm>
            <a:custGeom>
              <a:avLst/>
              <a:gdLst>
                <a:gd name="T0" fmla="*/ 231 w 452"/>
                <a:gd name="T1" fmla="*/ 2 h 151"/>
                <a:gd name="T2" fmla="*/ 225 w 452"/>
                <a:gd name="T3" fmla="*/ 0 h 151"/>
                <a:gd name="T4" fmla="*/ 221 w 452"/>
                <a:gd name="T5" fmla="*/ 2 h 151"/>
                <a:gd name="T6" fmla="*/ 0 w 452"/>
                <a:gd name="T7" fmla="*/ 70 h 151"/>
                <a:gd name="T8" fmla="*/ 225 w 452"/>
                <a:gd name="T9" fmla="*/ 151 h 151"/>
                <a:gd name="T10" fmla="*/ 452 w 452"/>
                <a:gd name="T11" fmla="*/ 70 h 151"/>
                <a:gd name="T12" fmla="*/ 231 w 452"/>
                <a:gd name="T13" fmla="*/ 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151">
                  <a:moveTo>
                    <a:pt x="231" y="2"/>
                  </a:moveTo>
                  <a:lnTo>
                    <a:pt x="225" y="0"/>
                  </a:lnTo>
                  <a:lnTo>
                    <a:pt x="221" y="2"/>
                  </a:lnTo>
                  <a:lnTo>
                    <a:pt x="0" y="70"/>
                  </a:lnTo>
                  <a:lnTo>
                    <a:pt x="225" y="151"/>
                  </a:lnTo>
                  <a:lnTo>
                    <a:pt x="452" y="70"/>
                  </a:lnTo>
                  <a:lnTo>
                    <a:pt x="23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1" name="Freeform 624">
              <a:extLst>
                <a:ext uri="{FF2B5EF4-FFF2-40B4-BE49-F238E27FC236}">
                  <a16:creationId xmlns:a16="http://schemas.microsoft.com/office/drawing/2014/main" id="{7A4990D9-32F1-440A-8953-DB26A954D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763" y="3230563"/>
              <a:ext cx="76200" cy="123825"/>
            </a:xfrm>
            <a:custGeom>
              <a:avLst/>
              <a:gdLst>
                <a:gd name="T0" fmla="*/ 0 w 240"/>
                <a:gd name="T1" fmla="*/ 285 h 386"/>
                <a:gd name="T2" fmla="*/ 1 w 240"/>
                <a:gd name="T3" fmla="*/ 289 h 386"/>
                <a:gd name="T4" fmla="*/ 2 w 240"/>
                <a:gd name="T5" fmla="*/ 294 h 386"/>
                <a:gd name="T6" fmla="*/ 5 w 240"/>
                <a:gd name="T7" fmla="*/ 297 h 386"/>
                <a:gd name="T8" fmla="*/ 10 w 240"/>
                <a:gd name="T9" fmla="*/ 299 h 386"/>
                <a:gd name="T10" fmla="*/ 240 w 240"/>
                <a:gd name="T11" fmla="*/ 386 h 386"/>
                <a:gd name="T12" fmla="*/ 240 w 240"/>
                <a:gd name="T13" fmla="*/ 84 h 386"/>
                <a:gd name="T14" fmla="*/ 0 w 240"/>
                <a:gd name="T15" fmla="*/ 0 h 386"/>
                <a:gd name="T16" fmla="*/ 0 w 240"/>
                <a:gd name="T17" fmla="*/ 28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86">
                  <a:moveTo>
                    <a:pt x="0" y="285"/>
                  </a:moveTo>
                  <a:lnTo>
                    <a:pt x="1" y="289"/>
                  </a:lnTo>
                  <a:lnTo>
                    <a:pt x="2" y="294"/>
                  </a:lnTo>
                  <a:lnTo>
                    <a:pt x="5" y="297"/>
                  </a:lnTo>
                  <a:lnTo>
                    <a:pt x="10" y="299"/>
                  </a:lnTo>
                  <a:lnTo>
                    <a:pt x="240" y="386"/>
                  </a:lnTo>
                  <a:lnTo>
                    <a:pt x="240" y="84"/>
                  </a:lnTo>
                  <a:lnTo>
                    <a:pt x="0" y="0"/>
                  </a:lnTo>
                  <a:lnTo>
                    <a:pt x="0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2" name="Freeform 625">
              <a:extLst>
                <a:ext uri="{FF2B5EF4-FFF2-40B4-BE49-F238E27FC236}">
                  <a16:creationId xmlns:a16="http://schemas.microsoft.com/office/drawing/2014/main" id="{B5325FE8-EB02-4310-84FA-6CB44FE5B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3230563"/>
              <a:ext cx="76200" cy="123825"/>
            </a:xfrm>
            <a:custGeom>
              <a:avLst/>
              <a:gdLst>
                <a:gd name="T0" fmla="*/ 0 w 241"/>
                <a:gd name="T1" fmla="*/ 386 h 386"/>
                <a:gd name="T2" fmla="*/ 231 w 241"/>
                <a:gd name="T3" fmla="*/ 299 h 386"/>
                <a:gd name="T4" fmla="*/ 235 w 241"/>
                <a:gd name="T5" fmla="*/ 297 h 386"/>
                <a:gd name="T6" fmla="*/ 238 w 241"/>
                <a:gd name="T7" fmla="*/ 294 h 386"/>
                <a:gd name="T8" fmla="*/ 239 w 241"/>
                <a:gd name="T9" fmla="*/ 289 h 386"/>
                <a:gd name="T10" fmla="*/ 241 w 241"/>
                <a:gd name="T11" fmla="*/ 285 h 386"/>
                <a:gd name="T12" fmla="*/ 241 w 241"/>
                <a:gd name="T13" fmla="*/ 0 h 386"/>
                <a:gd name="T14" fmla="*/ 0 w 241"/>
                <a:gd name="T15" fmla="*/ 84 h 386"/>
                <a:gd name="T16" fmla="*/ 0 w 241"/>
                <a:gd name="T17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386">
                  <a:moveTo>
                    <a:pt x="0" y="386"/>
                  </a:moveTo>
                  <a:lnTo>
                    <a:pt x="231" y="299"/>
                  </a:lnTo>
                  <a:lnTo>
                    <a:pt x="235" y="297"/>
                  </a:lnTo>
                  <a:lnTo>
                    <a:pt x="238" y="294"/>
                  </a:lnTo>
                  <a:lnTo>
                    <a:pt x="239" y="289"/>
                  </a:lnTo>
                  <a:lnTo>
                    <a:pt x="241" y="285"/>
                  </a:lnTo>
                  <a:lnTo>
                    <a:pt x="241" y="0"/>
                  </a:lnTo>
                  <a:lnTo>
                    <a:pt x="0" y="84"/>
                  </a:lnTo>
                  <a:lnTo>
                    <a:pt x="0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849" y="314325"/>
            <a:ext cx="701101" cy="780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1129" y="704503"/>
            <a:ext cx="384081" cy="38408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120285"/>
              </p:ext>
            </p:extLst>
          </p:nvPr>
        </p:nvGraphicFramePr>
        <p:xfrm>
          <a:off x="2237173" y="6098821"/>
          <a:ext cx="7379793" cy="586994"/>
        </p:xfrm>
        <a:graphic>
          <a:graphicData uri="http://schemas.openxmlformats.org/drawingml/2006/table">
            <a:tbl>
              <a:tblPr firstRow="1" firstCol="1" bandRow="1"/>
              <a:tblGrid>
                <a:gridCol w="7379793">
                  <a:extLst>
                    <a:ext uri="{9D8B030D-6E8A-4147-A177-3AD203B41FA5}">
                      <a16:colId xmlns:a16="http://schemas.microsoft.com/office/drawing/2014/main" val="27496208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r>
                        <a:rPr lang="ru-RU" b="1" baseline="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Фестиваль ранней профориентации в рамках Национального чемпионата «Абилимпикс» в г. Москве</a:t>
                      </a:r>
                      <a:endParaRPr lang="ru-RU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453321"/>
                  </a:ext>
                </a:extLst>
              </a:tr>
            </a:tbl>
          </a:graphicData>
        </a:graphic>
      </p:graphicFrame>
      <p:sp>
        <p:nvSpPr>
          <p:cNvPr id="7" name="Стрелка вниз 6"/>
          <p:cNvSpPr/>
          <p:nvPr/>
        </p:nvSpPr>
        <p:spPr>
          <a:xfrm rot="1477115">
            <a:off x="3974774" y="4116169"/>
            <a:ext cx="240393" cy="20271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663">
            <a:off x="305684" y="464272"/>
            <a:ext cx="2526336" cy="157645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686">
            <a:off x="9527486" y="5123028"/>
            <a:ext cx="2498704" cy="148950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204">
            <a:off x="217227" y="5060124"/>
            <a:ext cx="2315510" cy="1463965"/>
          </a:xfrm>
          <a:prstGeom prst="rect">
            <a:avLst/>
          </a:prstGeom>
        </p:spPr>
      </p:pic>
      <p:pic>
        <p:nvPicPr>
          <p:cNvPr id="50" name="Объект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70" y="1171955"/>
            <a:ext cx="1765059" cy="220455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384" y="2726258"/>
            <a:ext cx="1737359" cy="22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57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653" y="-4245"/>
            <a:ext cx="12213303" cy="12840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r="293" b="23518"/>
          <a:stretch/>
        </p:blipFill>
        <p:spPr>
          <a:xfrm>
            <a:off x="3100724" y="1226395"/>
            <a:ext cx="5681801" cy="342225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189602-E0BD-4442-8671-6FB7CECBC5F8}"/>
              </a:ext>
            </a:extLst>
          </p:cNvPr>
          <p:cNvSpPr txBox="1">
            <a:spLocks/>
          </p:cNvSpPr>
          <p:nvPr/>
        </p:nvSpPr>
        <p:spPr>
          <a:xfrm>
            <a:off x="392155" y="296559"/>
            <a:ext cx="11098938" cy="659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I Региональный чемпионат по ранней профориентации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«Беби-Абилимпикс»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Pentagon 12">
            <a:extLst>
              <a:ext uri="{FF2B5EF4-FFF2-40B4-BE49-F238E27FC236}">
                <a16:creationId xmlns:a16="http://schemas.microsoft.com/office/drawing/2014/main" id="{6F045D91-68BC-4F86-906A-4CCAAD5BD146}"/>
              </a:ext>
            </a:extLst>
          </p:cNvPr>
          <p:cNvSpPr/>
          <p:nvPr/>
        </p:nvSpPr>
        <p:spPr>
          <a:xfrm>
            <a:off x="1824" y="1230146"/>
            <a:ext cx="3981303" cy="2733673"/>
          </a:xfrm>
          <a:prstGeom prst="homePlate">
            <a:avLst>
              <a:gd name="adj" fmla="val 197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Pentagon 13">
            <a:extLst>
              <a:ext uri="{FF2B5EF4-FFF2-40B4-BE49-F238E27FC236}">
                <a16:creationId xmlns:a16="http://schemas.microsoft.com/office/drawing/2014/main" id="{2E10E3B5-89BB-4B94-B7F9-5D07223D03D2}"/>
              </a:ext>
            </a:extLst>
          </p:cNvPr>
          <p:cNvSpPr/>
          <p:nvPr/>
        </p:nvSpPr>
        <p:spPr>
          <a:xfrm rot="10800000">
            <a:off x="8229727" y="1193039"/>
            <a:ext cx="3985400" cy="2743271"/>
          </a:xfrm>
          <a:prstGeom prst="homePlate">
            <a:avLst>
              <a:gd name="adj" fmla="val 1970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5E577-F4DE-47E3-8657-28D29A494E4F}"/>
              </a:ext>
            </a:extLst>
          </p:cNvPr>
          <p:cNvSpPr txBox="1"/>
          <p:nvPr/>
        </p:nvSpPr>
        <p:spPr>
          <a:xfrm>
            <a:off x="8601541" y="1935262"/>
            <a:ext cx="3589823" cy="163121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С участием Министра образования и науки Хабаровского края, а также приглашенных гостей из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г. Москвы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19" name="Group 29">
            <a:extLst>
              <a:ext uri="{FF2B5EF4-FFF2-40B4-BE49-F238E27FC236}">
                <a16:creationId xmlns:a16="http://schemas.microsoft.com/office/drawing/2014/main" id="{52131685-220C-4145-8575-4FAF7DE50546}"/>
              </a:ext>
            </a:extLst>
          </p:cNvPr>
          <p:cNvGrpSpPr/>
          <p:nvPr/>
        </p:nvGrpSpPr>
        <p:grpSpPr>
          <a:xfrm>
            <a:off x="98502" y="1916438"/>
            <a:ext cx="3012153" cy="1431162"/>
            <a:chOff x="193933" y="4098501"/>
            <a:chExt cx="2527751" cy="143116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7B866D-0411-4504-8A9C-F00A4FB3BE99}"/>
                </a:ext>
              </a:extLst>
            </p:cNvPr>
            <p:cNvSpPr txBox="1"/>
            <p:nvPr/>
          </p:nvSpPr>
          <p:spPr>
            <a:xfrm>
              <a:off x="402250" y="4514000"/>
              <a:ext cx="20025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FZShuTi" pitchFamily="2" charset="-122"/>
                  <a:cs typeface="Arial" panose="020B0604020202020204" pitchFamily="34" charset="0"/>
                </a:rPr>
                <a:t>Торжественное открытие Чемпионата</a:t>
              </a:r>
              <a:endPara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FZShuTi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D63390-ACAE-4C9B-AA8D-BFBB0B31AFF3}"/>
                </a:ext>
              </a:extLst>
            </p:cNvPr>
            <p:cNvSpPr txBox="1"/>
            <p:nvPr/>
          </p:nvSpPr>
          <p:spPr>
            <a:xfrm>
              <a:off x="193933" y="4098501"/>
              <a:ext cx="252775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22 сентября 2021 г. 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1555715" y="1439638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5" r="29045" b="28704"/>
          <a:stretch/>
        </p:blipFill>
        <p:spPr>
          <a:xfrm>
            <a:off x="241088" y="84321"/>
            <a:ext cx="900953" cy="1020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r="8787"/>
          <a:stretch/>
        </p:blipFill>
        <p:spPr>
          <a:xfrm>
            <a:off x="6164290" y="3945499"/>
            <a:ext cx="3887517" cy="2889448"/>
          </a:xfrm>
          <a:prstGeom prst="rect">
            <a:avLst/>
          </a:prstGeom>
        </p:spPr>
      </p:pic>
      <p:sp>
        <p:nvSpPr>
          <p:cNvPr id="18" name="Oval 7">
            <a:extLst>
              <a:ext uri="{FF2B5EF4-FFF2-40B4-BE49-F238E27FC236}">
                <a16:creationId xmlns:a16="http://schemas.microsoft.com/office/drawing/2014/main" id="{D9E18B53-3FB2-48C4-A85A-62145EC2296A}"/>
              </a:ext>
            </a:extLst>
          </p:cNvPr>
          <p:cNvSpPr/>
          <p:nvPr/>
        </p:nvSpPr>
        <p:spPr>
          <a:xfrm>
            <a:off x="6964412" y="3603375"/>
            <a:ext cx="720000" cy="720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-173" r="8142" b="10893"/>
          <a:stretch/>
        </p:blipFill>
        <p:spPr>
          <a:xfrm>
            <a:off x="2200635" y="3939088"/>
            <a:ext cx="3926333" cy="2894625"/>
          </a:xfrm>
          <a:prstGeom prst="rect">
            <a:avLst/>
          </a:prstGeom>
        </p:spPr>
      </p:pic>
      <p:sp>
        <p:nvSpPr>
          <p:cNvPr id="25" name="Freeform 18">
            <a:extLst>
              <a:ext uri="{FF2B5EF4-FFF2-40B4-BE49-F238E27FC236}">
                <a16:creationId xmlns:a16="http://schemas.microsoft.com/office/drawing/2014/main" id="{F57ADD61-A5C9-4BA6-A485-F46349246C4A}"/>
              </a:ext>
            </a:extLst>
          </p:cNvPr>
          <p:cNvSpPr/>
          <p:nvPr/>
        </p:nvSpPr>
        <p:spPr>
          <a:xfrm>
            <a:off x="7068749" y="3735976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6F07AC09-FFED-4A00-AAA1-1A8C7B795685}"/>
              </a:ext>
            </a:extLst>
          </p:cNvPr>
          <p:cNvSpPr/>
          <p:nvPr/>
        </p:nvSpPr>
        <p:spPr>
          <a:xfrm>
            <a:off x="5735999" y="3603375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5833342" y="3721081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B694D1C9-0E74-4C94-9A9C-408256D1C1F8}"/>
              </a:ext>
            </a:extLst>
          </p:cNvPr>
          <p:cNvSpPr/>
          <p:nvPr/>
        </p:nvSpPr>
        <p:spPr>
          <a:xfrm>
            <a:off x="4507587" y="3603375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Trapezoid 28">
            <a:extLst>
              <a:ext uri="{FF2B5EF4-FFF2-40B4-BE49-F238E27FC236}">
                <a16:creationId xmlns:a16="http://schemas.microsoft.com/office/drawing/2014/main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4648999" y="3698469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15594" r="13571"/>
          <a:stretch/>
        </p:blipFill>
        <p:spPr>
          <a:xfrm>
            <a:off x="10077843" y="3943610"/>
            <a:ext cx="2113521" cy="145875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13608" r="7163" b="7461"/>
          <a:stretch/>
        </p:blipFill>
        <p:spPr>
          <a:xfrm>
            <a:off x="10068985" y="5433575"/>
            <a:ext cx="2123015" cy="140013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4597" r="4298" b="8615"/>
          <a:stretch/>
        </p:blipFill>
        <p:spPr>
          <a:xfrm>
            <a:off x="1825" y="3939088"/>
            <a:ext cx="2161488" cy="148322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8804" r="4794" b="4537"/>
          <a:stretch/>
        </p:blipFill>
        <p:spPr>
          <a:xfrm>
            <a:off x="-18587" y="5433575"/>
            <a:ext cx="2181900" cy="14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7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5E9EFF">
                <a:alpha val="0"/>
              </a:srgbClr>
            </a:gs>
            <a:gs pos="47000">
              <a:srgbClr val="85C2FF"/>
            </a:gs>
            <a:gs pos="65000">
              <a:schemeClr val="bg1"/>
            </a:gs>
            <a:gs pos="9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1625;p41">
            <a:extLst>
              <a:ext uri="{FF2B5EF4-FFF2-40B4-BE49-F238E27FC236}">
                <a16:creationId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903313" y="562677"/>
            <a:ext cx="704485" cy="757361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+mn-lt"/>
            </a:endParaRPr>
          </a:p>
        </p:txBody>
      </p:sp>
      <p:sp>
        <p:nvSpPr>
          <p:cNvPr id="8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AA8FBA7-D088-4F87-A69A-E2C33F3C6649}"/>
              </a:ext>
            </a:extLst>
          </p:cNvPr>
          <p:cNvSpPr txBox="1"/>
          <p:nvPr/>
        </p:nvSpPr>
        <p:spPr>
          <a:xfrm>
            <a:off x="2337848" y="3272213"/>
            <a:ext cx="1901307" cy="28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ko-KR" sz="18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225964" y="1316765"/>
            <a:ext cx="246286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733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1"/>
          <a:stretch/>
        </p:blipFill>
        <p:spPr>
          <a:xfrm>
            <a:off x="99822" y="83428"/>
            <a:ext cx="2870961" cy="26032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16" y="83428"/>
            <a:ext cx="1952441" cy="260325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4395" r="13882" b="9631"/>
          <a:stretch/>
        </p:blipFill>
        <p:spPr>
          <a:xfrm>
            <a:off x="5015386" y="89654"/>
            <a:ext cx="1892300" cy="259080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6426" r="-117" b="15741"/>
          <a:stretch/>
        </p:blipFill>
        <p:spPr>
          <a:xfrm>
            <a:off x="103271" y="2785040"/>
            <a:ext cx="2625176" cy="3936730"/>
          </a:xfrm>
          <a:prstGeom prst="rect">
            <a:avLst/>
          </a:prstGeom>
        </p:spPr>
      </p:pic>
      <p:pic>
        <p:nvPicPr>
          <p:cNvPr id="37" name="Объект 3"/>
          <p:cNvPicPr>
            <a:picLocks noChangeAspect="1"/>
          </p:cNvPicPr>
          <p:nvPr/>
        </p:nvPicPr>
        <p:blipFill rotWithShape="1">
          <a:blip r:embed="rId6"/>
          <a:srcRect l="25656" t="32075" r="60863" b="42987"/>
          <a:stretch/>
        </p:blipFill>
        <p:spPr>
          <a:xfrm>
            <a:off x="2787692" y="2729872"/>
            <a:ext cx="1911502" cy="165437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3054" y="4377825"/>
            <a:ext cx="4176122" cy="232887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6" b="27654"/>
          <a:stretch/>
        </p:blipFill>
        <p:spPr>
          <a:xfrm>
            <a:off x="4775804" y="2768797"/>
            <a:ext cx="2158737" cy="1561738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6919659" y="377142"/>
            <a:ext cx="5080546" cy="9144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БЕБИ-АБИЛИМПИКС  2021</a:t>
            </a:r>
          </a:p>
        </p:txBody>
      </p:sp>
      <p:pic>
        <p:nvPicPr>
          <p:cNvPr id="41" name="Объект 3"/>
          <p:cNvPicPr>
            <a:picLocks noChangeAspect="1"/>
          </p:cNvPicPr>
          <p:nvPr/>
        </p:nvPicPr>
        <p:blipFill rotWithShape="1">
          <a:blip r:embed="rId6"/>
          <a:srcRect l="39675" t="42088" r="40291" b="43270"/>
          <a:stretch/>
        </p:blipFill>
        <p:spPr>
          <a:xfrm>
            <a:off x="7913438" y="1422125"/>
            <a:ext cx="3578761" cy="1677951"/>
          </a:xfrm>
          <a:prstGeom prst="round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9BAFF41-531C-42DC-B034-A4EB7EC58F2D}"/>
              </a:ext>
            </a:extLst>
          </p:cNvPr>
          <p:cNvSpPr txBox="1"/>
          <p:nvPr/>
        </p:nvSpPr>
        <p:spPr>
          <a:xfrm>
            <a:off x="7400978" y="3190948"/>
            <a:ext cx="151130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defRPr/>
            </a:pPr>
            <a:r>
              <a:rPr lang="ru-RU" altLang="ko-KR" sz="4800" b="1" dirty="0">
                <a:solidFill>
                  <a:srgbClr val="0070C0"/>
                </a:solidFill>
                <a:latin typeface="Arial"/>
                <a:cs typeface="Arial" pitchFamily="34" charset="0"/>
              </a:rPr>
              <a:t>11</a:t>
            </a:r>
            <a:r>
              <a:rPr lang="ru-RU" altLang="ko-K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BAFF41-531C-42DC-B034-A4EB7EC58F2D}"/>
              </a:ext>
            </a:extLst>
          </p:cNvPr>
          <p:cNvSpPr txBox="1"/>
          <p:nvPr/>
        </p:nvSpPr>
        <p:spPr>
          <a:xfrm>
            <a:off x="7169684" y="3958039"/>
            <a:ext cx="2112559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defRPr/>
            </a:pPr>
            <a:r>
              <a:rPr lang="ru-RU" altLang="ko-KR" sz="1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дошкольных  образовательных организаций </a:t>
            </a:r>
          </a:p>
          <a:p>
            <a:pPr algn="ctr">
              <a:defRPr/>
            </a:pPr>
            <a:r>
              <a:rPr lang="ru-RU" altLang="ko-KR" sz="1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г. Хабаровска и </a:t>
            </a:r>
          </a:p>
          <a:p>
            <a:pPr algn="ctr">
              <a:defRPr/>
            </a:pPr>
            <a:r>
              <a:rPr lang="ru-RU" altLang="ko-KR" sz="1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г. Комсомольска-на-Амуре</a:t>
            </a:r>
            <a:endParaRPr lang="ko-KR" altLang="en-US" sz="16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BAFF41-531C-42DC-B034-A4EB7EC58F2D}"/>
              </a:ext>
            </a:extLst>
          </p:cNvPr>
          <p:cNvSpPr txBox="1"/>
          <p:nvPr/>
        </p:nvSpPr>
        <p:spPr>
          <a:xfrm>
            <a:off x="7462235" y="5540488"/>
            <a:ext cx="151130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defRPr/>
            </a:pPr>
            <a:r>
              <a:rPr lang="ru-RU" altLang="ko-KR" sz="4800" b="1" dirty="0">
                <a:solidFill>
                  <a:srgbClr val="B9D533">
                    <a:lumMod val="75000"/>
                  </a:srgbClr>
                </a:solidFill>
                <a:latin typeface="Arial"/>
                <a:cs typeface="Arial" pitchFamily="34" charset="0"/>
              </a:rPr>
              <a:t>11</a:t>
            </a:r>
            <a:r>
              <a:rPr lang="ru-RU" altLang="ko-KR" sz="3600" dirty="0">
                <a:solidFill>
                  <a:srgbClr val="B9D533">
                    <a:lumMod val="75000"/>
                  </a:srgbClr>
                </a:solidFill>
                <a:latin typeface="Arial"/>
                <a:cs typeface="Arial" pitchFamily="34" charset="0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5185BF-AFF8-4E3F-A772-5B6A6AE9B270}"/>
              </a:ext>
            </a:extLst>
          </p:cNvPr>
          <p:cNvSpPr txBox="1"/>
          <p:nvPr/>
        </p:nvSpPr>
        <p:spPr>
          <a:xfrm>
            <a:off x="7497632" y="6283010"/>
            <a:ext cx="1609783" cy="33855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defRPr/>
            </a:pPr>
            <a:r>
              <a:rPr lang="ru-RU" altLang="ko-KR" sz="1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э</a:t>
            </a:r>
            <a:r>
              <a:rPr lang="ru-RU" altLang="ko-KR" sz="1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кспертов</a:t>
            </a:r>
            <a:endParaRPr lang="ko-KR" altLang="en-US" sz="16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BAFF41-531C-42DC-B034-A4EB7EC58F2D}"/>
              </a:ext>
            </a:extLst>
          </p:cNvPr>
          <p:cNvSpPr txBox="1"/>
          <p:nvPr/>
        </p:nvSpPr>
        <p:spPr>
          <a:xfrm>
            <a:off x="9885581" y="3230659"/>
            <a:ext cx="151130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defRPr/>
            </a:pPr>
            <a:r>
              <a:rPr lang="ru-RU" altLang="ko-KR" sz="4800" b="1" dirty="0">
                <a:solidFill>
                  <a:srgbClr val="F79646">
                    <a:lumMod val="75000"/>
                  </a:srgbClr>
                </a:solidFill>
                <a:latin typeface="Arial"/>
                <a:cs typeface="Arial" pitchFamily="34" charset="0"/>
              </a:rPr>
              <a:t>36</a:t>
            </a:r>
            <a:r>
              <a:rPr lang="ru-RU" altLang="ko-KR" sz="3600" dirty="0">
                <a:solidFill>
                  <a:srgbClr val="F79646">
                    <a:lumMod val="75000"/>
                  </a:srgbClr>
                </a:solidFill>
                <a:latin typeface="Arial"/>
                <a:cs typeface="Arial" pitchFamily="34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65178D-E30C-480B-A8CD-1E6B72F832D7}"/>
              </a:ext>
            </a:extLst>
          </p:cNvPr>
          <p:cNvSpPr txBox="1"/>
          <p:nvPr/>
        </p:nvSpPr>
        <p:spPr>
          <a:xfrm>
            <a:off x="9563552" y="3970828"/>
            <a:ext cx="2372406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defRPr/>
            </a:pPr>
            <a:r>
              <a:rPr lang="ru-RU" altLang="ko-KR" sz="1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участников с ОВЗ и инвалидностью в возрасте 6 – 8 лет: победители муниципального этапа</a:t>
            </a:r>
            <a:endParaRPr lang="ko-KR" altLang="en-US" sz="16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971115D9-CD11-463E-AA08-A8E0BF1507F4}"/>
              </a:ext>
            </a:extLst>
          </p:cNvPr>
          <p:cNvSpPr/>
          <p:nvPr/>
        </p:nvSpPr>
        <p:spPr>
          <a:xfrm>
            <a:off x="9381107" y="4069741"/>
            <a:ext cx="45719" cy="100584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971115D9-CD11-463E-AA08-A8E0BF1507F4}"/>
              </a:ext>
            </a:extLst>
          </p:cNvPr>
          <p:cNvSpPr/>
          <p:nvPr/>
        </p:nvSpPr>
        <p:spPr>
          <a:xfrm>
            <a:off x="9414213" y="5542326"/>
            <a:ext cx="45719" cy="100584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/>
        </p:nvSpPr>
        <p:spPr>
          <a:xfrm>
            <a:off x="10494052" y="5635341"/>
            <a:ext cx="511406" cy="409905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163B84-CD31-4B1E-9E3B-B994859E9804}"/>
              </a:ext>
            </a:extLst>
          </p:cNvPr>
          <p:cNvSpPr txBox="1"/>
          <p:nvPr/>
        </p:nvSpPr>
        <p:spPr>
          <a:xfrm>
            <a:off x="9766730" y="6103463"/>
            <a:ext cx="22936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ko-KR" sz="1700" dirty="0">
                <a:solidFill>
                  <a:srgbClr val="7030A0"/>
                </a:solidFill>
                <a:latin typeface="Arial"/>
                <a:ea typeface="FZShuTi" pitchFamily="2" charset="-122"/>
                <a:cs typeface="Arial" pitchFamily="34" charset="0"/>
              </a:rPr>
              <a:t>Соревновательная часть</a:t>
            </a:r>
            <a:endParaRPr lang="en-US" altLang="ko-KR" sz="1700" dirty="0">
              <a:solidFill>
                <a:srgbClr val="7030A0"/>
              </a:solidFill>
              <a:latin typeface="Arial"/>
              <a:ea typeface="FZShuTi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9472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ustom 8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01B2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755</Words>
  <Application>Microsoft Office PowerPoint</Application>
  <PresentationFormat>Широкоэкранный</PresentationFormat>
  <Paragraphs>156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38" baseType="lpstr">
      <vt:lpstr>맑은 고딕</vt:lpstr>
      <vt:lpstr>微软雅黑</vt:lpstr>
      <vt:lpstr>宋体</vt:lpstr>
      <vt:lpstr>Arial</vt:lpstr>
      <vt:lpstr>Arial Unicode MS</vt:lpstr>
      <vt:lpstr>Book Antiqua</vt:lpstr>
      <vt:lpstr>Calibri</vt:lpstr>
      <vt:lpstr>Calibri Light</vt:lpstr>
      <vt:lpstr>FZShuTi</vt:lpstr>
      <vt:lpstr>Georgia</vt:lpstr>
      <vt:lpstr>Helvetica</vt:lpstr>
      <vt:lpstr>Segoe UI</vt:lpstr>
      <vt:lpstr>Times New Roman</vt:lpstr>
      <vt:lpstr>Wingdings</vt:lpstr>
      <vt:lpstr>1_Тема Office</vt:lpstr>
      <vt:lpstr>Contents Slide Master</vt:lpstr>
      <vt:lpstr>2_Тема Office</vt:lpstr>
      <vt:lpstr>1_Contents Slide Master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Региональный Фестиваль ранней профориентации «Абилимпикс ДО» в Хабаровском крае  имеет перспективу: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Григорьевна Сальникова</dc:creator>
  <cp:lastModifiedBy>Сальникова Татьяна</cp:lastModifiedBy>
  <cp:revision>122</cp:revision>
  <dcterms:created xsi:type="dcterms:W3CDTF">2023-10-09T23:16:24Z</dcterms:created>
  <dcterms:modified xsi:type="dcterms:W3CDTF">2024-02-01T05:24:22Z</dcterms:modified>
</cp:coreProperties>
</file>