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  <p:sldMasterId id="2147483657" r:id="rId2"/>
    <p:sldMasterId id="2147483674" r:id="rId3"/>
  </p:sldMasterIdLst>
  <p:notesMasterIdLst>
    <p:notesMasterId r:id="rId19"/>
  </p:notesMasterIdLst>
  <p:handoutMasterIdLst>
    <p:handoutMasterId r:id="rId20"/>
  </p:handoutMasterIdLst>
  <p:sldIdLst>
    <p:sldId id="281" r:id="rId4"/>
    <p:sldId id="259" r:id="rId5"/>
    <p:sldId id="288" r:id="rId6"/>
    <p:sldId id="289" r:id="rId7"/>
    <p:sldId id="290" r:id="rId8"/>
    <p:sldId id="291" r:id="rId9"/>
    <p:sldId id="262" r:id="rId10"/>
    <p:sldId id="264" r:id="rId11"/>
    <p:sldId id="265" r:id="rId12"/>
    <p:sldId id="267" r:id="rId13"/>
    <p:sldId id="269" r:id="rId14"/>
    <p:sldId id="292" r:id="rId15"/>
    <p:sldId id="271" r:id="rId16"/>
    <p:sldId id="293" r:id="rId17"/>
    <p:sldId id="287" r:id="rId18"/>
  </p:sldIdLst>
  <p:sldSz cx="12192000" cy="6858000"/>
  <p:notesSz cx="6797675" cy="9926638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Futura PT Bold" panose="020B0902020204020203" pitchFamily="34" charset="-52"/>
      <p:bold r:id="rId31"/>
    </p:embeddedFont>
    <p:embeddedFont>
      <p:font typeface="Futura PT Book" panose="020B0502020204020303" pitchFamily="34" charset="-52"/>
      <p:regular r:id="rId32"/>
    </p:embeddedFont>
    <p:embeddedFont>
      <p:font typeface="Futura PT Demi" panose="020B0702020204020303" pitchFamily="34" charset="-52"/>
      <p:regular r:id="rId33"/>
    </p:embeddedFont>
    <p:embeddedFont>
      <p:font typeface="Futura PT Light" panose="020B0604020202020204" charset="-52"/>
      <p:regular r:id="rId34"/>
    </p:embeddedFont>
    <p:embeddedFont>
      <p:font typeface="Futura PT Medium" panose="020B0602020204020303" pitchFamily="34" charset="-52"/>
      <p:regular r:id="rId3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118" userDrawn="1">
          <p15:clr>
            <a:srgbClr val="A4A3A4"/>
          </p15:clr>
        </p15:guide>
        <p15:guide id="4" pos="143" userDrawn="1">
          <p15:clr>
            <a:srgbClr val="A4A3A4"/>
          </p15:clr>
        </p15:guide>
        <p15:guide id="5" pos="5133" userDrawn="1">
          <p15:clr>
            <a:srgbClr val="A4A3A4"/>
          </p15:clr>
        </p15:guide>
        <p15:guide id="6" orient="horz" pos="527" userDrawn="1">
          <p15:clr>
            <a:srgbClr val="A4A3A4"/>
          </p15:clr>
        </p15:guide>
        <p15:guide id="7" orient="horz" pos="4088" userDrawn="1">
          <p15:clr>
            <a:srgbClr val="A4A3A4"/>
          </p15:clr>
        </p15:guide>
        <p15:guide id="8" pos="2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96FD"/>
    <a:srgbClr val="4A63FC"/>
    <a:srgbClr val="C9D7F2"/>
    <a:srgbClr val="7F7F7F"/>
    <a:srgbClr val="FFC61E"/>
    <a:srgbClr val="E9F0FD"/>
    <a:srgbClr val="E83845"/>
    <a:srgbClr val="4B83F2"/>
    <a:srgbClr val="0540F2"/>
    <a:srgbClr val="009F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5" autoAdjust="0"/>
    <p:restoredTop sz="95597" autoAdjust="0"/>
  </p:normalViewPr>
  <p:slideViewPr>
    <p:cSldViewPr snapToGrid="0" showGuides="1">
      <p:cViewPr varScale="1">
        <p:scale>
          <a:sx n="155" d="100"/>
          <a:sy n="155" d="100"/>
        </p:scale>
        <p:origin x="294" y="144"/>
      </p:cViewPr>
      <p:guideLst>
        <p:guide orient="horz" pos="2115"/>
        <p:guide pos="3840"/>
        <p:guide pos="1118"/>
        <p:guide pos="143"/>
        <p:guide pos="5133"/>
        <p:guide orient="horz" pos="527"/>
        <p:guide orient="horz" pos="4088"/>
        <p:guide pos="2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5" d="100"/>
        <a:sy n="65" d="100"/>
      </p:scale>
      <p:origin x="0" y="0"/>
    </p:cViewPr>
  </p:notesTextViewPr>
  <p:notesViewPr>
    <p:cSldViewPr snapToGrid="0">
      <p:cViewPr varScale="1">
        <p:scale>
          <a:sx n="109" d="100"/>
          <a:sy n="109" d="100"/>
        </p:scale>
        <p:origin x="5240" y="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CF0AA7-1E98-4D2E-AF71-F9644AA5D661}" type="doc">
      <dgm:prSet loTypeId="urn:microsoft.com/office/officeart/2005/8/layout/target3" loCatId="relationship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6356BF3B-DE1F-45E6-BA97-3B089E368828}">
      <dgm:prSet phldrT="[Текст]" custT="1"/>
      <dgm:spPr/>
      <dgm:t>
        <a:bodyPr/>
        <a:lstStyle/>
        <a:p>
          <a:pPr algn="l"/>
          <a:r>
            <a:rPr lang="ru-RU" sz="1800" b="1" dirty="0">
              <a:solidFill>
                <a:schemeClr val="accent2"/>
              </a:solidFill>
              <a:latin typeface="Century Gothic" panose="020B0502020202020204" pitchFamily="34" charset="0"/>
            </a:rPr>
            <a:t>Компетенция</a:t>
          </a:r>
        </a:p>
      </dgm:t>
    </dgm:pt>
    <dgm:pt modelId="{5A55570D-3897-413D-9730-0A2CD6177683}" type="parTrans" cxnId="{56539C95-9B30-4EDF-96BB-AE12D12B5F23}">
      <dgm:prSet/>
      <dgm:spPr/>
      <dgm:t>
        <a:bodyPr/>
        <a:lstStyle/>
        <a:p>
          <a:endParaRPr lang="ru-RU" sz="1800">
            <a:latin typeface="Century Gothic" panose="020B0502020202020204" pitchFamily="34" charset="0"/>
          </a:endParaRPr>
        </a:p>
      </dgm:t>
    </dgm:pt>
    <dgm:pt modelId="{247EFF41-02E0-4706-9FF6-876668C81B1B}" type="sibTrans" cxnId="{56539C95-9B30-4EDF-96BB-AE12D12B5F23}">
      <dgm:prSet/>
      <dgm:spPr/>
      <dgm:t>
        <a:bodyPr/>
        <a:lstStyle/>
        <a:p>
          <a:endParaRPr lang="ru-RU" sz="1800">
            <a:latin typeface="Century Gothic" panose="020B0502020202020204" pitchFamily="34" charset="0"/>
          </a:endParaRPr>
        </a:p>
      </dgm:t>
    </dgm:pt>
    <dgm:pt modelId="{89BDF14C-C455-4BEC-B533-A58566783E57}">
      <dgm:prSet phldrT="[Текст]" custT="1"/>
      <dgm:spPr/>
      <dgm:t>
        <a:bodyPr/>
        <a:lstStyle/>
        <a:p>
          <a:pPr>
            <a:buFontTx/>
            <a:buNone/>
          </a:pPr>
          <a:r>
            <a: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Дошкольное воспитание</a:t>
          </a:r>
        </a:p>
      </dgm:t>
    </dgm:pt>
    <dgm:pt modelId="{7374CDDE-B7A9-45A5-9A76-7823A4C1E340}" type="parTrans" cxnId="{25821411-FB1C-4A39-B474-F5828BCBA6AB}">
      <dgm:prSet/>
      <dgm:spPr/>
      <dgm:t>
        <a:bodyPr/>
        <a:lstStyle/>
        <a:p>
          <a:endParaRPr lang="ru-RU" sz="1800">
            <a:latin typeface="Century Gothic" panose="020B0502020202020204" pitchFamily="34" charset="0"/>
          </a:endParaRPr>
        </a:p>
      </dgm:t>
    </dgm:pt>
    <dgm:pt modelId="{779323BD-4C49-458A-B357-C8120A1E9CCB}" type="sibTrans" cxnId="{25821411-FB1C-4A39-B474-F5828BCBA6AB}">
      <dgm:prSet/>
      <dgm:spPr/>
      <dgm:t>
        <a:bodyPr/>
        <a:lstStyle/>
        <a:p>
          <a:endParaRPr lang="ru-RU" sz="1800">
            <a:latin typeface="Century Gothic" panose="020B0502020202020204" pitchFamily="34" charset="0"/>
          </a:endParaRPr>
        </a:p>
      </dgm:t>
    </dgm:pt>
    <dgm:pt modelId="{195ECDA2-6E75-4FEC-AFE6-708CB3BFC339}">
      <dgm:prSet phldrT="[Текст]" custT="1"/>
      <dgm:spPr/>
      <dgm:t>
        <a:bodyPr/>
        <a:lstStyle/>
        <a:p>
          <a:pPr algn="l"/>
          <a:r>
            <a:rPr lang="ru-RU" sz="1800" b="1" dirty="0">
              <a:solidFill>
                <a:schemeClr val="accent2"/>
              </a:solidFill>
              <a:latin typeface="Century Gothic" panose="020B0502020202020204" pitchFamily="34" charset="0"/>
            </a:rPr>
            <a:t>Возрастная категория</a:t>
          </a:r>
        </a:p>
      </dgm:t>
    </dgm:pt>
    <dgm:pt modelId="{40D58578-5E58-481A-B478-27CD6C2C8316}" type="parTrans" cxnId="{9D893120-AFEB-4A2C-8811-9CF31297F4F4}">
      <dgm:prSet/>
      <dgm:spPr/>
      <dgm:t>
        <a:bodyPr/>
        <a:lstStyle/>
        <a:p>
          <a:endParaRPr lang="ru-RU" sz="1800">
            <a:latin typeface="Century Gothic" panose="020B0502020202020204" pitchFamily="34" charset="0"/>
          </a:endParaRPr>
        </a:p>
      </dgm:t>
    </dgm:pt>
    <dgm:pt modelId="{5CA33BD2-4DE8-4747-8E0F-11B2B3A6B2AA}" type="sibTrans" cxnId="{9D893120-AFEB-4A2C-8811-9CF31297F4F4}">
      <dgm:prSet/>
      <dgm:spPr/>
      <dgm:t>
        <a:bodyPr/>
        <a:lstStyle/>
        <a:p>
          <a:endParaRPr lang="ru-RU" sz="1800">
            <a:latin typeface="Century Gothic" panose="020B0502020202020204" pitchFamily="34" charset="0"/>
          </a:endParaRPr>
        </a:p>
      </dgm:t>
    </dgm:pt>
    <dgm:pt modelId="{AA5EDB32-7B1C-4F50-BA9A-CD845E2E3620}">
      <dgm:prSet phldrT="[Текст]" custT="1"/>
      <dgm:spPr/>
      <dgm:t>
        <a:bodyPr/>
        <a:lstStyle/>
        <a:p>
          <a:pPr>
            <a:buFontTx/>
            <a:buNone/>
          </a:pPr>
          <a:r>
            <a: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5-7 лет</a:t>
          </a:r>
        </a:p>
      </dgm:t>
    </dgm:pt>
    <dgm:pt modelId="{3E8077FE-DF4F-4EBD-B34E-2D6B00BF1E74}" type="parTrans" cxnId="{74018BB3-6F5D-4182-98B4-54B927091413}">
      <dgm:prSet/>
      <dgm:spPr/>
      <dgm:t>
        <a:bodyPr/>
        <a:lstStyle/>
        <a:p>
          <a:endParaRPr lang="ru-RU" sz="1800">
            <a:latin typeface="Century Gothic" panose="020B0502020202020204" pitchFamily="34" charset="0"/>
          </a:endParaRPr>
        </a:p>
      </dgm:t>
    </dgm:pt>
    <dgm:pt modelId="{13FC0205-1118-44DA-8407-CA702584273B}" type="sibTrans" cxnId="{74018BB3-6F5D-4182-98B4-54B927091413}">
      <dgm:prSet/>
      <dgm:spPr/>
      <dgm:t>
        <a:bodyPr/>
        <a:lstStyle/>
        <a:p>
          <a:endParaRPr lang="ru-RU" sz="1800">
            <a:latin typeface="Century Gothic" panose="020B0502020202020204" pitchFamily="34" charset="0"/>
          </a:endParaRPr>
        </a:p>
      </dgm:t>
    </dgm:pt>
    <dgm:pt modelId="{D74EC5FD-925D-44AD-BD6A-8C0F6505EA74}">
      <dgm:prSet phldrT="[Текст]" custT="1"/>
      <dgm:spPr/>
      <dgm:t>
        <a:bodyPr/>
        <a:lstStyle/>
        <a:p>
          <a:pPr algn="l"/>
          <a:r>
            <a:rPr lang="ru-RU" sz="1800" b="1" dirty="0">
              <a:solidFill>
                <a:schemeClr val="accent2"/>
              </a:solidFill>
              <a:latin typeface="Century Gothic" panose="020B0502020202020204" pitchFamily="34" charset="0"/>
            </a:rPr>
            <a:t>Количество участников</a:t>
          </a:r>
        </a:p>
      </dgm:t>
    </dgm:pt>
    <dgm:pt modelId="{3D2FF18E-38B5-4E76-90C0-E29BF0EE13F4}" type="parTrans" cxnId="{9A3B5E7F-BD5F-4FE9-9ABA-11BD04CBB4DA}">
      <dgm:prSet/>
      <dgm:spPr/>
      <dgm:t>
        <a:bodyPr/>
        <a:lstStyle/>
        <a:p>
          <a:endParaRPr lang="ru-RU" sz="1800">
            <a:latin typeface="Century Gothic" panose="020B0502020202020204" pitchFamily="34" charset="0"/>
          </a:endParaRPr>
        </a:p>
      </dgm:t>
    </dgm:pt>
    <dgm:pt modelId="{0AFD411B-8FF5-4ABC-A481-77B45F5C1F40}" type="sibTrans" cxnId="{9A3B5E7F-BD5F-4FE9-9ABA-11BD04CBB4DA}">
      <dgm:prSet/>
      <dgm:spPr/>
      <dgm:t>
        <a:bodyPr/>
        <a:lstStyle/>
        <a:p>
          <a:endParaRPr lang="ru-RU" sz="1800">
            <a:latin typeface="Century Gothic" panose="020B0502020202020204" pitchFamily="34" charset="0"/>
          </a:endParaRPr>
        </a:p>
      </dgm:t>
    </dgm:pt>
    <dgm:pt modelId="{A00CDE86-1F7B-4D6E-A8A9-78EC8AFE816E}">
      <dgm:prSet phldrT="[Текст]" custT="1"/>
      <dgm:spPr/>
      <dgm:t>
        <a:bodyPr/>
        <a:lstStyle/>
        <a:p>
          <a:pPr algn="l">
            <a:buFontTx/>
            <a:buNone/>
          </a:pPr>
          <a:r>
            <a: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15 </a:t>
          </a:r>
        </a:p>
      </dgm:t>
    </dgm:pt>
    <dgm:pt modelId="{B78BF782-FCA5-403F-B3AC-94F7A09867D4}" type="parTrans" cxnId="{723433F3-C5D3-40B7-817D-FA2CDFA5BFEA}">
      <dgm:prSet/>
      <dgm:spPr/>
      <dgm:t>
        <a:bodyPr/>
        <a:lstStyle/>
        <a:p>
          <a:endParaRPr lang="ru-RU" sz="1800">
            <a:latin typeface="Century Gothic" panose="020B0502020202020204" pitchFamily="34" charset="0"/>
          </a:endParaRPr>
        </a:p>
      </dgm:t>
    </dgm:pt>
    <dgm:pt modelId="{6D0A7CD1-F4C0-4389-B032-28069A9A3F67}" type="sibTrans" cxnId="{723433F3-C5D3-40B7-817D-FA2CDFA5BFEA}">
      <dgm:prSet/>
      <dgm:spPr/>
      <dgm:t>
        <a:bodyPr/>
        <a:lstStyle/>
        <a:p>
          <a:endParaRPr lang="ru-RU" sz="1800">
            <a:latin typeface="Century Gothic" panose="020B0502020202020204" pitchFamily="34" charset="0"/>
          </a:endParaRPr>
        </a:p>
      </dgm:t>
    </dgm:pt>
    <dgm:pt modelId="{5C9BB0EB-9D83-44B3-B882-015B58D7DC39}" type="pres">
      <dgm:prSet presAssocID="{ECCF0AA7-1E98-4D2E-AF71-F9644AA5D661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B2849250-F354-4B7C-964C-40F4D527816E}" type="pres">
      <dgm:prSet presAssocID="{6356BF3B-DE1F-45E6-BA97-3B089E368828}" presName="circle1" presStyleLbl="node1" presStyleIdx="0" presStyleCnt="3"/>
      <dgm:spPr/>
    </dgm:pt>
    <dgm:pt modelId="{09A66B0E-44B4-44A4-AE3D-35593C4F911D}" type="pres">
      <dgm:prSet presAssocID="{6356BF3B-DE1F-45E6-BA97-3B089E368828}" presName="space" presStyleCnt="0"/>
      <dgm:spPr/>
    </dgm:pt>
    <dgm:pt modelId="{7DCE0B38-03DC-469D-A156-8861C48A1D5F}" type="pres">
      <dgm:prSet presAssocID="{6356BF3B-DE1F-45E6-BA97-3B089E368828}" presName="rect1" presStyleLbl="alignAcc1" presStyleIdx="0" presStyleCnt="3" custScaleX="100000" custLinFactNeighborX="15570" custLinFactNeighborY="71375"/>
      <dgm:spPr/>
    </dgm:pt>
    <dgm:pt modelId="{7EAE274B-5E33-4EDF-89A5-AFF72AFEA5AF}" type="pres">
      <dgm:prSet presAssocID="{195ECDA2-6E75-4FEC-AFE6-708CB3BFC339}" presName="vertSpace2" presStyleLbl="node1" presStyleIdx="0" presStyleCnt="3"/>
      <dgm:spPr/>
    </dgm:pt>
    <dgm:pt modelId="{2BCA162B-7A92-4DE7-AF0E-846E1B1931C4}" type="pres">
      <dgm:prSet presAssocID="{195ECDA2-6E75-4FEC-AFE6-708CB3BFC339}" presName="circle2" presStyleLbl="node1" presStyleIdx="1" presStyleCnt="3"/>
      <dgm:spPr/>
    </dgm:pt>
    <dgm:pt modelId="{B215273C-676D-4D25-B7B4-B31F4C387EF7}" type="pres">
      <dgm:prSet presAssocID="{195ECDA2-6E75-4FEC-AFE6-708CB3BFC339}" presName="rect2" presStyleLbl="alignAcc1" presStyleIdx="1" presStyleCnt="3" custLinFactNeighborX="-828" custLinFactNeighborY="1767"/>
      <dgm:spPr/>
    </dgm:pt>
    <dgm:pt modelId="{A0425B65-F0F5-48F6-8264-69202443A23E}" type="pres">
      <dgm:prSet presAssocID="{D74EC5FD-925D-44AD-BD6A-8C0F6505EA74}" presName="vertSpace3" presStyleLbl="node1" presStyleIdx="1" presStyleCnt="3"/>
      <dgm:spPr/>
    </dgm:pt>
    <dgm:pt modelId="{DFA68742-3B74-4858-8BF5-3326281EA9AD}" type="pres">
      <dgm:prSet presAssocID="{D74EC5FD-925D-44AD-BD6A-8C0F6505EA74}" presName="circle3" presStyleLbl="node1" presStyleIdx="2" presStyleCnt="3"/>
      <dgm:spPr/>
    </dgm:pt>
    <dgm:pt modelId="{E7C238F7-BC05-4B67-A7F5-7306DC961109}" type="pres">
      <dgm:prSet presAssocID="{D74EC5FD-925D-44AD-BD6A-8C0F6505EA74}" presName="rect3" presStyleLbl="alignAcc1" presStyleIdx="2" presStyleCnt="3" custScaleY="124352" custLinFactNeighborX="-414" custLinFactNeighborY="-9251"/>
      <dgm:spPr/>
    </dgm:pt>
    <dgm:pt modelId="{E2D1364D-B3C5-42D6-8AD9-BEF0300FE0D2}" type="pres">
      <dgm:prSet presAssocID="{6356BF3B-DE1F-45E6-BA97-3B089E368828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0AEE6D41-8598-43B6-9ED2-25BB0C2DCAF1}" type="pres">
      <dgm:prSet presAssocID="{6356BF3B-DE1F-45E6-BA97-3B089E368828}" presName="rect1ChTx" presStyleLbl="alignAcc1" presStyleIdx="2" presStyleCnt="3">
        <dgm:presLayoutVars>
          <dgm:bulletEnabled val="1"/>
        </dgm:presLayoutVars>
      </dgm:prSet>
      <dgm:spPr/>
    </dgm:pt>
    <dgm:pt modelId="{CBAA07B5-190C-446A-8424-56075AEB74A5}" type="pres">
      <dgm:prSet presAssocID="{195ECDA2-6E75-4FEC-AFE6-708CB3BFC339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07FE0042-5102-408E-911B-787772E24D8F}" type="pres">
      <dgm:prSet presAssocID="{195ECDA2-6E75-4FEC-AFE6-708CB3BFC339}" presName="rect2ChTx" presStyleLbl="alignAcc1" presStyleIdx="2" presStyleCnt="3">
        <dgm:presLayoutVars>
          <dgm:bulletEnabled val="1"/>
        </dgm:presLayoutVars>
      </dgm:prSet>
      <dgm:spPr/>
    </dgm:pt>
    <dgm:pt modelId="{4F60F705-B076-4EAF-B750-5AF5DD7283A4}" type="pres">
      <dgm:prSet presAssocID="{D74EC5FD-925D-44AD-BD6A-8C0F6505EA74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965B7A3F-5551-4116-93FA-388AAD0CBD44}" type="pres">
      <dgm:prSet presAssocID="{D74EC5FD-925D-44AD-BD6A-8C0F6505EA74}" presName="rect3ChTx" presStyleLbl="alignAcc1" presStyleIdx="2" presStyleCnt="3">
        <dgm:presLayoutVars>
          <dgm:bulletEnabled val="1"/>
        </dgm:presLayoutVars>
      </dgm:prSet>
      <dgm:spPr/>
    </dgm:pt>
  </dgm:ptLst>
  <dgm:cxnLst>
    <dgm:cxn modelId="{25821411-FB1C-4A39-B474-F5828BCBA6AB}" srcId="{6356BF3B-DE1F-45E6-BA97-3B089E368828}" destId="{89BDF14C-C455-4BEC-B533-A58566783E57}" srcOrd="0" destOrd="0" parTransId="{7374CDDE-B7A9-45A5-9A76-7823A4C1E340}" sibTransId="{779323BD-4C49-458A-B357-C8120A1E9CCB}"/>
    <dgm:cxn modelId="{1E55DA19-E691-4D93-B632-B6BAF5C7536C}" type="presOf" srcId="{D74EC5FD-925D-44AD-BD6A-8C0F6505EA74}" destId="{E7C238F7-BC05-4B67-A7F5-7306DC961109}" srcOrd="0" destOrd="0" presId="urn:microsoft.com/office/officeart/2005/8/layout/target3"/>
    <dgm:cxn modelId="{F881E31D-224E-4204-8987-CCA79EA855F7}" type="presOf" srcId="{6356BF3B-DE1F-45E6-BA97-3B089E368828}" destId="{E2D1364D-B3C5-42D6-8AD9-BEF0300FE0D2}" srcOrd="1" destOrd="0" presId="urn:microsoft.com/office/officeart/2005/8/layout/target3"/>
    <dgm:cxn modelId="{9D893120-AFEB-4A2C-8811-9CF31297F4F4}" srcId="{ECCF0AA7-1E98-4D2E-AF71-F9644AA5D661}" destId="{195ECDA2-6E75-4FEC-AFE6-708CB3BFC339}" srcOrd="1" destOrd="0" parTransId="{40D58578-5E58-481A-B478-27CD6C2C8316}" sibTransId="{5CA33BD2-4DE8-4747-8E0F-11B2B3A6B2AA}"/>
    <dgm:cxn modelId="{F7A1822C-C2CA-40A9-82B4-D0FFCFB069F6}" type="presOf" srcId="{89BDF14C-C455-4BEC-B533-A58566783E57}" destId="{0AEE6D41-8598-43B6-9ED2-25BB0C2DCAF1}" srcOrd="0" destOrd="0" presId="urn:microsoft.com/office/officeart/2005/8/layout/target3"/>
    <dgm:cxn modelId="{E253722E-E811-4C89-9AF7-9FBE3E2CD6AC}" type="presOf" srcId="{D74EC5FD-925D-44AD-BD6A-8C0F6505EA74}" destId="{4F60F705-B076-4EAF-B750-5AF5DD7283A4}" srcOrd="1" destOrd="0" presId="urn:microsoft.com/office/officeart/2005/8/layout/target3"/>
    <dgm:cxn modelId="{8E057B49-246A-44D6-8B15-795469E1D335}" type="presOf" srcId="{AA5EDB32-7B1C-4F50-BA9A-CD845E2E3620}" destId="{07FE0042-5102-408E-911B-787772E24D8F}" srcOrd="0" destOrd="0" presId="urn:microsoft.com/office/officeart/2005/8/layout/target3"/>
    <dgm:cxn modelId="{9A3B5E7F-BD5F-4FE9-9ABA-11BD04CBB4DA}" srcId="{ECCF0AA7-1E98-4D2E-AF71-F9644AA5D661}" destId="{D74EC5FD-925D-44AD-BD6A-8C0F6505EA74}" srcOrd="2" destOrd="0" parTransId="{3D2FF18E-38B5-4E76-90C0-E29BF0EE13F4}" sibTransId="{0AFD411B-8FF5-4ABC-A481-77B45F5C1F40}"/>
    <dgm:cxn modelId="{56539C95-9B30-4EDF-96BB-AE12D12B5F23}" srcId="{ECCF0AA7-1E98-4D2E-AF71-F9644AA5D661}" destId="{6356BF3B-DE1F-45E6-BA97-3B089E368828}" srcOrd="0" destOrd="0" parTransId="{5A55570D-3897-413D-9730-0A2CD6177683}" sibTransId="{247EFF41-02E0-4706-9FF6-876668C81B1B}"/>
    <dgm:cxn modelId="{C0FB41AB-4A01-4802-8000-4442BD165A50}" type="presOf" srcId="{ECCF0AA7-1E98-4D2E-AF71-F9644AA5D661}" destId="{5C9BB0EB-9D83-44B3-B882-015B58D7DC39}" srcOrd="0" destOrd="0" presId="urn:microsoft.com/office/officeart/2005/8/layout/target3"/>
    <dgm:cxn modelId="{74018BB3-6F5D-4182-98B4-54B927091413}" srcId="{195ECDA2-6E75-4FEC-AFE6-708CB3BFC339}" destId="{AA5EDB32-7B1C-4F50-BA9A-CD845E2E3620}" srcOrd="0" destOrd="0" parTransId="{3E8077FE-DF4F-4EBD-B34E-2D6B00BF1E74}" sibTransId="{13FC0205-1118-44DA-8407-CA702584273B}"/>
    <dgm:cxn modelId="{8D83CFB9-8CB8-4893-829A-368F043E372C}" type="presOf" srcId="{6356BF3B-DE1F-45E6-BA97-3B089E368828}" destId="{7DCE0B38-03DC-469D-A156-8861C48A1D5F}" srcOrd="0" destOrd="0" presId="urn:microsoft.com/office/officeart/2005/8/layout/target3"/>
    <dgm:cxn modelId="{EBFFE1CE-5221-4541-BF5B-99747EE79945}" type="presOf" srcId="{195ECDA2-6E75-4FEC-AFE6-708CB3BFC339}" destId="{CBAA07B5-190C-446A-8424-56075AEB74A5}" srcOrd="1" destOrd="0" presId="urn:microsoft.com/office/officeart/2005/8/layout/target3"/>
    <dgm:cxn modelId="{723433F3-C5D3-40B7-817D-FA2CDFA5BFEA}" srcId="{D74EC5FD-925D-44AD-BD6A-8C0F6505EA74}" destId="{A00CDE86-1F7B-4D6E-A8A9-78EC8AFE816E}" srcOrd="0" destOrd="0" parTransId="{B78BF782-FCA5-403F-B3AC-94F7A09867D4}" sibTransId="{6D0A7CD1-F4C0-4389-B032-28069A9A3F67}"/>
    <dgm:cxn modelId="{7F609DF7-1C49-4230-B59C-0D8612FF04A1}" type="presOf" srcId="{195ECDA2-6E75-4FEC-AFE6-708CB3BFC339}" destId="{B215273C-676D-4D25-B7B4-B31F4C387EF7}" srcOrd="0" destOrd="0" presId="urn:microsoft.com/office/officeart/2005/8/layout/target3"/>
    <dgm:cxn modelId="{42F75AFF-74E4-493C-9E25-A3FD3C80A3EB}" type="presOf" srcId="{A00CDE86-1F7B-4D6E-A8A9-78EC8AFE816E}" destId="{965B7A3F-5551-4116-93FA-388AAD0CBD44}" srcOrd="0" destOrd="0" presId="urn:microsoft.com/office/officeart/2005/8/layout/target3"/>
    <dgm:cxn modelId="{99C6A488-7D6D-4495-A4DC-B6E9DCA6EB04}" type="presParOf" srcId="{5C9BB0EB-9D83-44B3-B882-015B58D7DC39}" destId="{B2849250-F354-4B7C-964C-40F4D527816E}" srcOrd="0" destOrd="0" presId="urn:microsoft.com/office/officeart/2005/8/layout/target3"/>
    <dgm:cxn modelId="{B57069E2-FF33-4F6C-8283-1ADB9C3E04B7}" type="presParOf" srcId="{5C9BB0EB-9D83-44B3-B882-015B58D7DC39}" destId="{09A66B0E-44B4-44A4-AE3D-35593C4F911D}" srcOrd="1" destOrd="0" presId="urn:microsoft.com/office/officeart/2005/8/layout/target3"/>
    <dgm:cxn modelId="{55D5C1BD-BABC-4B01-AFA1-13B088CC4E56}" type="presParOf" srcId="{5C9BB0EB-9D83-44B3-B882-015B58D7DC39}" destId="{7DCE0B38-03DC-469D-A156-8861C48A1D5F}" srcOrd="2" destOrd="0" presId="urn:microsoft.com/office/officeart/2005/8/layout/target3"/>
    <dgm:cxn modelId="{7371679F-7931-4696-8299-845E68A96227}" type="presParOf" srcId="{5C9BB0EB-9D83-44B3-B882-015B58D7DC39}" destId="{7EAE274B-5E33-4EDF-89A5-AFF72AFEA5AF}" srcOrd="3" destOrd="0" presId="urn:microsoft.com/office/officeart/2005/8/layout/target3"/>
    <dgm:cxn modelId="{00BBB98A-40FE-4EDC-A599-A3862E824A90}" type="presParOf" srcId="{5C9BB0EB-9D83-44B3-B882-015B58D7DC39}" destId="{2BCA162B-7A92-4DE7-AF0E-846E1B1931C4}" srcOrd="4" destOrd="0" presId="urn:microsoft.com/office/officeart/2005/8/layout/target3"/>
    <dgm:cxn modelId="{B42BB8AB-81A3-4D3E-993C-5B46E2CE7FE9}" type="presParOf" srcId="{5C9BB0EB-9D83-44B3-B882-015B58D7DC39}" destId="{B215273C-676D-4D25-B7B4-B31F4C387EF7}" srcOrd="5" destOrd="0" presId="urn:microsoft.com/office/officeart/2005/8/layout/target3"/>
    <dgm:cxn modelId="{5B541F80-2523-4DA2-8447-056D6190D230}" type="presParOf" srcId="{5C9BB0EB-9D83-44B3-B882-015B58D7DC39}" destId="{A0425B65-F0F5-48F6-8264-69202443A23E}" srcOrd="6" destOrd="0" presId="urn:microsoft.com/office/officeart/2005/8/layout/target3"/>
    <dgm:cxn modelId="{1A41506D-2D2B-474B-8139-3877DC88BE90}" type="presParOf" srcId="{5C9BB0EB-9D83-44B3-B882-015B58D7DC39}" destId="{DFA68742-3B74-4858-8BF5-3326281EA9AD}" srcOrd="7" destOrd="0" presId="urn:microsoft.com/office/officeart/2005/8/layout/target3"/>
    <dgm:cxn modelId="{BC2E1E14-92ED-4A04-A882-6C6C8B07031B}" type="presParOf" srcId="{5C9BB0EB-9D83-44B3-B882-015B58D7DC39}" destId="{E7C238F7-BC05-4B67-A7F5-7306DC961109}" srcOrd="8" destOrd="0" presId="urn:microsoft.com/office/officeart/2005/8/layout/target3"/>
    <dgm:cxn modelId="{4F78CA89-3A8C-499D-8F3F-7D7007B858A3}" type="presParOf" srcId="{5C9BB0EB-9D83-44B3-B882-015B58D7DC39}" destId="{E2D1364D-B3C5-42D6-8AD9-BEF0300FE0D2}" srcOrd="9" destOrd="0" presId="urn:microsoft.com/office/officeart/2005/8/layout/target3"/>
    <dgm:cxn modelId="{F82FFB77-4B07-46F4-80A5-6A4B6D09FD1D}" type="presParOf" srcId="{5C9BB0EB-9D83-44B3-B882-015B58D7DC39}" destId="{0AEE6D41-8598-43B6-9ED2-25BB0C2DCAF1}" srcOrd="10" destOrd="0" presId="urn:microsoft.com/office/officeart/2005/8/layout/target3"/>
    <dgm:cxn modelId="{88F6CD49-2F07-48EC-8B02-960AE27611AC}" type="presParOf" srcId="{5C9BB0EB-9D83-44B3-B882-015B58D7DC39}" destId="{CBAA07B5-190C-446A-8424-56075AEB74A5}" srcOrd="11" destOrd="0" presId="urn:microsoft.com/office/officeart/2005/8/layout/target3"/>
    <dgm:cxn modelId="{20BF8A88-2521-4FB3-82AE-03BCC3A86494}" type="presParOf" srcId="{5C9BB0EB-9D83-44B3-B882-015B58D7DC39}" destId="{07FE0042-5102-408E-911B-787772E24D8F}" srcOrd="12" destOrd="0" presId="urn:microsoft.com/office/officeart/2005/8/layout/target3"/>
    <dgm:cxn modelId="{4CB37118-E31C-4D17-8654-2F5968D03B37}" type="presParOf" srcId="{5C9BB0EB-9D83-44B3-B882-015B58D7DC39}" destId="{4F60F705-B076-4EAF-B750-5AF5DD7283A4}" srcOrd="13" destOrd="0" presId="urn:microsoft.com/office/officeart/2005/8/layout/target3"/>
    <dgm:cxn modelId="{D243CE9F-049F-4095-9462-252D0EA4E027}" type="presParOf" srcId="{5C9BB0EB-9D83-44B3-B882-015B58D7DC39}" destId="{965B7A3F-5551-4116-93FA-388AAD0CBD44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0E3F0F-DF27-4302-B458-383E5F75FCC5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29ECD1D7-2C00-49CE-B7C0-AFD4188B3C19}">
      <dgm:prSet phldrT="[Текст]" custT="1"/>
      <dgm:spPr/>
      <dgm:t>
        <a:bodyPr/>
        <a:lstStyle/>
        <a:p>
          <a:pPr algn="ctr"/>
          <a:r>
            <a:rPr lang="ru-RU" sz="1400" b="1" dirty="0">
              <a:latin typeface="Century Gothic" panose="020B0502020202020204" pitchFamily="34" charset="0"/>
            </a:rPr>
            <a:t>КОМПЕТЕНЦИЙ </a:t>
          </a:r>
        </a:p>
      </dgm:t>
    </dgm:pt>
    <dgm:pt modelId="{0642D36B-0EF2-4D8E-A673-CCF8925AB565}" type="parTrans" cxnId="{3EB03ECC-D721-4729-A6B9-7F80B4FF2BA1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497C7696-3493-43FE-9627-0FEA3958AC5F}" type="sibTrans" cxnId="{3EB03ECC-D721-4729-A6B9-7F80B4FF2BA1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95E0816C-F1FE-4384-9344-08F602FA69B5}">
      <dgm:prSet phldrT="[Текст]" custT="1"/>
      <dgm:spPr/>
      <dgm:t>
        <a:bodyPr/>
        <a:lstStyle/>
        <a:p>
          <a:r>
            <a:rPr lang="ru-RU" sz="5400" dirty="0">
              <a:latin typeface="Century Gothic" panose="020B0502020202020204" pitchFamily="34" charset="0"/>
            </a:rPr>
            <a:t>8</a:t>
          </a:r>
        </a:p>
      </dgm:t>
    </dgm:pt>
    <dgm:pt modelId="{C79B1324-043C-4FB8-9431-6CFC674EBC38}" type="parTrans" cxnId="{E68147BD-FC04-448F-A3BE-9CF81DFE78F6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45387BAF-B4FB-4D65-AB42-E951E4FA7ECC}" type="sibTrans" cxnId="{E68147BD-FC04-448F-A3BE-9CF81DFE78F6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41153BCE-002C-4602-A70E-4AEE7FC71FFB}">
      <dgm:prSet phldrT="[Текст]"/>
      <dgm:spPr/>
      <dgm:t>
        <a:bodyPr/>
        <a:lstStyle/>
        <a:p>
          <a:pPr algn="ctr"/>
          <a:r>
            <a:rPr lang="ru-RU" b="1" dirty="0">
              <a:latin typeface="Century Gothic" panose="020B0502020202020204" pitchFamily="34" charset="0"/>
            </a:rPr>
            <a:t>УЧАСТНИКОВ</a:t>
          </a:r>
        </a:p>
      </dgm:t>
    </dgm:pt>
    <dgm:pt modelId="{DB23638C-4841-4091-A8DA-C2EBC047802B}" type="parTrans" cxnId="{5A518465-37EA-4711-A04B-072D83789223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86666A0B-FD26-41FC-B93C-1F25BFA32E8D}" type="sibTrans" cxnId="{5A518465-37EA-4711-A04B-072D83789223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8CEE1B53-6130-443C-94A0-6DAEF4EFBF4D}">
      <dgm:prSet phldrT="[Текст]" custT="1"/>
      <dgm:spPr/>
      <dgm:t>
        <a:bodyPr/>
        <a:lstStyle/>
        <a:p>
          <a:r>
            <a:rPr lang="ru-RU" sz="5400" dirty="0">
              <a:latin typeface="Century Gothic" panose="020B0502020202020204" pitchFamily="34" charset="0"/>
            </a:rPr>
            <a:t>35</a:t>
          </a:r>
        </a:p>
      </dgm:t>
    </dgm:pt>
    <dgm:pt modelId="{D34DBC42-4969-4A8C-96DF-35BDCCD5FA6E}" type="parTrans" cxnId="{22AF1281-3B7C-4843-ADA5-D1F46F4C8979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99A50225-5B9E-4F32-AC53-A26C4A10C341}" type="sibTrans" cxnId="{22AF1281-3B7C-4843-ADA5-D1F46F4C8979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ECFF7978-D9A1-433C-BBD4-92DB9A69EE74}">
      <dgm:prSet phldrT="[Текст]" custT="1"/>
      <dgm:spPr/>
      <dgm:t>
        <a:bodyPr/>
        <a:lstStyle/>
        <a:p>
          <a:r>
            <a:rPr lang="ru-RU" sz="1400" b="1" dirty="0">
              <a:latin typeface="Century Gothic" panose="020B0502020202020204" pitchFamily="34" charset="0"/>
            </a:rPr>
            <a:t>Образовательные организации</a:t>
          </a:r>
        </a:p>
      </dgm:t>
    </dgm:pt>
    <dgm:pt modelId="{0E78AF16-2123-4BEE-AE5D-0586C4CA6598}" type="parTrans" cxnId="{0BAD0D5B-75F8-4334-81C1-15F67820A0F9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72D39606-5C70-4BD9-9247-843A67ABA0E8}" type="sibTrans" cxnId="{0BAD0D5B-75F8-4334-81C1-15F67820A0F9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8E8ED420-6348-439F-A690-4BCCA3E4682F}">
      <dgm:prSet phldrT="[Текст]" custT="1"/>
      <dgm:spPr/>
      <dgm:t>
        <a:bodyPr/>
        <a:lstStyle/>
        <a:p>
          <a:pPr algn="l">
            <a:lnSpc>
              <a:spcPct val="50000"/>
            </a:lnSpc>
          </a:pPr>
          <a:r>
            <a:rPr lang="ru-RU" sz="1800" b="1" dirty="0">
              <a:latin typeface="Century Gothic" panose="020B0502020202020204" pitchFamily="34" charset="0"/>
            </a:rPr>
            <a:t>Набережные Челны</a:t>
          </a:r>
        </a:p>
        <a:p>
          <a:pPr algn="l">
            <a:lnSpc>
              <a:spcPct val="50000"/>
            </a:lnSpc>
          </a:pPr>
          <a:r>
            <a:rPr lang="ru-RU" sz="1800" b="1" dirty="0">
              <a:latin typeface="Century Gothic" panose="020B0502020202020204" pitchFamily="34" charset="0"/>
            </a:rPr>
            <a:t>Нижнекамск   Елабуга</a:t>
          </a:r>
        </a:p>
        <a:p>
          <a:pPr algn="l">
            <a:lnSpc>
              <a:spcPct val="50000"/>
            </a:lnSpc>
          </a:pPr>
          <a:r>
            <a:rPr lang="ru-RU" sz="1800" b="1" dirty="0">
              <a:latin typeface="Century Gothic" panose="020B0502020202020204" pitchFamily="34" charset="0"/>
            </a:rPr>
            <a:t>Заинск</a:t>
          </a:r>
        </a:p>
      </dgm:t>
    </dgm:pt>
    <dgm:pt modelId="{D74813EF-0BBC-4448-AFD1-3E1987EDB342}" type="parTrans" cxnId="{8E8C150C-D9ED-486C-ABC2-609B40F8A342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91BCF24D-6302-452B-B193-648C018D82AC}" type="sibTrans" cxnId="{8E8C150C-D9ED-486C-ABC2-609B40F8A342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0EFAF9EA-A07D-47C2-9704-3DC4379617A4}" type="pres">
      <dgm:prSet presAssocID="{E70E3F0F-DF27-4302-B458-383E5F75FCC5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7499219D-D285-4CB1-813F-E885787BDA7E}" type="pres">
      <dgm:prSet presAssocID="{29ECD1D7-2C00-49CE-B7C0-AFD4188B3C19}" presName="parentText1" presStyleLbl="node1" presStyleIdx="0" presStyleCnt="3" custLinFactNeighborX="-1329" custLinFactNeighborY="-26810">
        <dgm:presLayoutVars>
          <dgm:chMax/>
          <dgm:chPref val="3"/>
          <dgm:bulletEnabled val="1"/>
        </dgm:presLayoutVars>
      </dgm:prSet>
      <dgm:spPr/>
    </dgm:pt>
    <dgm:pt modelId="{16F2B167-BBF4-4BB1-A5A5-9994615FEB4F}" type="pres">
      <dgm:prSet presAssocID="{29ECD1D7-2C00-49CE-B7C0-AFD4188B3C19}" presName="childText1" presStyleLbl="solidAlignAcc1" presStyleIdx="0" presStyleCnt="3" custScaleX="63951" custScaleY="67056" custLinFactNeighborX="-22031" custLinFactNeighborY="-32744">
        <dgm:presLayoutVars>
          <dgm:chMax val="0"/>
          <dgm:chPref val="0"/>
          <dgm:bulletEnabled val="1"/>
        </dgm:presLayoutVars>
      </dgm:prSet>
      <dgm:spPr/>
    </dgm:pt>
    <dgm:pt modelId="{1311CF4C-30EC-47CF-A179-3837F2CDEB61}" type="pres">
      <dgm:prSet presAssocID="{41153BCE-002C-4602-A70E-4AEE7FC71FFB}" presName="parentText2" presStyleLbl="node1" presStyleIdx="1" presStyleCnt="3" custScaleX="109217" custLinFactNeighborX="-14633" custLinFactNeighborY="5517">
        <dgm:presLayoutVars>
          <dgm:chMax/>
          <dgm:chPref val="3"/>
          <dgm:bulletEnabled val="1"/>
        </dgm:presLayoutVars>
      </dgm:prSet>
      <dgm:spPr/>
    </dgm:pt>
    <dgm:pt modelId="{9BE62A4A-FF2D-405B-8DC8-A1887EF7A28E}" type="pres">
      <dgm:prSet presAssocID="{41153BCE-002C-4602-A70E-4AEE7FC71FFB}" presName="childText2" presStyleLbl="solidAlignAcc1" presStyleIdx="1" presStyleCnt="3" custScaleX="85857" custScaleY="67476" custLinFactNeighborX="-48574" custLinFactNeighborY="-19572">
        <dgm:presLayoutVars>
          <dgm:chMax val="0"/>
          <dgm:chPref val="0"/>
          <dgm:bulletEnabled val="1"/>
        </dgm:presLayoutVars>
      </dgm:prSet>
      <dgm:spPr/>
    </dgm:pt>
    <dgm:pt modelId="{39222C89-25CB-406F-BFAD-41D27FE2BD83}" type="pres">
      <dgm:prSet presAssocID="{ECFF7978-D9A1-433C-BBD4-92DB9A69EE74}" presName="parentText3" presStyleLbl="node1" presStyleIdx="2" presStyleCnt="3" custScaleX="123975" custScaleY="116095" custLinFactNeighborX="-39863" custLinFactNeighborY="42348">
        <dgm:presLayoutVars>
          <dgm:chMax/>
          <dgm:chPref val="3"/>
          <dgm:bulletEnabled val="1"/>
        </dgm:presLayoutVars>
      </dgm:prSet>
      <dgm:spPr/>
    </dgm:pt>
    <dgm:pt modelId="{758EFBD3-8DD6-4096-B32E-E98ADB8AB302}" type="pres">
      <dgm:prSet presAssocID="{ECFF7978-D9A1-433C-BBD4-92DB9A69EE74}" presName="childText3" presStyleLbl="solidAlignAcc1" presStyleIdx="2" presStyleCnt="3" custScaleX="220243" custScaleY="57834" custLinFactNeighborX="-4633" custLinFactNeighborY="14673">
        <dgm:presLayoutVars>
          <dgm:chMax val="0"/>
          <dgm:chPref val="0"/>
          <dgm:bulletEnabled val="1"/>
        </dgm:presLayoutVars>
      </dgm:prSet>
      <dgm:spPr/>
    </dgm:pt>
  </dgm:ptLst>
  <dgm:cxnLst>
    <dgm:cxn modelId="{8E8C150C-D9ED-486C-ABC2-609B40F8A342}" srcId="{ECFF7978-D9A1-433C-BBD4-92DB9A69EE74}" destId="{8E8ED420-6348-439F-A690-4BCCA3E4682F}" srcOrd="0" destOrd="0" parTransId="{D74813EF-0BBC-4448-AFD1-3E1987EDB342}" sibTransId="{91BCF24D-6302-452B-B193-648C018D82AC}"/>
    <dgm:cxn modelId="{6909E416-7669-40D6-B8F8-38C76AB4EFAA}" type="presOf" srcId="{8CEE1B53-6130-443C-94A0-6DAEF4EFBF4D}" destId="{9BE62A4A-FF2D-405B-8DC8-A1887EF7A28E}" srcOrd="0" destOrd="0" presId="urn:microsoft.com/office/officeart/2009/3/layout/IncreasingArrowsProcess"/>
    <dgm:cxn modelId="{E50BA831-2CD2-456E-AF27-95AB47B2B157}" type="presOf" srcId="{29ECD1D7-2C00-49CE-B7C0-AFD4188B3C19}" destId="{7499219D-D285-4CB1-813F-E885787BDA7E}" srcOrd="0" destOrd="0" presId="urn:microsoft.com/office/officeart/2009/3/layout/IncreasingArrowsProcess"/>
    <dgm:cxn modelId="{A707813D-F2D8-4909-BF91-37576A0A9E64}" type="presOf" srcId="{E70E3F0F-DF27-4302-B458-383E5F75FCC5}" destId="{0EFAF9EA-A07D-47C2-9704-3DC4379617A4}" srcOrd="0" destOrd="0" presId="urn:microsoft.com/office/officeart/2009/3/layout/IncreasingArrowsProcess"/>
    <dgm:cxn modelId="{0BAD0D5B-75F8-4334-81C1-15F67820A0F9}" srcId="{E70E3F0F-DF27-4302-B458-383E5F75FCC5}" destId="{ECFF7978-D9A1-433C-BBD4-92DB9A69EE74}" srcOrd="2" destOrd="0" parTransId="{0E78AF16-2123-4BEE-AE5D-0586C4CA6598}" sibTransId="{72D39606-5C70-4BD9-9247-843A67ABA0E8}"/>
    <dgm:cxn modelId="{2A13EC42-C0C2-4CF8-96F3-6EF86E89BCB5}" type="presOf" srcId="{ECFF7978-D9A1-433C-BBD4-92DB9A69EE74}" destId="{39222C89-25CB-406F-BFAD-41D27FE2BD83}" srcOrd="0" destOrd="0" presId="urn:microsoft.com/office/officeart/2009/3/layout/IncreasingArrowsProcess"/>
    <dgm:cxn modelId="{5A518465-37EA-4711-A04B-072D83789223}" srcId="{E70E3F0F-DF27-4302-B458-383E5F75FCC5}" destId="{41153BCE-002C-4602-A70E-4AEE7FC71FFB}" srcOrd="1" destOrd="0" parTransId="{DB23638C-4841-4091-A8DA-C2EBC047802B}" sibTransId="{86666A0B-FD26-41FC-B93C-1F25BFA32E8D}"/>
    <dgm:cxn modelId="{22AF1281-3B7C-4843-ADA5-D1F46F4C8979}" srcId="{41153BCE-002C-4602-A70E-4AEE7FC71FFB}" destId="{8CEE1B53-6130-443C-94A0-6DAEF4EFBF4D}" srcOrd="0" destOrd="0" parTransId="{D34DBC42-4969-4A8C-96DF-35BDCCD5FA6E}" sibTransId="{99A50225-5B9E-4F32-AC53-A26C4A10C341}"/>
    <dgm:cxn modelId="{B0024684-5EF7-4873-9DBB-C9F8D6A4F9B7}" type="presOf" srcId="{95E0816C-F1FE-4384-9344-08F602FA69B5}" destId="{16F2B167-BBF4-4BB1-A5A5-9994615FEB4F}" srcOrd="0" destOrd="0" presId="urn:microsoft.com/office/officeart/2009/3/layout/IncreasingArrowsProcess"/>
    <dgm:cxn modelId="{D95BCB91-D549-4254-9D62-3B87BEE12791}" type="presOf" srcId="{8E8ED420-6348-439F-A690-4BCCA3E4682F}" destId="{758EFBD3-8DD6-4096-B32E-E98ADB8AB302}" srcOrd="0" destOrd="0" presId="urn:microsoft.com/office/officeart/2009/3/layout/IncreasingArrowsProcess"/>
    <dgm:cxn modelId="{E68147BD-FC04-448F-A3BE-9CF81DFE78F6}" srcId="{29ECD1D7-2C00-49CE-B7C0-AFD4188B3C19}" destId="{95E0816C-F1FE-4384-9344-08F602FA69B5}" srcOrd="0" destOrd="0" parTransId="{C79B1324-043C-4FB8-9431-6CFC674EBC38}" sibTransId="{45387BAF-B4FB-4D65-AB42-E951E4FA7ECC}"/>
    <dgm:cxn modelId="{3EB03ECC-D721-4729-A6B9-7F80B4FF2BA1}" srcId="{E70E3F0F-DF27-4302-B458-383E5F75FCC5}" destId="{29ECD1D7-2C00-49CE-B7C0-AFD4188B3C19}" srcOrd="0" destOrd="0" parTransId="{0642D36B-0EF2-4D8E-A673-CCF8925AB565}" sibTransId="{497C7696-3493-43FE-9627-0FEA3958AC5F}"/>
    <dgm:cxn modelId="{66D27FD9-D3A9-4486-94BC-D69B3679E53F}" type="presOf" srcId="{41153BCE-002C-4602-A70E-4AEE7FC71FFB}" destId="{1311CF4C-30EC-47CF-A179-3837F2CDEB61}" srcOrd="0" destOrd="0" presId="urn:microsoft.com/office/officeart/2009/3/layout/IncreasingArrowsProcess"/>
    <dgm:cxn modelId="{A729A5DC-FFFF-434D-9981-FBD9E14F970E}" type="presParOf" srcId="{0EFAF9EA-A07D-47C2-9704-3DC4379617A4}" destId="{7499219D-D285-4CB1-813F-E885787BDA7E}" srcOrd="0" destOrd="0" presId="urn:microsoft.com/office/officeart/2009/3/layout/IncreasingArrowsProcess"/>
    <dgm:cxn modelId="{75212649-895C-4D2A-8592-21F733C5B04A}" type="presParOf" srcId="{0EFAF9EA-A07D-47C2-9704-3DC4379617A4}" destId="{16F2B167-BBF4-4BB1-A5A5-9994615FEB4F}" srcOrd="1" destOrd="0" presId="urn:microsoft.com/office/officeart/2009/3/layout/IncreasingArrowsProcess"/>
    <dgm:cxn modelId="{282CADAC-AEE4-4930-8947-BCD40044EDA5}" type="presParOf" srcId="{0EFAF9EA-A07D-47C2-9704-3DC4379617A4}" destId="{1311CF4C-30EC-47CF-A179-3837F2CDEB61}" srcOrd="2" destOrd="0" presId="urn:microsoft.com/office/officeart/2009/3/layout/IncreasingArrowsProcess"/>
    <dgm:cxn modelId="{817CDD69-3D38-4DB0-8BA1-9D8218F8490F}" type="presParOf" srcId="{0EFAF9EA-A07D-47C2-9704-3DC4379617A4}" destId="{9BE62A4A-FF2D-405B-8DC8-A1887EF7A28E}" srcOrd="3" destOrd="0" presId="urn:microsoft.com/office/officeart/2009/3/layout/IncreasingArrowsProcess"/>
    <dgm:cxn modelId="{5638633E-6914-4751-B2FB-00283DEB21BD}" type="presParOf" srcId="{0EFAF9EA-A07D-47C2-9704-3DC4379617A4}" destId="{39222C89-25CB-406F-BFAD-41D27FE2BD83}" srcOrd="4" destOrd="0" presId="urn:microsoft.com/office/officeart/2009/3/layout/IncreasingArrowsProcess"/>
    <dgm:cxn modelId="{6199ACB1-D189-49BB-95D9-3C0905D733FF}" type="presParOf" srcId="{0EFAF9EA-A07D-47C2-9704-3DC4379617A4}" destId="{758EFBD3-8DD6-4096-B32E-E98ADB8AB302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849250-F354-4B7C-964C-40F4D527816E}">
      <dsp:nvSpPr>
        <dsp:cNvPr id="0" name=""/>
        <dsp:cNvSpPr/>
      </dsp:nvSpPr>
      <dsp:spPr>
        <a:xfrm>
          <a:off x="0" y="0"/>
          <a:ext cx="2005410" cy="2005410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CE0B38-03DC-469D-A156-8861C48A1D5F}">
      <dsp:nvSpPr>
        <dsp:cNvPr id="0" name=""/>
        <dsp:cNvSpPr/>
      </dsp:nvSpPr>
      <dsp:spPr>
        <a:xfrm>
          <a:off x="1002705" y="0"/>
          <a:ext cx="7679655" cy="20054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accent2"/>
              </a:solidFill>
              <a:latin typeface="Century Gothic" panose="020B0502020202020204" pitchFamily="34" charset="0"/>
            </a:rPr>
            <a:t>Компетенция</a:t>
          </a:r>
        </a:p>
      </dsp:txBody>
      <dsp:txXfrm>
        <a:off x="1002705" y="0"/>
        <a:ext cx="3839827" cy="601624"/>
      </dsp:txXfrm>
    </dsp:sp>
    <dsp:sp modelId="{2BCA162B-7A92-4DE7-AF0E-846E1B1931C4}">
      <dsp:nvSpPr>
        <dsp:cNvPr id="0" name=""/>
        <dsp:cNvSpPr/>
      </dsp:nvSpPr>
      <dsp:spPr>
        <a:xfrm>
          <a:off x="350947" y="601624"/>
          <a:ext cx="1303515" cy="1303515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shade val="80000"/>
            <a:hueOff val="-298586"/>
            <a:satOff val="-36304"/>
            <a:lumOff val="195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15273C-676D-4D25-B7B4-B31F4C387EF7}">
      <dsp:nvSpPr>
        <dsp:cNvPr id="0" name=""/>
        <dsp:cNvSpPr/>
      </dsp:nvSpPr>
      <dsp:spPr>
        <a:xfrm>
          <a:off x="939117" y="624657"/>
          <a:ext cx="7679655" cy="13035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-298586"/>
              <a:satOff val="-36304"/>
              <a:lumOff val="195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accent2"/>
              </a:solidFill>
              <a:latin typeface="Century Gothic" panose="020B0502020202020204" pitchFamily="34" charset="0"/>
            </a:rPr>
            <a:t>Возрастная категория</a:t>
          </a:r>
        </a:p>
      </dsp:txBody>
      <dsp:txXfrm>
        <a:off x="939117" y="624657"/>
        <a:ext cx="3839827" cy="601622"/>
      </dsp:txXfrm>
    </dsp:sp>
    <dsp:sp modelId="{DFA68742-3B74-4858-8BF5-3326281EA9AD}">
      <dsp:nvSpPr>
        <dsp:cNvPr id="0" name=""/>
        <dsp:cNvSpPr/>
      </dsp:nvSpPr>
      <dsp:spPr>
        <a:xfrm>
          <a:off x="701893" y="1203246"/>
          <a:ext cx="601622" cy="601622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shade val="80000"/>
            <a:hueOff val="-597171"/>
            <a:satOff val="-72608"/>
            <a:lumOff val="391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C238F7-BC05-4B67-A7F5-7306DC961109}">
      <dsp:nvSpPr>
        <dsp:cNvPr id="0" name=""/>
        <dsp:cNvSpPr/>
      </dsp:nvSpPr>
      <dsp:spPr>
        <a:xfrm>
          <a:off x="970911" y="1074336"/>
          <a:ext cx="7679655" cy="74812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-597171"/>
              <a:satOff val="-72608"/>
              <a:lumOff val="391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accent2"/>
              </a:solidFill>
              <a:latin typeface="Century Gothic" panose="020B0502020202020204" pitchFamily="34" charset="0"/>
            </a:rPr>
            <a:t>Количество участников</a:t>
          </a:r>
        </a:p>
      </dsp:txBody>
      <dsp:txXfrm>
        <a:off x="970911" y="1074336"/>
        <a:ext cx="3839827" cy="748129"/>
      </dsp:txXfrm>
    </dsp:sp>
    <dsp:sp modelId="{0AEE6D41-8598-43B6-9ED2-25BB0C2DCAF1}">
      <dsp:nvSpPr>
        <dsp:cNvPr id="0" name=""/>
        <dsp:cNvSpPr/>
      </dsp:nvSpPr>
      <dsp:spPr>
        <a:xfrm>
          <a:off x="4842532" y="0"/>
          <a:ext cx="3839827" cy="60162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ru-RU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Дошкольное воспитание</a:t>
          </a:r>
        </a:p>
      </dsp:txBody>
      <dsp:txXfrm>
        <a:off x="4842532" y="0"/>
        <a:ext cx="3839827" cy="601624"/>
      </dsp:txXfrm>
    </dsp:sp>
    <dsp:sp modelId="{07FE0042-5102-408E-911B-787772E24D8F}">
      <dsp:nvSpPr>
        <dsp:cNvPr id="0" name=""/>
        <dsp:cNvSpPr/>
      </dsp:nvSpPr>
      <dsp:spPr>
        <a:xfrm>
          <a:off x="4842532" y="601624"/>
          <a:ext cx="3839827" cy="60162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ru-RU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5-7 лет</a:t>
          </a:r>
        </a:p>
      </dsp:txBody>
      <dsp:txXfrm>
        <a:off x="4842532" y="601624"/>
        <a:ext cx="3839827" cy="601622"/>
      </dsp:txXfrm>
    </dsp:sp>
    <dsp:sp modelId="{965B7A3F-5551-4116-93FA-388AAD0CBD44}">
      <dsp:nvSpPr>
        <dsp:cNvPr id="0" name=""/>
        <dsp:cNvSpPr/>
      </dsp:nvSpPr>
      <dsp:spPr>
        <a:xfrm>
          <a:off x="4842532" y="1203246"/>
          <a:ext cx="3839827" cy="60162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ru-RU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15 </a:t>
          </a:r>
        </a:p>
      </dsp:txBody>
      <dsp:txXfrm>
        <a:off x="4842532" y="1203246"/>
        <a:ext cx="3839827" cy="6016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99219D-D285-4CB1-813F-E885787BDA7E}">
      <dsp:nvSpPr>
        <dsp:cNvPr id="0" name=""/>
        <dsp:cNvSpPr/>
      </dsp:nvSpPr>
      <dsp:spPr>
        <a:xfrm>
          <a:off x="1003073" y="0"/>
          <a:ext cx="4784786" cy="696847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110624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Century Gothic" panose="020B0502020202020204" pitchFamily="34" charset="0"/>
            </a:rPr>
            <a:t>КОМПЕТЕНЦИЙ </a:t>
          </a:r>
        </a:p>
      </dsp:txBody>
      <dsp:txXfrm>
        <a:off x="1003073" y="174212"/>
        <a:ext cx="4610574" cy="348423"/>
      </dsp:txXfrm>
    </dsp:sp>
    <dsp:sp modelId="{16F2B167-BBF4-4BB1-A5A5-9994615FEB4F}">
      <dsp:nvSpPr>
        <dsp:cNvPr id="0" name=""/>
        <dsp:cNvSpPr/>
      </dsp:nvSpPr>
      <dsp:spPr>
        <a:xfrm>
          <a:off x="1007618" y="463754"/>
          <a:ext cx="942454" cy="9001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t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400" kern="1200" dirty="0">
              <a:latin typeface="Century Gothic" panose="020B0502020202020204" pitchFamily="34" charset="0"/>
            </a:rPr>
            <a:t>8</a:t>
          </a:r>
        </a:p>
      </dsp:txBody>
      <dsp:txXfrm>
        <a:off x="1007618" y="463754"/>
        <a:ext cx="942454" cy="900149"/>
      </dsp:txXfrm>
    </dsp:sp>
    <dsp:sp modelId="{1311CF4C-30EC-47CF-A179-3837F2CDEB61}">
      <dsp:nvSpPr>
        <dsp:cNvPr id="0" name=""/>
        <dsp:cNvSpPr/>
      </dsp:nvSpPr>
      <dsp:spPr>
        <a:xfrm>
          <a:off x="1903277" y="415545"/>
          <a:ext cx="3616253" cy="696847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shade val="50000"/>
            <a:hueOff val="407149"/>
            <a:satOff val="-9450"/>
            <a:lumOff val="322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254000" bIns="110624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latin typeface="Century Gothic" panose="020B0502020202020204" pitchFamily="34" charset="0"/>
            </a:rPr>
            <a:t>УЧАСТНИКОВ</a:t>
          </a:r>
        </a:p>
      </dsp:txBody>
      <dsp:txXfrm>
        <a:off x="1903277" y="589757"/>
        <a:ext cx="3442041" cy="348423"/>
      </dsp:txXfrm>
    </dsp:sp>
    <dsp:sp modelId="{9BE62A4A-FF2D-405B-8DC8-A1887EF7A28E}">
      <dsp:nvSpPr>
        <dsp:cNvPr id="0" name=""/>
        <dsp:cNvSpPr/>
      </dsp:nvSpPr>
      <dsp:spPr>
        <a:xfrm>
          <a:off x="1928749" y="870037"/>
          <a:ext cx="1265286" cy="9057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t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400" kern="1200" dirty="0">
              <a:latin typeface="Century Gothic" panose="020B0502020202020204" pitchFamily="34" charset="0"/>
            </a:rPr>
            <a:t>35</a:t>
          </a:r>
        </a:p>
      </dsp:txBody>
      <dsp:txXfrm>
        <a:off x="1928749" y="870037"/>
        <a:ext cx="1265286" cy="905787"/>
      </dsp:txXfrm>
    </dsp:sp>
    <dsp:sp modelId="{39222C89-25CB-406F-BFAD-41D27FE2BD83}">
      <dsp:nvSpPr>
        <dsp:cNvPr id="0" name=""/>
        <dsp:cNvSpPr/>
      </dsp:nvSpPr>
      <dsp:spPr>
        <a:xfrm>
          <a:off x="3061412" y="848404"/>
          <a:ext cx="2277864" cy="80900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shade val="50000"/>
            <a:hueOff val="407149"/>
            <a:satOff val="-9450"/>
            <a:lumOff val="322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110624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Century Gothic" panose="020B0502020202020204" pitchFamily="34" charset="0"/>
            </a:rPr>
            <a:t>Образовательные организации</a:t>
          </a:r>
        </a:p>
      </dsp:txBody>
      <dsp:txXfrm>
        <a:off x="3061412" y="1050655"/>
        <a:ext cx="2075613" cy="404502"/>
      </dsp:txXfrm>
    </dsp:sp>
    <dsp:sp modelId="{758EFBD3-8DD6-4096-B32E-E98ADB8AB302}">
      <dsp:nvSpPr>
        <dsp:cNvPr id="0" name=""/>
        <dsp:cNvSpPr/>
      </dsp:nvSpPr>
      <dsp:spPr>
        <a:xfrm>
          <a:off x="3059795" y="1570443"/>
          <a:ext cx="3245752" cy="7649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Century Gothic" panose="020B0502020202020204" pitchFamily="34" charset="0"/>
            </a:rPr>
            <a:t>Набережные Челны</a:t>
          </a:r>
        </a:p>
        <a:p>
          <a:pPr marL="0" lvl="0" indent="0" algn="l" defTabSz="800100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Century Gothic" panose="020B0502020202020204" pitchFamily="34" charset="0"/>
            </a:rPr>
            <a:t>Нижнекамск   Елабуга</a:t>
          </a:r>
        </a:p>
        <a:p>
          <a:pPr marL="0" lvl="0" indent="0" algn="l" defTabSz="800100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Century Gothic" panose="020B0502020202020204" pitchFamily="34" charset="0"/>
            </a:rPr>
            <a:t>Заинск</a:t>
          </a:r>
        </a:p>
      </dsp:txBody>
      <dsp:txXfrm>
        <a:off x="3059795" y="1570443"/>
        <a:ext cx="3245752" cy="7649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05D5011-AA4E-4D1A-94AD-D31F82A714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6F71AA-DED2-41AD-A740-5C5A1CC59E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F8572-1FF4-47D5-8C73-FB9DFE6A3B0F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ECE920-7B6A-4253-A8E8-8A2B999EAB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0164A41-2F13-4F4F-9A14-92CEEBC3AB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0A5C3-0648-4D6B-B407-F7F0E67181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489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A51EB-7916-924E-B72B-5411D640A74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C0ED7-FB80-6F44-973C-9A2E74397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712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C0ED7-FB80-6F44-973C-9A2E7439721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799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C0ED7-FB80-6F44-973C-9A2E7439721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335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C0ED7-FB80-6F44-973C-9A2E7439721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35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9.svg"/><Relationship Id="rId7" Type="http://schemas.openxmlformats.org/officeDocument/2006/relationships/image" Target="../media/image13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15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9.svg"/><Relationship Id="rId7" Type="http://schemas.openxmlformats.org/officeDocument/2006/relationships/image" Target="../media/image13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15.sv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5.svg"/><Relationship Id="rId3" Type="http://schemas.openxmlformats.org/officeDocument/2006/relationships/image" Target="../media/image23.emf"/><Relationship Id="rId7" Type="http://schemas.openxmlformats.org/officeDocument/2006/relationships/image" Target="../media/image19.svg"/><Relationship Id="rId12" Type="http://schemas.openxmlformats.org/officeDocument/2006/relationships/image" Target="../media/image14.png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13.svg"/><Relationship Id="rId5" Type="http://schemas.openxmlformats.org/officeDocument/2006/relationships/image" Target="../media/image25.emf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24.emf"/><Relationship Id="rId9" Type="http://schemas.openxmlformats.org/officeDocument/2006/relationships/image" Target="../media/image21.svg"/><Relationship Id="rId14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9.svg"/><Relationship Id="rId7" Type="http://schemas.openxmlformats.org/officeDocument/2006/relationships/image" Target="../media/image13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15.sv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9.svg"/><Relationship Id="rId7" Type="http://schemas.openxmlformats.org/officeDocument/2006/relationships/image" Target="../media/image13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15.sv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9.svg"/><Relationship Id="rId7" Type="http://schemas.openxmlformats.org/officeDocument/2006/relationships/image" Target="../media/image13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15.sv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9.svg"/><Relationship Id="rId7" Type="http://schemas.openxmlformats.org/officeDocument/2006/relationships/image" Target="../media/image13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15.sv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9.svg"/><Relationship Id="rId7" Type="http://schemas.openxmlformats.org/officeDocument/2006/relationships/image" Target="../media/image13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15.sv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9.svg"/><Relationship Id="rId7" Type="http://schemas.openxmlformats.org/officeDocument/2006/relationships/image" Target="../media/image13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15.sv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9.svg"/><Relationship Id="rId7" Type="http://schemas.openxmlformats.org/officeDocument/2006/relationships/image" Target="../media/image13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15.sv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9.svg"/><Relationship Id="rId7" Type="http://schemas.openxmlformats.org/officeDocument/2006/relationships/image" Target="../media/image13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15.sv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9.svg"/><Relationship Id="rId7" Type="http://schemas.openxmlformats.org/officeDocument/2006/relationships/image" Target="../media/image13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15.sv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9.svg"/><Relationship Id="rId7" Type="http://schemas.openxmlformats.org/officeDocument/2006/relationships/image" Target="../media/image13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15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9.svg"/><Relationship Id="rId7" Type="http://schemas.openxmlformats.org/officeDocument/2006/relationships/image" Target="../media/image13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15.sv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9.svg"/><Relationship Id="rId7" Type="http://schemas.openxmlformats.org/officeDocument/2006/relationships/image" Target="../media/image13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15.sv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9.sv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14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767780-9586-DFB7-94B2-07FFE4E41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EEE50E7-E43E-311F-97A7-01CEF536A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242C7D-A575-EB25-B34F-EE037D856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B746-5D29-45CB-9A43-B12205F98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448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65B83-7BE0-CE20-AAE5-CE0A9C957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D9FB928-9472-B1F7-8A4C-DBFD7E806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881A-CE5C-471A-9BDA-9DADB4A6A98C}" type="datetime1">
              <a:rPr lang="ru-RU" smtClean="0"/>
              <a:t>14.02.2024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0C7715-AD0F-723A-FB4C-E8FB159D4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F099644-B59C-0F15-2026-DC1BED7F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516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6100098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D2BDEF-0AAC-4479-9A2E-3EDDB9CD8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1318" y="6100098"/>
            <a:ext cx="327421" cy="3945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23251" y="6086860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68488" y="6109608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31314" y="6135384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10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501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586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846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843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8EB43B3-A0E6-4269-AC52-98F5487F2646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217496B-1A88-4D18-A320-AF14AE7E4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9D2BDEF-0AAC-4479-9A2E-3EDDB9CD8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76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501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6100098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8EB43B3-A0E6-4269-AC52-98F5487F2646}"/>
              </a:ext>
            </a:extLst>
          </p:cNvPr>
          <p:cNvGrpSpPr/>
          <p:nvPr userDrawn="1"/>
        </p:nvGrpSpPr>
        <p:grpSpPr>
          <a:xfrm>
            <a:off x="576263" y="6128701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217496B-1A88-4D18-A320-AF14AE7E4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9D2BDEF-0AAC-4479-9A2E-3EDDB9CD8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6086860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6109608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6135384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99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501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6100098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D2BDEF-0AAC-4479-9A2E-3EDDB9CD8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1318" y="6100098"/>
            <a:ext cx="327421" cy="3945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23251" y="6086860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68488" y="6109608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31314" y="6135384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10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501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задач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79025016-DCDD-00AF-1E4D-5A60D62F7F30}"/>
              </a:ext>
            </a:extLst>
          </p:cNvPr>
          <p:cNvSpPr txBox="1"/>
          <p:nvPr userDrawn="1"/>
        </p:nvSpPr>
        <p:spPr>
          <a:xfrm>
            <a:off x="7299508" y="4823247"/>
            <a:ext cx="422362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0" i="0" dirty="0">
                <a:effectLst/>
                <a:latin typeface="Futura PT Book" panose="020B0502020204020303" pitchFamily="34" charset="0"/>
              </a:rPr>
              <a:t>Осуществление взаимодействия с ведущими ассоциациями работодателей, а также отраслевыми союзами</a:t>
            </a:r>
            <a:endParaRPr lang="ru-RU" sz="1600" b="0" i="0" dirty="0">
              <a:latin typeface="Futura PT Book" panose="020B0502020204020303" pitchFamily="34" charset="0"/>
            </a:endParaRPr>
          </a:p>
        </p:txBody>
      </p:sp>
      <p:sp>
        <p:nvSpPr>
          <p:cNvPr id="25" name="Заголовок 17">
            <a:extLst>
              <a:ext uri="{FF2B5EF4-FFF2-40B4-BE49-F238E27FC236}">
                <a16:creationId xmlns:a16="http://schemas.microsoft.com/office/drawing/2014/main" id="{89853725-F6A7-053E-4454-B9FA608F37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Основные задачи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4F63D1C-6FEC-00DD-1A33-AB690A1F47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6001" y="1404169"/>
            <a:ext cx="719906" cy="71859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5976720-04E9-EA6B-5ADC-61E6375681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27294" y="1391951"/>
            <a:ext cx="783601" cy="73868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78C76DC-CB94-D112-B1B3-3548DDCCFF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0045" y="3898983"/>
            <a:ext cx="455941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B64A045-4173-F26E-12F1-2868A25BED9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24068" y="3896655"/>
            <a:ext cx="790051" cy="720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6D79F08-0EC4-FBD9-AEE9-A559BBFB917C}"/>
              </a:ext>
            </a:extLst>
          </p:cNvPr>
          <p:cNvSpPr txBox="1"/>
          <p:nvPr userDrawn="1"/>
        </p:nvSpPr>
        <p:spPr>
          <a:xfrm>
            <a:off x="1524615" y="4823246"/>
            <a:ext cx="422362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PT Book" panose="020B0502020204020303" pitchFamily="34" charset="0"/>
                <a:ea typeface="Helvetica Neue"/>
                <a:cs typeface="Helvetica Neue"/>
                <a:sym typeface="Helvetica Neue"/>
              </a:rPr>
              <a:t>Координация проведения региональных отборочных этапов и развития движения «</a:t>
            </a:r>
            <a:r>
              <a:rPr kumimoji="0" lang="ru-RU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PT Book" panose="020B0502020204020303" pitchFamily="34" charset="0"/>
                <a:ea typeface="Helvetica Neue"/>
                <a:cs typeface="Helvetica Neue"/>
                <a:sym typeface="Helvetica Neue"/>
              </a:rPr>
              <a:t>Абилимпикс</a:t>
            </a: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PT Book" panose="020B0502020204020303" pitchFamily="34" charset="0"/>
                <a:ea typeface="Helvetica Neue"/>
                <a:cs typeface="Helvetica Neue"/>
                <a:sym typeface="Helvetica Neue"/>
              </a:rPr>
              <a:t>» в субъектах Российской Федерации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0644D50-FA52-896E-AB46-E95560F17174}"/>
              </a:ext>
            </a:extLst>
          </p:cNvPr>
          <p:cNvSpPr txBox="1"/>
          <p:nvPr userDrawn="1"/>
        </p:nvSpPr>
        <p:spPr>
          <a:xfrm>
            <a:off x="1524615" y="2322529"/>
            <a:ext cx="422362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600" b="0" i="0" kern="1200" dirty="0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Ведение мониторинга данных по трудоустройству и организации стажировок участников конкурсов профессионального мастерства среди людей с инвалидностью и ОВЗ «</a:t>
            </a:r>
            <a:r>
              <a:rPr kumimoji="0" lang="ru-RU" sz="16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utura PT Book" panose="020B0502020204020303" pitchFamily="34" charset="0"/>
                <a:ea typeface="+mn-ea"/>
                <a:cs typeface="+mn-cs"/>
                <a:sym typeface="Helvetica Neue"/>
              </a:rPr>
              <a:t>Абилимпикс</a:t>
            </a:r>
            <a:r>
              <a:rPr kumimoji="0" lang="ru-RU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utura PT Book" panose="020B0502020204020303" pitchFamily="34" charset="0"/>
                <a:ea typeface="+mn-ea"/>
                <a:cs typeface="+mn-cs"/>
                <a:sym typeface="Helvetica Neue"/>
              </a:rPr>
              <a:t>»</a:t>
            </a:r>
            <a:endParaRPr kumimoji="0" lang="en-US" sz="16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Futura PT Book" panose="020B05020202040203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8BDF72-08C8-ECEE-7576-E22BC162E9E4}"/>
              </a:ext>
            </a:extLst>
          </p:cNvPr>
          <p:cNvSpPr txBox="1"/>
          <p:nvPr userDrawn="1"/>
        </p:nvSpPr>
        <p:spPr>
          <a:xfrm>
            <a:off x="7299510" y="2322527"/>
            <a:ext cx="422362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600" b="0" i="0" kern="1200" dirty="0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Поддержка и развитие волонтёрского движения «</a:t>
            </a:r>
            <a:r>
              <a:rPr lang="ru-RU" sz="1600" b="0" i="0" kern="1200" dirty="0" err="1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Абилимпикс</a:t>
            </a:r>
            <a:r>
              <a:rPr lang="ru-RU" sz="1600" b="0" i="0" kern="1200" dirty="0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», а также формирование сети волонтёрских центров в субъектах Российской Федерации для помощи людям с инвалидностью и ОВЗ</a:t>
            </a:r>
            <a:endParaRPr lang="en-US" sz="1600" b="0" i="0" kern="1200" dirty="0">
              <a:solidFill>
                <a:schemeClr val="tx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255CB9-1A3C-FFFE-9A59-A634C525161B}"/>
              </a:ext>
            </a:extLst>
          </p:cNvPr>
          <p:cNvSpPr txBox="1"/>
          <p:nvPr userDrawn="1"/>
        </p:nvSpPr>
        <p:spPr>
          <a:xfrm>
            <a:off x="7299507" y="3904887"/>
            <a:ext cx="350699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Взаимодействие с</a:t>
            </a:r>
            <a:r>
              <a:rPr lang="en-US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 </a:t>
            </a:r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ассоциациями</a:t>
            </a:r>
            <a:endParaRPr lang="en-US" sz="2400" b="0" i="0" kern="1200" dirty="0">
              <a:solidFill>
                <a:schemeClr val="tx1"/>
              </a:solidFill>
              <a:latin typeface="Futura PT Medium" panose="020B0502020204020303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486F891-FE2E-10DD-AC20-692B28ECC55C}"/>
              </a:ext>
            </a:extLst>
          </p:cNvPr>
          <p:cNvSpPr txBox="1"/>
          <p:nvPr userDrawn="1"/>
        </p:nvSpPr>
        <p:spPr>
          <a:xfrm>
            <a:off x="7299509" y="1404169"/>
            <a:ext cx="268296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Развитие волонтерства</a:t>
            </a:r>
            <a:endParaRPr lang="en-US" sz="2400" b="0" i="0" kern="1200" dirty="0">
              <a:solidFill>
                <a:schemeClr val="tx1"/>
              </a:solidFill>
              <a:latin typeface="Futura PT Medium" panose="020B0502020204020303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D187F01-8A19-327D-6883-F1EE9C775170}"/>
              </a:ext>
            </a:extLst>
          </p:cNvPr>
          <p:cNvSpPr txBox="1"/>
          <p:nvPr userDrawn="1"/>
        </p:nvSpPr>
        <p:spPr>
          <a:xfrm>
            <a:off x="1524615" y="1384133"/>
            <a:ext cx="1963205" cy="758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Мониторинг данных</a:t>
            </a:r>
            <a:endParaRPr lang="en-US" sz="2400" b="0" i="0" kern="1200" dirty="0">
              <a:solidFill>
                <a:schemeClr val="tx1"/>
              </a:solidFill>
              <a:latin typeface="Futura PT Medium" panose="020B0502020204020303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1C87D7F-78A6-CC51-0459-F8AC63B5F10B}"/>
              </a:ext>
            </a:extLst>
          </p:cNvPr>
          <p:cNvSpPr txBox="1"/>
          <p:nvPr userDrawn="1"/>
        </p:nvSpPr>
        <p:spPr>
          <a:xfrm>
            <a:off x="1524615" y="3904887"/>
            <a:ext cx="19632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kumimoji="0" lang="ru-RU" sz="24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utura PT Medium" panose="020B0502020204020303" pitchFamily="34" charset="0"/>
                <a:ea typeface="+mn-ea"/>
                <a:cs typeface="+mn-cs"/>
                <a:sym typeface="Helvetica Neue"/>
              </a:rPr>
              <a:t>Проведение этапов</a:t>
            </a: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Futura PT Medium" panose="020B05020202040203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F0F52D-BD35-46F2-8F90-D8A6DD95970A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9424EB1E-D141-4DF2-9414-323D3CC84A0E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6B9E1BD-4201-47D8-825D-14942C489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03A45E7-CA6B-4019-B441-4CC3D8E02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D7D3DA0-1224-4A3B-AC51-EF42D12F70D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76787EF-D2C8-43E6-8F0A-E5DF41D2E3E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D280DA6-139D-466D-B89E-A3B3998CDA8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91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70" userDrawn="1">
          <p15:clr>
            <a:srgbClr val="FBAE40"/>
          </p15:clr>
        </p15:guide>
        <p15:guide id="3" orient="horz" pos="4004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49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C095EB5-4A6A-17AA-7FF1-8FECBD3BFB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C918BC4-BA82-DE9C-7B35-B84A063BD0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1231" y="3382520"/>
            <a:ext cx="3346533" cy="31130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C1D86A9-4E4E-0FB7-8A12-1B2797C264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769" y="4969182"/>
            <a:ext cx="1194551" cy="143512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DD97D64-8B6C-468F-CE1F-476CBBEC09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42498"/>
          <a:stretch/>
        </p:blipFill>
        <p:spPr>
          <a:xfrm>
            <a:off x="2292349" y="4664810"/>
            <a:ext cx="2415722" cy="20693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F6CB6B-2BB7-5FD8-EB42-AD4279ED1592}"/>
              </a:ext>
            </a:extLst>
          </p:cNvPr>
          <p:cNvSpPr txBox="1"/>
          <p:nvPr userDrawn="1"/>
        </p:nvSpPr>
        <p:spPr>
          <a:xfrm>
            <a:off x="10099234" y="631628"/>
            <a:ext cx="9626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2</a:t>
            </a:r>
            <a:r>
              <a:rPr lang="ru-RU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022 г.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4851F873-165F-F360-9FDD-8700FDF22989}"/>
              </a:ext>
            </a:extLst>
          </p:cNvPr>
          <p:cNvSpPr/>
          <p:nvPr userDrawn="1"/>
        </p:nvSpPr>
        <p:spPr>
          <a:xfrm>
            <a:off x="9509164" y="553075"/>
            <a:ext cx="2142836" cy="5292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7">
            <a:extLst>
              <a:ext uri="{FF2B5EF4-FFF2-40B4-BE49-F238E27FC236}">
                <a16:creationId xmlns:a16="http://schemas.microsoft.com/office/drawing/2014/main" id="{55C543DB-E234-6922-66E3-2558A7348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462670"/>
            <a:ext cx="11112000" cy="133626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2 строчки 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B473D07-13BB-5371-8CAC-970B1ADC3D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3192515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57DDC96-229A-DEA0-308A-AE13084FBF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722839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2C7815E-4A3C-E894-B5AA-9DF91F2FBD2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77160" y="4971300"/>
            <a:ext cx="1416305" cy="13593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020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5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 движе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О движении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0EAEBB-5B44-DD05-372F-025C1B624D97}"/>
              </a:ext>
            </a:extLst>
          </p:cNvPr>
          <p:cNvSpPr txBox="1"/>
          <p:nvPr userDrawn="1"/>
        </p:nvSpPr>
        <p:spPr>
          <a:xfrm>
            <a:off x="616979" y="1397734"/>
            <a:ext cx="54668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2400" b="0" i="0" dirty="0">
                <a:solidFill>
                  <a:srgbClr val="0540F2"/>
                </a:solidFill>
                <a:effectLst/>
                <a:latin typeface="Futura PT Medium" panose="020B0502020204020303" pitchFamily="34" charset="0"/>
              </a:rPr>
              <a:t>ЦЕЛЬ ДЕЯТЕЛЬНОСТИ НАЦИОНАЛЬНОГО ЦЕНТРА </a:t>
            </a:r>
            <a:endParaRPr lang="en-US" sz="2400" b="0" i="0" dirty="0">
              <a:solidFill>
                <a:srgbClr val="0540F2"/>
              </a:solidFill>
              <a:effectLst/>
              <a:latin typeface="Futura PT Medium" panose="020B05020202040203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D13826-8C51-E48E-49C7-BA9933CB2556}"/>
              </a:ext>
            </a:extLst>
          </p:cNvPr>
          <p:cNvSpPr txBox="1"/>
          <p:nvPr userDrawn="1"/>
        </p:nvSpPr>
        <p:spPr>
          <a:xfrm>
            <a:off x="6496849" y="2145937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0" i="0" dirty="0">
                <a:latin typeface="Futura PT Book" panose="020B05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Национальных</a:t>
            </a:r>
          </a:p>
          <a:p>
            <a:pPr algn="l"/>
            <a:r>
              <a:rPr lang="ru-RU" sz="1600" b="0" i="0" dirty="0">
                <a:latin typeface="Futura PT Book" panose="020B05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чемпионатов</a:t>
            </a:r>
            <a:endParaRPr lang="en-US" sz="1600" b="0" i="0" dirty="0">
              <a:latin typeface="Futura PT Book" panose="020B05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F17DB3-BD8E-1AA0-0FC2-B38A538EE917}"/>
              </a:ext>
            </a:extLst>
          </p:cNvPr>
          <p:cNvSpPr txBox="1"/>
          <p:nvPr userDrawn="1"/>
        </p:nvSpPr>
        <p:spPr>
          <a:xfrm>
            <a:off x="8950325" y="2145937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Региональных</a:t>
            </a: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чемпионатов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F29F40-B0BD-382D-2B48-06CF85350ABA}"/>
              </a:ext>
            </a:extLst>
          </p:cNvPr>
          <p:cNvSpPr txBox="1"/>
          <p:nvPr userDrawn="1"/>
        </p:nvSpPr>
        <p:spPr>
          <a:xfrm>
            <a:off x="6496849" y="3616929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Региональных</a:t>
            </a:r>
          </a:p>
          <a:p>
            <a:pPr algn="l"/>
            <a:r>
              <a:rPr lang="ru-RU" sz="1600" b="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центров «</a:t>
            </a:r>
            <a:r>
              <a:rPr lang="ru-RU" sz="1600" b="0" dirty="0" err="1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Абилимпикс</a:t>
            </a:r>
            <a:r>
              <a:rPr lang="ru-RU" sz="1600" b="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»</a:t>
            </a:r>
            <a:endParaRPr lang="en-US" sz="1600" b="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E40250E-2379-EBD1-533D-B53206DF45C0}"/>
              </a:ext>
            </a:extLst>
          </p:cNvPr>
          <p:cNvSpPr txBox="1"/>
          <p:nvPr userDrawn="1"/>
        </p:nvSpPr>
        <p:spPr>
          <a:xfrm>
            <a:off x="8950325" y="3616929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Волонтерских</a:t>
            </a: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центров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36B9DA-B349-EA80-08F2-4CDFE3CCC7FF}"/>
              </a:ext>
            </a:extLst>
          </p:cNvPr>
          <p:cNvSpPr txBox="1"/>
          <p:nvPr userDrawn="1"/>
        </p:nvSpPr>
        <p:spPr>
          <a:xfrm>
            <a:off x="6496849" y="5101172"/>
            <a:ext cx="238891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Региональных</a:t>
            </a:r>
            <a:r>
              <a:rPr lang="en-US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центров 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обучения</a:t>
            </a:r>
            <a:r>
              <a:rPr lang="en-US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экспертов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596E3D3-3BD6-BC51-3B48-D7EBD6534F8F}"/>
              </a:ext>
            </a:extLst>
          </p:cNvPr>
          <p:cNvSpPr txBox="1"/>
          <p:nvPr userDrawn="1"/>
        </p:nvSpPr>
        <p:spPr>
          <a:xfrm>
            <a:off x="8950325" y="5101172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Подготовленных</a:t>
            </a: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экспертов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3BD98F-CC5F-4552-A4AE-39A024C33D7F}"/>
              </a:ext>
            </a:extLst>
          </p:cNvPr>
          <p:cNvSpPr txBox="1"/>
          <p:nvPr userDrawn="1"/>
        </p:nvSpPr>
        <p:spPr>
          <a:xfrm>
            <a:off x="616979" y="2300404"/>
            <a:ext cx="5092460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800" b="0" i="0" dirty="0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— научно-методическое и организационное сопровождение конкурсов профессионального мастерства среди людей с инвалидностью и ограниченными возможностями здоровья «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Абилимпикс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», организация повышения квалификации экспертов, организаторов, педагогов и волонтёров для проведения конкурсов профессионального мастерства «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Абилимпикс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», а также организация содействия трудоустройству людей с инвалидностью через их участие в конкурсах профессионального мастерства.</a:t>
            </a:r>
            <a:endParaRPr lang="ru-RU" sz="1800" b="0" i="0" dirty="0">
              <a:latin typeface="Futura PT Book" panose="020B05020202040203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0A1BE9-5235-115A-542F-B9D8C7726546}"/>
              </a:ext>
            </a:extLst>
          </p:cNvPr>
          <p:cNvSpPr txBox="1"/>
          <p:nvPr userDrawn="1"/>
        </p:nvSpPr>
        <p:spPr>
          <a:xfrm>
            <a:off x="6496849" y="1397734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6</a:t>
            </a:r>
            <a:endParaRPr lang="x-none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A997D3-D1CC-1D1D-EFA0-BF7BF6BD360B}"/>
              </a:ext>
            </a:extLst>
          </p:cNvPr>
          <p:cNvSpPr txBox="1"/>
          <p:nvPr userDrawn="1"/>
        </p:nvSpPr>
        <p:spPr>
          <a:xfrm>
            <a:off x="6496849" y="2874159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85</a:t>
            </a:r>
            <a:endParaRPr lang="x-none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EA9F07-4504-C10A-4F54-1B7D8D1C68CC}"/>
              </a:ext>
            </a:extLst>
          </p:cNvPr>
          <p:cNvSpPr txBox="1"/>
          <p:nvPr userDrawn="1"/>
        </p:nvSpPr>
        <p:spPr>
          <a:xfrm>
            <a:off x="8950325" y="2874159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85</a:t>
            </a:r>
            <a:endParaRPr lang="x-none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05F9C9-93B3-1A75-2959-CB3C9C481199}"/>
              </a:ext>
            </a:extLst>
          </p:cNvPr>
          <p:cNvSpPr txBox="1"/>
          <p:nvPr userDrawn="1"/>
        </p:nvSpPr>
        <p:spPr>
          <a:xfrm>
            <a:off x="8950325" y="1397734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573</a:t>
            </a:r>
            <a:endParaRPr lang="x-none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9C99C8-C837-B102-C894-4F31D430CA68}"/>
              </a:ext>
            </a:extLst>
          </p:cNvPr>
          <p:cNvSpPr txBox="1"/>
          <p:nvPr userDrawn="1"/>
        </p:nvSpPr>
        <p:spPr>
          <a:xfrm>
            <a:off x="6496849" y="4353633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83</a:t>
            </a:r>
            <a:endParaRPr lang="x-none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208750-F5D0-314A-D025-3DDAB5CCF95B}"/>
              </a:ext>
            </a:extLst>
          </p:cNvPr>
          <p:cNvSpPr txBox="1"/>
          <p:nvPr userDrawn="1"/>
        </p:nvSpPr>
        <p:spPr>
          <a:xfrm>
            <a:off x="8950325" y="4353633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&gt; 14 000</a:t>
            </a:r>
            <a:endParaRPr lang="x-none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34C348-4D79-4E55-9FE8-B1C23414C3CC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C15279A-467C-4E6B-9EA1-95893E69A0BD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4DFCA516-BA20-419E-A8A2-B57965C18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36EC71E4-FB36-4D32-BAA9-E331F9A45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8C4A6C7-4389-4D1C-81ED-5AEDF00A37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D6D767B-8050-4558-90B8-3F89A58CAF9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D236E09-DF2C-44CE-A351-14A295A261A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26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pos="5638" userDrawn="1">
          <p15:clr>
            <a:srgbClr val="FBAE40"/>
          </p15:clr>
        </p15:guide>
        <p15:guide id="7" orient="horz" pos="3493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B6C2EE5-CAF5-3D93-5CDC-537AE23111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002" y="1852662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x-none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x-none" dirty="0"/>
              <a:t>pt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EEFF605-342E-FEDA-BA86-39AADDFE27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003" y="23116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5F94A1D4-22C8-47AE-618C-0D909431E2C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6003" y="13754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x-none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  <a:endParaRPr lang="x-none" dirty="0"/>
          </a:p>
        </p:txBody>
      </p:sp>
      <p:sp>
        <p:nvSpPr>
          <p:cNvPr id="25" name="Заголовок 17">
            <a:extLst>
              <a:ext uri="{FF2B5EF4-FFF2-40B4-BE49-F238E27FC236}">
                <a16:creationId xmlns:a16="http://schemas.microsoft.com/office/drawing/2014/main" id="{4A630F8B-7EE7-EC58-90B1-6CCE1E9A32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AD734A24-7576-3F31-A390-B7BE4EEA2E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79237" y="1852662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x-none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x-none" dirty="0"/>
              <a:t>pt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2ED49E95-0D0E-2015-AC02-4CBE74E26E8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79239" y="23116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F9393890-2CDD-3D02-EA66-2F3484C5FA5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79238" y="13754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x-none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02</a:t>
            </a:r>
            <a:endParaRPr lang="x-none" dirty="0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B83AE9E-F3FD-DD2B-FE75-80D24BF6D71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3795761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x-none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x-none" dirty="0"/>
              <a:t>pt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7FC4A445-E7B4-9561-A888-D3BD39D0B1C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6003" y="42547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3ADE7753-8365-9D18-6DBC-29921942566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6003" y="33185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x-none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  <a:endParaRPr lang="x-none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D6DE210B-D894-095F-8458-9A3CB103596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379237" y="3795761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x-none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x-none" dirty="0"/>
              <a:t>pt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482D896-43DF-6925-FDB7-E9A0CDB7A43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79239" y="42547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B113053F-8B21-D428-AA8E-E714F18B738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79238" y="33185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x-none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02</a:t>
            </a:r>
            <a:endParaRPr lang="x-none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C368E9-8C8E-42F9-AE2A-ED38F57D6EC5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1171DEE-EAB5-41CB-BB35-48986E48DDBD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87D90BFD-4B70-4464-B77F-538D561AA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33235145-500B-4B6F-AE70-84AAD61AD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4CB38AA-DE5C-4C1B-8C26-99CFE6CA99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22FA5AB-C15E-4B8C-98A6-332DEAC22D7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F59B1D6-98B3-4F83-92AC-B653E008B1F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90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58" userDrawn="1">
          <p15:clr>
            <a:srgbClr val="FBAE40"/>
          </p15:clr>
        </p15:guide>
        <p15:guide id="6" orient="horz" pos="3493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7249C3F1-A9E8-7A13-7879-FBAE9FC7C80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001" y="1369759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AAACD2D-AD9C-2DB0-B2E4-3CF783DDE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615" y="1369759"/>
            <a:ext cx="425180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D227DA4-93DF-50E5-773D-EF77AD36BC3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1015" y="1369759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CF45F15-DA2B-F8F6-9D82-43FE722F3C2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89629" y="1369759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7B8A6EAB-A48A-B3CA-A695-8F212D991E5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6001" y="2891436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E5E7ACD-DF59-4560-A47A-23C83A8BE34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4614" y="2891435"/>
            <a:ext cx="423705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057F4FB-9EE4-690F-5182-9D9A8CD4205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381015" y="2891435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D7F1243-250C-430C-5AFB-EF47A756AC3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89629" y="2891435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0BF695E9-8E2C-40CB-767B-2039D73A8B7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16001" y="445467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FC3D4C2-0A55-BABC-5BB1-60A67DA2856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24614" y="4454677"/>
            <a:ext cx="423705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94733AA0-934B-6DA0-8C91-485570D7F8A6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381015" y="445467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25C568D-862A-B0FD-FA35-41A7BACA98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89629" y="4454677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2" name="Заголовок 17">
            <a:extLst>
              <a:ext uri="{FF2B5EF4-FFF2-40B4-BE49-F238E27FC236}">
                <a16:creationId xmlns:a16="http://schemas.microsoft.com/office/drawing/2014/main" id="{67D7ABFA-6A6C-417F-9FDB-B65CE427F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D10265-994E-45F1-9313-62B7D744B76D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05D2E08-179C-4608-8BC2-CB79E578F2D1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2A205EA-2ECC-42BF-B455-56313671F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10C124E6-FE4B-46F9-B700-8567EF162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33AA75B-C44E-4623-A725-E0AEBC63CB4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BFD3E88-61B8-4F96-92B1-DB1AF89AB9D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B471282-64CC-4120-B9F8-6429252168D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05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491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D227DA4-93DF-50E5-773D-EF77AD36BC3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1015" y="137187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CF45F15-DA2B-F8F6-9D82-43FE722F3C2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89629" y="1371877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057F4FB-9EE4-690F-5182-9D9A8CD4205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381015" y="2392549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D7F1243-250C-430C-5AFB-EF47A756AC3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89629" y="2386328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94733AA0-934B-6DA0-8C91-485570D7F8A6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381015" y="3413221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25C568D-862A-B0FD-FA35-41A7BACA98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89629" y="3400779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2" name="Заголовок 17">
            <a:extLst>
              <a:ext uri="{FF2B5EF4-FFF2-40B4-BE49-F238E27FC236}">
                <a16:creationId xmlns:a16="http://schemas.microsoft.com/office/drawing/2014/main" id="{67D7ABFA-6A6C-417F-9FDB-B65CE427F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1C2BBE0C-5B1E-711D-F97A-2FBB9BCA77B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16002" y="1371876"/>
            <a:ext cx="5160978" cy="378201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FA1C1A-BD0F-C68E-6D2E-56EF88B44AB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381015" y="4433894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C2F1E1D-0086-8079-D219-8734D47CB7D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289629" y="4433894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748BB9-D46D-47E0-A4AA-4EDC278F00E5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53ABBF3-8165-4F76-AB45-C95BC9C8E426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AD4D7BD-4452-4152-84E9-C9782F258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3D054DB-50BF-43EA-8F45-69B444900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A95A1F9-6025-488E-AC87-B9F7F399CA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FD968B9-AD80-42B5-B2AF-0AA594C555F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07F0B54-9394-48C3-B4C8-E3D8C2B753E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63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491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7249C3F1-A9E8-7A13-7879-FBAE9FC7C80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001" y="1347628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AAACD2D-AD9C-2DB0-B2E4-3CF783DDE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615" y="1347628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869AED2-B52C-8D37-2998-FD8910F0C64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524615" y="2265987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AFC9C765-ECBA-1C4B-F5D9-4A1928DE50C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385212" y="1347628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FF58FDC-1313-C6B3-03F1-8F7792CD4E6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93827" y="1347628"/>
            <a:ext cx="4235283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4D3CA3D-6FE4-CD71-A123-5CC5609627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93827" y="2265987"/>
            <a:ext cx="4235283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9758D21A-3D99-FE0A-875F-881FF60CFCD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16001" y="3703066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A9B7DF3-FAB4-EA6B-4712-76D86BC701B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524615" y="370306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6FBA287-FE5E-F4CE-7B68-2BDF2747F11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524615" y="462142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225CAF3C-FA62-E261-A485-C04868A11055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385212" y="3703066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9FF2D81-A78E-A6D8-0C20-7105EFD4579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293827" y="370306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00C2437-8C0D-43B4-334D-9F6071CDDA3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93827" y="462142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23" name="Заголовок 17">
            <a:extLst>
              <a:ext uri="{FF2B5EF4-FFF2-40B4-BE49-F238E27FC236}">
                <a16:creationId xmlns:a16="http://schemas.microsoft.com/office/drawing/2014/main" id="{F88776BE-2CF2-82B1-9082-27442E3AFC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73AD2F-1C8B-46F0-A4BC-2DBDD1F32413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45BCBB9-ADF2-44BF-9DCA-3A5671349BFD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2A3515D-B39F-49CA-88CC-BFB4E4FF9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8722C613-484B-4B0E-A4DB-C590393F3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3633FA1-1073-4556-9A3F-5D77CD7F88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8D6423A-0F3D-4284-A397-666203BA9F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22EF11C-B4AA-47CE-AE41-CCC1F2FD85C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85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501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1193395" y="5959757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sp>
        <p:nvSpPr>
          <p:cNvPr id="23" name="Заголовок 17">
            <a:extLst>
              <a:ext uri="{FF2B5EF4-FFF2-40B4-BE49-F238E27FC236}">
                <a16:creationId xmlns:a16="http://schemas.microsoft.com/office/drawing/2014/main" id="{F88776BE-2CF2-82B1-9082-27442E3AFC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2825F32-9176-6BD8-F800-889814AE668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002" y="2281556"/>
            <a:ext cx="1032120" cy="10322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>
                <a:latin typeface="+mn-lt"/>
              </a:defRPr>
            </a:lvl1pPr>
          </a:lstStyle>
          <a:p>
            <a:endParaRPr lang="x-non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0615112-2C6B-433A-8B6A-5548BF6E58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002" y="3480190"/>
            <a:ext cx="317129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3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5603C79F-BD9E-F6C5-D54C-74082463DC5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482642" y="2281556"/>
            <a:ext cx="1032120" cy="10322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>
                <a:latin typeface="+mn-lt"/>
              </a:defRPr>
            </a:lvl1pPr>
          </a:lstStyle>
          <a:p>
            <a:endParaRPr lang="x-none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B90836A-D48D-12D1-DE47-B65A07438DC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82643" y="3480190"/>
            <a:ext cx="317129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3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AD2D184C-F4AE-3EA2-80B5-85BF2216011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349282" y="2281556"/>
            <a:ext cx="1032120" cy="10322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>
                <a:latin typeface="+mn-lt"/>
              </a:defRPr>
            </a:lvl1pPr>
          </a:lstStyle>
          <a:p>
            <a:endParaRPr lang="x-none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8BD5A17-8BCD-7E20-BA16-6F9AB39536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49283" y="3480190"/>
            <a:ext cx="317129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3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1292DA-39D1-4565-9B40-BDA135F4C487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5EC7803-A959-4111-AFE5-5E872830BAEF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262AB3DD-6D4B-45EA-AF80-13543A232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22092157-F817-4E4C-A678-FBA02DCFB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0DE6D7D-E10C-4B49-AD40-C8F67F7C079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7E38CF6-D812-4B93-8B48-52CD2C448FB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B59AE86-EAD7-4569-B26F-E448843D50F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70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1193395" y="5959757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0128F21-5D0C-2E01-C714-B859EB4E89B7}"/>
              </a:ext>
            </a:extLst>
          </p:cNvPr>
          <p:cNvSpPr/>
          <p:nvPr userDrawn="1"/>
        </p:nvSpPr>
        <p:spPr>
          <a:xfrm>
            <a:off x="6385212" y="1487488"/>
            <a:ext cx="5806788" cy="39729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12745DE9-3B16-95C1-D1D5-BE0E0DE3F4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670369" y="178151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F001C648-F7E1-24C0-AE4A-03212016F03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574365" y="2415857"/>
            <a:ext cx="3946210" cy="19697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BF2F5044-7C91-2492-9B9F-8B18E8A1210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74365" y="1762853"/>
            <a:ext cx="3946210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endParaRPr lang="ru-RU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18</a:t>
            </a:r>
            <a:r>
              <a:rPr lang="en-US" dirty="0" err="1"/>
              <a:t>pt</a:t>
            </a:r>
            <a:endParaRPr lang="en-US" dirty="0"/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9BBD02EC-5E98-7206-2C09-34AB001BCA14}"/>
              </a:ext>
            </a:extLst>
          </p:cNvPr>
          <p:cNvCxnSpPr>
            <a:cxnSpLocks/>
          </p:cNvCxnSpPr>
          <p:nvPr userDrawn="1"/>
        </p:nvCxnSpPr>
        <p:spPr>
          <a:xfrm>
            <a:off x="6603635" y="4579741"/>
            <a:ext cx="491694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5">
            <a:extLst>
              <a:ext uri="{FF2B5EF4-FFF2-40B4-BE49-F238E27FC236}">
                <a16:creationId xmlns:a16="http://schemas.microsoft.com/office/drawing/2014/main" id="{62754DA2-E918-1677-BF6A-5BBEFE9AFCF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70370" y="4762671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x-none" sz="3200" b="1" i="0" dirty="0">
                <a:solidFill>
                  <a:srgbClr val="0540F2"/>
                </a:solidFill>
                <a:latin typeface="Futura PT Bold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  <a:endParaRPr lang="x-none" dirty="0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87C01C5C-ED41-573B-6EF9-0687514380F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882058" y="4848681"/>
            <a:ext cx="3638516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x-none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x-none" dirty="0"/>
              <a:t>pt</a:t>
            </a:r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176CAE5E-FDAF-FB59-72B9-9CB5461325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40DF61-F9AF-46A4-A309-B6C95398B836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B536987-3D6A-4F98-A3CE-19603A45CE8F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9AF09B6-C012-449D-A473-F9663EC1E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0A9FE3E-070A-45D6-B32F-9A5A4196D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E39043E-66A6-457F-878F-872F17F84D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840D0AD-F67B-4D3F-8AA0-630CE5CC914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52E9C12-E8A5-4A1E-898C-80DD8DA0F5C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49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8AB9FD5-E7BB-3C07-F110-27D390E1168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99965" y="1504968"/>
            <a:ext cx="394621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solidFill>
                  <a:srgbClr val="0540F2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endParaRPr lang="ru-RU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2CFBEFC-78C4-3F02-D60A-1D02FF5CD94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99964" y="2522029"/>
            <a:ext cx="4923169" cy="303104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600" b="0" i="0">
                <a:latin typeface="Futura PT Book" panose="020B0502020204020303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5pPr>
          </a:lstStyle>
          <a:p>
            <a:pPr lvl="0"/>
            <a:r>
              <a:rPr lang="ru-RU" dirty="0"/>
              <a:t>1</a:t>
            </a:r>
          </a:p>
          <a:p>
            <a:pPr lvl="0"/>
            <a:r>
              <a:rPr lang="ru-RU" dirty="0"/>
              <a:t>2</a:t>
            </a:r>
          </a:p>
          <a:p>
            <a:pPr lvl="0"/>
            <a:r>
              <a:rPr lang="ru-RU" dirty="0"/>
              <a:t>3</a:t>
            </a:r>
          </a:p>
          <a:p>
            <a:pPr lvl="0"/>
            <a:r>
              <a:rPr lang="ru-RU" dirty="0"/>
              <a:t>4</a:t>
            </a:r>
          </a:p>
          <a:p>
            <a:pPr lvl="0"/>
            <a:r>
              <a:rPr lang="ru-RU" dirty="0"/>
              <a:t>5</a:t>
            </a:r>
          </a:p>
          <a:p>
            <a:pPr lvl="0"/>
            <a:r>
              <a:rPr lang="ru-RU" dirty="0"/>
              <a:t>6</a:t>
            </a:r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DDDD87C2-CEC7-3FCF-A5ED-A3FC7FE13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3280D8-BB97-4559-88E7-A74479FF1729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B59A041-7CBC-4862-8357-B35A322A3E70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BE318D-D8F6-48F6-A504-03E33980E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3EABC2D-BB47-437F-BDE1-C7825A10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DCEA01D-306A-4813-A687-D54447B7E4F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72DD0A9-5044-41F8-8DDB-B6750E549D9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2770D1B-54C9-45FE-885A-2F755CF5B82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73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8AB9FD5-E7BB-3C07-F110-27D390E1168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99965" y="1504968"/>
            <a:ext cx="394621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solidFill>
                  <a:srgbClr val="0540F2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endParaRPr lang="ru-RU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FB0C1B9-422B-1AEC-DAA3-CEA5F2A9D84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610868" y="2518469"/>
            <a:ext cx="4911207" cy="28469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marL="360000" marR="0" lvl="0" indent="-36000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360000" marR="0" lvl="0" indent="-36000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360000" marR="0" lvl="0" indent="-36000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342900" marR="0" lvl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endParaRPr lang="en-US" dirty="0"/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795B3A4A-4735-77A1-A99B-B57D51C1E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EE5B0C-D246-4680-88F7-096913E592A6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1D63AF9-54FC-47B0-8DF3-114E2036BEDF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39762B7B-61F3-452B-B89E-53EC2819F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A4D29F0-48B6-4E0B-B6D5-81C97815E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E173C9-49B3-4693-8306-4037C05B36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4967DA-6C75-43FA-9349-037130960D8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9025C81-57B7-4A79-96F3-91EF8E94F96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17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5" userDrawn="1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AA55C17-AAA9-8F27-B794-6CD8AC86331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00824" y="1504968"/>
            <a:ext cx="492046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342900" marR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Тема </a:t>
            </a:r>
            <a:r>
              <a:rPr lang="en-US" dirty="0"/>
              <a:t>24</a:t>
            </a:r>
            <a:r>
              <a:rPr lang="ru-RU" dirty="0" err="1"/>
              <a:t>p</a:t>
            </a:r>
            <a:r>
              <a:rPr lang="en-US" dirty="0"/>
              <a:t>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E32BCE3-3605-62E7-DB71-5B30E64ADA3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600824" y="1980456"/>
            <a:ext cx="492046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3916E75-535F-2401-3331-18D02CD764F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600824" y="2991648"/>
            <a:ext cx="492046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342900" marR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 startAt="2"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Тема </a:t>
            </a:r>
            <a:r>
              <a:rPr lang="en-US" dirty="0"/>
              <a:t>24</a:t>
            </a:r>
            <a:r>
              <a:rPr lang="ru-RU" dirty="0" err="1"/>
              <a:t>p</a:t>
            </a:r>
            <a:r>
              <a:rPr lang="en-US" dirty="0"/>
              <a:t>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91143F2-5B07-5C56-2DB7-D818398B16C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600824" y="3464341"/>
            <a:ext cx="492046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4842757-3232-3FE6-CBF4-1FC1B80673A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600824" y="4478328"/>
            <a:ext cx="492046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342900" marR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 startAt="2"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Тема </a:t>
            </a:r>
            <a:r>
              <a:rPr lang="en-US" dirty="0"/>
              <a:t>24</a:t>
            </a:r>
            <a:r>
              <a:rPr lang="ru-RU" dirty="0" err="1"/>
              <a:t>p</a:t>
            </a:r>
            <a:r>
              <a:rPr lang="en-US" dirty="0"/>
              <a:t>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8678FD4-F132-2C32-832E-79FD61EDA4E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600824" y="4953816"/>
            <a:ext cx="492046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DAAB4FDC-FA94-AD40-A560-897C2F29FA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EB03CF-5CDE-4E85-8F65-CFBC0D0BFBB6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A7FBDE0-6E0E-4E91-811D-554E6163F21B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E3201F51-A012-40D3-BAF5-73CBADDBD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4BE368CB-1F26-4A9E-A069-EA883F458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EE0818F-C961-4D6C-94C6-21865A2465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D207CD-FA9C-4A0D-9512-CA09624FE3C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F21B4B0-15C1-4803-AF05-5AB1168F769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24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C321E51-1A84-7F20-304F-91EA35F8ED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7">
            <a:extLst>
              <a:ext uri="{FF2B5EF4-FFF2-40B4-BE49-F238E27FC236}">
                <a16:creationId xmlns:a16="http://schemas.microsoft.com/office/drawing/2014/main" id="{AD70519A-8D60-C623-D10E-2F7C99C65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462670"/>
            <a:ext cx="11112000" cy="133626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2 строчки 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C15573B-ADB4-2A2E-6866-B57DAD7162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3192515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7EC432F-D41D-13E9-84C0-5E51F296CC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722839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C2832C-8DFD-5225-777B-09DBE68738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1231" y="3382520"/>
            <a:ext cx="3346533" cy="31130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CA09B7-0B2E-269F-8F9B-81B2578F80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769" y="4969182"/>
            <a:ext cx="1194551" cy="14351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B5B024-506C-E6B0-4F4B-27C95B65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41711"/>
          <a:stretch/>
        </p:blipFill>
        <p:spPr>
          <a:xfrm>
            <a:off x="2292349" y="4664810"/>
            <a:ext cx="2448815" cy="20693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950EC5-DBCB-AD28-F8C6-0C891AFDD41D}"/>
              </a:ext>
            </a:extLst>
          </p:cNvPr>
          <p:cNvSpPr txBox="1"/>
          <p:nvPr userDrawn="1"/>
        </p:nvSpPr>
        <p:spPr>
          <a:xfrm>
            <a:off x="10099234" y="631628"/>
            <a:ext cx="9626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2</a:t>
            </a:r>
            <a:r>
              <a:rPr lang="ru-RU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022 г.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8B31BD8F-727B-3DE1-8E3B-42AE46B40EDE}"/>
              </a:ext>
            </a:extLst>
          </p:cNvPr>
          <p:cNvSpPr/>
          <p:nvPr userDrawn="1"/>
        </p:nvSpPr>
        <p:spPr>
          <a:xfrm>
            <a:off x="9509164" y="553075"/>
            <a:ext cx="2142836" cy="5292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86E1EEA-94EA-0C63-CF09-FD08C9668FF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82518" y="4973246"/>
            <a:ext cx="1410947" cy="1354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10757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аблица 4">
            <a:extLst>
              <a:ext uri="{FF2B5EF4-FFF2-40B4-BE49-F238E27FC236}">
                <a16:creationId xmlns:a16="http://schemas.microsoft.com/office/drawing/2014/main" id="{6A8634AF-B1A1-F206-93F1-36B71AAE634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15949" y="1487488"/>
            <a:ext cx="10907131" cy="39624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66BF7D05-F973-5656-C9BC-F94D9A2D9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53D544-21AB-427F-BAD1-363599233867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0DC7C86-00AA-4FA8-A7A9-2D45275946F4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6ED4DDC-8428-4F99-B509-ED02B04CB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C8E4D55-85F5-4B07-9B1B-753577449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7828F1-393D-420A-B00F-375D28B716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EEC1CC-6F57-4E08-BBF9-B805F81190A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C74016-ACD8-409F-9A01-4D3579C7657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89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8261F29A-61ED-72D0-1AB8-7AFB63DEFBF0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600825" y="1487488"/>
            <a:ext cx="4921250" cy="399758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63F829F-DA3C-346A-8AA3-71FC75C424C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356907EC-911A-528F-0B9C-3713127159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7D3CFC-B4DC-461F-BE1B-933E350614AF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E08AEA3-049C-4454-9608-7333F570E420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68F4F7A-D714-4720-A76E-686E412B5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B09158C-EAD9-40D5-B693-338B18EBE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E002779-1405-4743-84BE-A9AD36A680A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44165A5-EB7B-4084-8BE8-62365C59C8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143B9E8-CFC3-4BA0-AF83-41999B08DDC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95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1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065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49F84-605B-4CF6-9EEF-747492B1928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16371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5860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8467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512197" y="3567677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644" y="1788070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466161"/>
            <a:ext cx="1851839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60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292435-8D81-0E5C-A4AB-B73954B3358F}"/>
              </a:ext>
            </a:extLst>
          </p:cNvPr>
          <p:cNvSpPr txBox="1"/>
          <p:nvPr userDrawn="1"/>
        </p:nvSpPr>
        <p:spPr>
          <a:xfrm>
            <a:off x="512197" y="3567677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870BDD-B4C9-72EF-D012-44FA023191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644" y="1788070"/>
            <a:ext cx="1194551" cy="14351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051AC3-8FBF-978A-B51C-D0EB37C4D9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466161"/>
            <a:ext cx="1851839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53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E91796-DB77-304A-1C0B-BB2E53031BCB}"/>
              </a:ext>
            </a:extLst>
          </p:cNvPr>
          <p:cNvSpPr txBox="1"/>
          <p:nvPr userDrawn="1"/>
        </p:nvSpPr>
        <p:spPr>
          <a:xfrm>
            <a:off x="512197" y="3567677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52FAC4-0E1A-E279-5F36-7BD68D389A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644" y="1788070"/>
            <a:ext cx="1194551" cy="14351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CA466D-BC0E-5958-50FE-04BA42819C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466161"/>
            <a:ext cx="1851839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86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6126"/>
            <a:ext cx="1948214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(985) 457-67-15</a:t>
            </a:r>
            <a:b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</a:b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info@fmc-spo.ru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397FA7-B051-439C-9628-7AAAD4DF25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7443" y="2500009"/>
            <a:ext cx="1879642" cy="8018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9A94AE-DA1E-4D68-A26F-051FB81572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65595" y="4458474"/>
            <a:ext cx="1856480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27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197475-3F8F-212E-3783-0FA79036DC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2B90400-7407-F9C0-DCC3-2DEE84F9D2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1231" y="3382520"/>
            <a:ext cx="3346533" cy="31130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1A52CBD-5525-001E-7606-4D82735493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769" y="4969182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9574AD1-9BB7-C8F4-4589-F855F067E9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40536"/>
          <a:stretch/>
        </p:blipFill>
        <p:spPr>
          <a:xfrm>
            <a:off x="2292349" y="4664810"/>
            <a:ext cx="2498136" cy="20693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3D29BB-378C-8182-6ACE-C9A82E45B8C3}"/>
              </a:ext>
            </a:extLst>
          </p:cNvPr>
          <p:cNvSpPr txBox="1"/>
          <p:nvPr userDrawn="1"/>
        </p:nvSpPr>
        <p:spPr>
          <a:xfrm>
            <a:off x="10099234" y="631628"/>
            <a:ext cx="9626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2</a:t>
            </a:r>
            <a:r>
              <a:rPr lang="ru-RU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022 г.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CCD4BD63-8859-E2F8-847A-70F66A41F9CE}"/>
              </a:ext>
            </a:extLst>
          </p:cNvPr>
          <p:cNvSpPr/>
          <p:nvPr userDrawn="1"/>
        </p:nvSpPr>
        <p:spPr>
          <a:xfrm>
            <a:off x="9509164" y="553075"/>
            <a:ext cx="2142836" cy="5292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аголовок 17">
            <a:extLst>
              <a:ext uri="{FF2B5EF4-FFF2-40B4-BE49-F238E27FC236}">
                <a16:creationId xmlns:a16="http://schemas.microsoft.com/office/drawing/2014/main" id="{3405C149-588F-07CD-4C8B-BC21FB2CE3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462670"/>
            <a:ext cx="11112000" cy="133626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2 строчки 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CA37D3A-3269-9E47-FDF0-210F07C9F7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3192515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BC6CD7C-D6F6-F3C8-79C0-E3213AE1EF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722839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33D0739-C923-D7CA-1AB8-A04777EBBC6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82518" y="4973246"/>
            <a:ext cx="1410947" cy="1354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47292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753242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9990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3890" y="1952626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246" y="4458474"/>
            <a:ext cx="1851839" cy="1851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594991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9990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3890" y="1952626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246" y="4458474"/>
            <a:ext cx="1851839" cy="1851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51346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9990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3890" y="1952626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246" y="4458474"/>
            <a:ext cx="1851839" cy="1851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084978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A38995-6679-6687-0DCA-954187F5EF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A80E89-87BB-ED97-245E-4D84CF794B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0673" y="2849635"/>
            <a:ext cx="2951631" cy="35460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58F560-29EB-8305-EB2C-997674CFB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F0A7E869-D66C-3025-90A9-A07F6DDE1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787444-0B2E-7F71-BA11-369E77918B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F7F3F0F-E424-A105-714A-28198645F5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95244C-78F1-4C00-9824-B526606FC0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33496C-54DA-4AEC-AFF8-29259EA039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2993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3155" userDrawn="1">
          <p15:clr>
            <a:srgbClr val="FBAE40"/>
          </p15:clr>
        </p15:guide>
        <p15:guide id="3" orient="horz" pos="389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A38995-6679-6687-0DCA-954187F5EF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A80E89-87BB-ED97-245E-4D84CF794B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8494" y="5005226"/>
            <a:ext cx="979890" cy="11772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58F560-29EB-8305-EB2C-997674CFB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F0A7E869-D66C-3025-90A9-A07F6DDE1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787444-0B2E-7F71-BA11-369E77918B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F7F3F0F-E424-A105-714A-28198645F5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95244C-78F1-4C00-9824-B526606FC0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33496C-54DA-4AEC-AFF8-29259EA039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1652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3155" userDrawn="1">
          <p15:clr>
            <a:srgbClr val="FBAE40"/>
          </p15:clr>
        </p15:guide>
        <p15:guide id="3" orient="horz" pos="389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BB9DCB7-8E43-5B38-0428-2006E68943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6D52EB-DB69-36C2-D186-D7EA9C2E8C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0673" y="2849635"/>
            <a:ext cx="2951631" cy="3546056"/>
          </a:xfrm>
          <a:prstGeom prst="rect">
            <a:avLst/>
          </a:prstGeom>
        </p:spPr>
      </p:pic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308EABC0-7BC4-3F02-67FE-13B1259ECC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5241CA0-DFD4-32F5-4E41-AAF2D41D2D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EA968F9-6156-FC71-054C-43A2477A72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D1964B-94F8-4DBC-B554-4A752A365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6F24F6F-3D14-444A-837F-646BE9DDF1F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48513A-D226-404A-8F5D-715AC79C391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9899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25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A982BD-72E0-8455-1324-2DC16F3D06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0673" y="2849635"/>
            <a:ext cx="2951631" cy="3546056"/>
          </a:xfrm>
          <a:prstGeom prst="rect">
            <a:avLst/>
          </a:prstGeom>
        </p:spPr>
      </p:pic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326C2DA4-14F0-9969-65DE-6FB3625059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DE44B1B-533A-FA2D-C033-B570478CEE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2600601-2A26-FCCD-B55E-507CB9BDC9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032966-800C-4B66-968D-2B44E9992D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5E302B-12AE-4FFE-BD39-7AC4610390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DD9548-2EAD-49CF-B1F7-30B2F6F7DE0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92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задач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792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4004">
          <p15:clr>
            <a:srgbClr val="FBAE40"/>
          </p15:clr>
        </p15:guide>
        <p15:guide id="4" pos="725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44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85" r:id="rId6"/>
    <p:sldLayoutId id="2147483654" r:id="rId7"/>
    <p:sldLayoutId id="2147483655" r:id="rId8"/>
    <p:sldLayoutId id="2147483656" r:id="rId9"/>
    <p:sldLayoutId id="2147483683" r:id="rId10"/>
    <p:sldLayoutId id="2147483688" r:id="rId11"/>
    <p:sldLayoutId id="2147483692" r:id="rId12"/>
    <p:sldLayoutId id="2147483693" r:id="rId13"/>
    <p:sldLayoutId id="214748369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89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84" r:id="rId3"/>
    <p:sldLayoutId id="2147483686" r:id="rId4"/>
    <p:sldLayoutId id="2147483659" r:id="rId5"/>
    <p:sldLayoutId id="2147483660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70" r:id="rId14"/>
    <p:sldLayoutId id="2147483672" r:id="rId15"/>
    <p:sldLayoutId id="2147483669" r:id="rId16"/>
    <p:sldLayoutId id="2147483673" r:id="rId17"/>
    <p:sldLayoutId id="2147483671" r:id="rId18"/>
    <p:sldLayoutId id="2147483682" r:id="rId19"/>
    <p:sldLayoutId id="2147483690" r:id="rId20"/>
    <p:sldLayoutId id="2147483691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88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9" r:id="rId5"/>
    <p:sldLayoutId id="2147483680" r:id="rId6"/>
    <p:sldLayoutId id="2147483687" r:id="rId7"/>
    <p:sldLayoutId id="2147483681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6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7C5C4926-AD79-4A83-9DEE-489E0387A3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7072" y="2063572"/>
            <a:ext cx="10647641" cy="809205"/>
          </a:xfrm>
        </p:spPr>
        <p:txBody>
          <a:bodyPr/>
          <a:lstStyle/>
          <a:p>
            <a:pPr algn="ctr"/>
            <a:r>
              <a:rPr lang="ru-RU" b="1" dirty="0">
                <a:latin typeface="Century Gothic" panose="020B0502020202020204" pitchFamily="34" charset="0"/>
              </a:rPr>
              <a:t>Фестиваль возможностей для детей с инвалидностью и ОВЗ </a:t>
            </a:r>
          </a:p>
          <a:p>
            <a:pPr algn="ctr"/>
            <a:r>
              <a:rPr lang="ru-RU" b="1" dirty="0">
                <a:latin typeface="Century Gothic" panose="020B0502020202020204" pitchFamily="34" charset="0"/>
              </a:rPr>
              <a:t>с использованием технологий и учетом стандартов «</a:t>
            </a:r>
            <a:r>
              <a:rPr lang="ru-RU" b="1" dirty="0" err="1">
                <a:latin typeface="Century Gothic" panose="020B0502020202020204" pitchFamily="34" charset="0"/>
              </a:rPr>
              <a:t>Абилимпикс</a:t>
            </a:r>
            <a:r>
              <a:rPr lang="ru-RU" b="1" dirty="0">
                <a:latin typeface="Century Gothic" panose="020B0502020202020204" pitchFamily="34" charset="0"/>
              </a:rPr>
              <a:t>»</a:t>
            </a:r>
          </a:p>
          <a:p>
            <a:pPr algn="ctr"/>
            <a:r>
              <a:rPr lang="ru-RU" b="1" dirty="0">
                <a:latin typeface="Century Gothic" panose="020B0502020202020204" pitchFamily="34" charset="0"/>
              </a:rPr>
              <a:t>«ГРАНИ ПРОФЕССИЙ»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8E3B258-A03C-4079-8702-36B9E0964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84573" y="3563001"/>
            <a:ext cx="4592694" cy="1606402"/>
          </a:xfrm>
        </p:spPr>
        <p:txBody>
          <a:bodyPr/>
          <a:lstStyle/>
          <a:p>
            <a:pPr lvl="0"/>
            <a:r>
              <a:rPr lang="ru-RU" sz="1800" dirty="0">
                <a:latin typeface="Century Gothic" panose="020B0502020202020204" pitchFamily="34" charset="0"/>
              </a:rPr>
              <a:t>Данилова Рамиля </a:t>
            </a:r>
            <a:r>
              <a:rPr lang="ru-RU" sz="1800" dirty="0" err="1">
                <a:latin typeface="Century Gothic" panose="020B0502020202020204" pitchFamily="34" charset="0"/>
              </a:rPr>
              <a:t>Рафисовна</a:t>
            </a:r>
            <a:r>
              <a:rPr lang="ru-RU" sz="1800" dirty="0">
                <a:latin typeface="Century Gothic" panose="020B0502020202020204" pitchFamily="34" charset="0"/>
              </a:rPr>
              <a:t>, заместитель директора ГАПОУ «</a:t>
            </a:r>
            <a:r>
              <a:rPr lang="ru-RU" sz="1800" dirty="0" err="1">
                <a:latin typeface="Century Gothic" panose="020B0502020202020204" pitchFamily="34" charset="0"/>
              </a:rPr>
              <a:t>Набережночелнинский</a:t>
            </a:r>
            <a:r>
              <a:rPr lang="ru-RU" sz="1800" dirty="0">
                <a:latin typeface="Century Gothic" panose="020B0502020202020204" pitchFamily="34" charset="0"/>
              </a:rPr>
              <a:t> педагогический колледж» Республики Татарстан, к.ф.н.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0" y="0"/>
            <a:ext cx="8292295" cy="1431925"/>
            <a:chOff x="79026" y="0"/>
            <a:chExt cx="8292295" cy="14319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26" y="0"/>
              <a:ext cx="5919788" cy="143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24FEDA">
                    <a:alpha val="2745"/>
                  </a:srgbClr>
                </a:clrFrom>
                <a:clrTo>
                  <a:srgbClr val="24FEDA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8814" y="465289"/>
              <a:ext cx="2372507" cy="858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551F29D-C0AA-462F-9ED3-43291576EE44}"/>
              </a:ext>
            </a:extLst>
          </p:cNvPr>
          <p:cNvSpPr txBox="1"/>
          <p:nvPr/>
        </p:nvSpPr>
        <p:spPr>
          <a:xfrm>
            <a:off x="578304" y="4972609"/>
            <a:ext cx="442912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endParaRPr lang="en-US" sz="1600" b="0" i="0" u="none" kern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046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2189" y="361950"/>
            <a:ext cx="10315524" cy="4476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ts val="3200"/>
              </a:lnSpc>
            </a:pPr>
            <a:r>
              <a:rPr lang="ru-RU" sz="28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Ожидаемые результаты реализации </a:t>
            </a:r>
            <a:br>
              <a:rPr lang="ru-RU" sz="28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региональной практики и методы их контроля</a:t>
            </a:r>
            <a:br>
              <a:rPr lang="ru-RU" sz="28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sz="2800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5581B0-D52F-4913-9717-9C25AD889916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4A02D2-B979-4387-878C-EEDA4C352C70}"/>
              </a:ext>
            </a:extLst>
          </p:cNvPr>
          <p:cNvSpPr txBox="1"/>
          <p:nvPr/>
        </p:nvSpPr>
        <p:spPr>
          <a:xfrm>
            <a:off x="592189" y="1430080"/>
            <a:ext cx="10921188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1. Повышение информированности о мире профессий</a:t>
            </a:r>
          </a:p>
          <a:p>
            <a:pPr>
              <a:spcBef>
                <a:spcPts val="600"/>
              </a:spcBef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2. Освоение новых умений, в том числе социальных, коммуникативных навыков</a:t>
            </a:r>
          </a:p>
          <a:p>
            <a:pPr>
              <a:spcBef>
                <a:spcPts val="600"/>
              </a:spcBef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3. Интериоризация деятельностного опыта, формирование интереса к миру профессий</a:t>
            </a:r>
          </a:p>
          <a:p>
            <a:pPr>
              <a:spcBef>
                <a:spcPts val="600"/>
              </a:spcBef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4. Расширение знаний родителей о процессах развития психики ребенка, о возможностях профессиональной ориентации, необходимости осознанного выбора профессии ребенком</a:t>
            </a:r>
          </a:p>
          <a:p>
            <a:pPr>
              <a:spcBef>
                <a:spcPts val="600"/>
              </a:spcBef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5. Освоение новых технологий ранней профориентации, апробация методик составления творческих заданий для различных возрастных групп.</a:t>
            </a:r>
          </a:p>
          <a:p>
            <a:pPr>
              <a:spcBef>
                <a:spcPts val="600"/>
              </a:spcBef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6. Внедрение технологий чемпионатного движения «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» в образовательные практики учреждений, обучающих детей с ОАВЗ и инвалидностью.  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1D68F4-2560-46DF-8839-D3C450FF3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749" y="4950441"/>
            <a:ext cx="5479998" cy="19075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2" b="11277"/>
          <a:stretch/>
        </p:blipFill>
        <p:spPr>
          <a:xfrm>
            <a:off x="10103893" y="-5942"/>
            <a:ext cx="2088107" cy="19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96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бэби\диз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545535" y="3211534"/>
            <a:ext cx="4167187" cy="312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5887" y="178355"/>
            <a:ext cx="10907713" cy="4476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ts val="3200"/>
              </a:lnSpc>
            </a:pPr>
            <a:r>
              <a:rPr lang="ru-RU" sz="28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Результаты, подтверждающие эффективность реализации региональной практики</a:t>
            </a:r>
            <a:br>
              <a:rPr lang="ru-RU" sz="28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sz="2800" dirty="0">
              <a:solidFill>
                <a:schemeClr val="accent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5E34AE-3BF8-28C7-30F8-0428080CA036}"/>
              </a:ext>
            </a:extLst>
          </p:cNvPr>
          <p:cNvSpPr txBox="1"/>
          <p:nvPr/>
        </p:nvSpPr>
        <p:spPr>
          <a:xfrm>
            <a:off x="725888" y="1327308"/>
            <a:ext cx="883953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latin typeface="Century Gothic" panose="020B0502020202020204" pitchFamily="34" charset="0"/>
              </a:rPr>
              <a:t>Ежегодное </a:t>
            </a:r>
            <a:r>
              <a:rPr lang="ru-RU" sz="20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увеличение участников движения «</a:t>
            </a:r>
            <a:r>
              <a:rPr lang="ru-RU" sz="2000" b="1" dirty="0" err="1">
                <a:solidFill>
                  <a:schemeClr val="accent2"/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sz="20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»</a:t>
            </a:r>
            <a:r>
              <a:rPr lang="ru-RU" sz="2000" dirty="0">
                <a:latin typeface="Century Gothic" panose="020B0502020202020204" pitchFamily="34" charset="0"/>
              </a:rPr>
              <a:t> в категории «школьники» ежегодно,          </a:t>
            </a:r>
          </a:p>
          <a:p>
            <a:pPr marL="269875">
              <a:buClr>
                <a:schemeClr val="accent2"/>
              </a:buClr>
            </a:pPr>
            <a:r>
              <a:rPr lang="ru-RU" sz="2000" dirty="0">
                <a:latin typeface="Century Gothic" panose="020B0502020202020204" pitchFamily="34" charset="0"/>
              </a:rPr>
              <a:t>в том числе из числа участников Фестиваля «ГРАНИ ПРОФЕССИЙ»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ru-RU" sz="1000" dirty="0">
              <a:latin typeface="Century Gothic" panose="020B0502020202020204" pitchFamily="34" charset="0"/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latin typeface="Century Gothic" panose="020B0502020202020204" pitchFamily="34" charset="0"/>
              </a:rPr>
              <a:t>Увеличение </a:t>
            </a:r>
            <a:r>
              <a:rPr lang="ru-RU" sz="20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обученных региональных экспертов </a:t>
            </a:r>
            <a:r>
              <a:rPr lang="ru-RU" sz="2000" dirty="0">
                <a:latin typeface="Century Gothic" panose="020B0502020202020204" pitchFamily="34" charset="0"/>
              </a:rPr>
              <a:t>из числа педагогический работников дошкольных образовательных и общеобразовательных организаций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ru-RU" sz="1000" dirty="0">
              <a:latin typeface="Century Gothic" panose="020B0502020202020204" pitchFamily="34" charset="0"/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latin typeface="Century Gothic" panose="020B0502020202020204" pitchFamily="34" charset="0"/>
              </a:rPr>
              <a:t>Ежегодное </a:t>
            </a:r>
            <a:r>
              <a:rPr lang="ru-RU" sz="20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увеличение участников</a:t>
            </a:r>
            <a:r>
              <a:rPr lang="ru-RU" sz="2000" dirty="0">
                <a:latin typeface="Century Gothic" panose="020B0502020202020204" pitchFamily="34" charset="0"/>
              </a:rPr>
              <a:t> Фестиваля</a:t>
            </a:r>
          </a:p>
          <a:p>
            <a:endParaRPr lang="ru-RU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endParaRPr lang="ru-RU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6B753B-E540-4D5B-90C9-3E561D5D5518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2328" b="52229"/>
          <a:stretch/>
        </p:blipFill>
        <p:spPr>
          <a:xfrm>
            <a:off x="870620" y="4554993"/>
            <a:ext cx="3456640" cy="219603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625237" y="6310313"/>
            <a:ext cx="3185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Юный дизайнер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36623" y="6310313"/>
            <a:ext cx="2090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Юный музыкант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7946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 txBox="1">
            <a:spLocks/>
          </p:cNvSpPr>
          <p:nvPr/>
        </p:nvSpPr>
        <p:spPr>
          <a:xfrm>
            <a:off x="577334" y="405049"/>
            <a:ext cx="10907132" cy="44762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540F2"/>
                </a:solidFill>
                <a:latin typeface="Futura PT Demi" panose="020B05020202040203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3200"/>
              </a:lnSpc>
            </a:pPr>
            <a:r>
              <a:rPr lang="ru-RU" sz="2800" dirty="0">
                <a:solidFill>
                  <a:schemeClr val="accent2"/>
                </a:solidFill>
                <a:latin typeface="Century Gothic" panose="020B0502020202020204" pitchFamily="34" charset="0"/>
              </a:rPr>
              <a:t>Форсайт-сессия по итогам проведенного Фестиваля возможностей «Грани профессий»</a:t>
            </a:r>
          </a:p>
          <a:p>
            <a:pPr>
              <a:lnSpc>
                <a:spcPts val="3200"/>
              </a:lnSpc>
            </a:pPr>
            <a:br>
              <a:rPr lang="ru-RU" sz="4400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9" t="17910" b="11045"/>
          <a:stretch/>
        </p:blipFill>
        <p:spPr>
          <a:xfrm>
            <a:off x="780379" y="1469546"/>
            <a:ext cx="5018587" cy="26099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80378" y="4503762"/>
            <a:ext cx="50876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chemeClr val="dk1"/>
                </a:solidFill>
                <a:latin typeface="Century Gothic" panose="020B0502020202020204" pitchFamily="34" charset="0"/>
              </a:rPr>
              <a:t>Мама участника фестиваля</a:t>
            </a:r>
          </a:p>
          <a:p>
            <a:endParaRPr lang="ru-RU" sz="1600" i="1" dirty="0">
              <a:solidFill>
                <a:schemeClr val="dk1"/>
              </a:solidFill>
              <a:latin typeface="Century Gothic" panose="020B0502020202020204" pitchFamily="34" charset="0"/>
            </a:endParaRPr>
          </a:p>
          <a:p>
            <a:r>
              <a:rPr lang="ru-RU" sz="1600" i="1" dirty="0">
                <a:solidFill>
                  <a:schemeClr val="dk1"/>
                </a:solidFill>
                <a:latin typeface="Century Gothic" panose="020B0502020202020204" pitchFamily="34" charset="0"/>
              </a:rPr>
              <a:t> «Это хорошая возможность почувствовать </a:t>
            </a:r>
          </a:p>
          <a:p>
            <a:r>
              <a:rPr lang="ru-RU" sz="1600" i="1" dirty="0">
                <a:solidFill>
                  <a:schemeClr val="dk1"/>
                </a:solidFill>
                <a:latin typeface="Century Gothic" panose="020B0502020202020204" pitchFamily="34" charset="0"/>
              </a:rPr>
              <a:t>себя среди конкурентов, раскрыться, показать</a:t>
            </a:r>
          </a:p>
          <a:p>
            <a:r>
              <a:rPr lang="ru-RU" sz="1600" i="1" dirty="0">
                <a:solidFill>
                  <a:schemeClr val="dk1"/>
                </a:solidFill>
                <a:latin typeface="Century Gothic" panose="020B0502020202020204" pitchFamily="34" charset="0"/>
              </a:rPr>
              <a:t>талант. А еще прекрасный шанс обрести</a:t>
            </a:r>
          </a:p>
          <a:p>
            <a:r>
              <a:rPr lang="ru-RU" sz="1600" i="1" dirty="0">
                <a:solidFill>
                  <a:schemeClr val="dk1"/>
                </a:solidFill>
                <a:latin typeface="Century Gothic" panose="020B0502020202020204" pitchFamily="34" charset="0"/>
              </a:rPr>
              <a:t> друзей»</a:t>
            </a:r>
            <a:endParaRPr lang="ru-RU" sz="1600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3" t="12718" r="395" b="18564"/>
          <a:stretch/>
        </p:blipFill>
        <p:spPr>
          <a:xfrm>
            <a:off x="6217920" y="1511290"/>
            <a:ext cx="4745184" cy="271269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217920" y="4531078"/>
            <a:ext cx="52665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chemeClr val="dk1"/>
                </a:solidFill>
                <a:latin typeface="Century Gothic" panose="020B0502020202020204" pitchFamily="34" charset="0"/>
              </a:rPr>
              <a:t>Дефектолог детского сада </a:t>
            </a:r>
            <a:r>
              <a:rPr lang="ru-RU" sz="1600" i="1" dirty="0" err="1">
                <a:solidFill>
                  <a:schemeClr val="dk1"/>
                </a:solidFill>
                <a:latin typeface="Century Gothic" panose="020B0502020202020204" pitchFamily="34" charset="0"/>
              </a:rPr>
              <a:t>г.Набережные</a:t>
            </a:r>
            <a:r>
              <a:rPr lang="ru-RU" sz="1600" i="1" dirty="0">
                <a:solidFill>
                  <a:schemeClr val="dk1"/>
                </a:solidFill>
                <a:latin typeface="Century Gothic" panose="020B0502020202020204" pitchFamily="34" charset="0"/>
              </a:rPr>
              <a:t> Челны, эксперт по компетенции «Дошкольное воспитание»</a:t>
            </a:r>
          </a:p>
          <a:p>
            <a:endParaRPr lang="ru-RU" sz="1600" i="1" dirty="0">
              <a:solidFill>
                <a:schemeClr val="dk1"/>
              </a:solidFill>
              <a:latin typeface="Century Gothic" panose="020B0502020202020204" pitchFamily="34" charset="0"/>
            </a:endParaRPr>
          </a:p>
          <a:p>
            <a:r>
              <a:rPr lang="ru-RU" sz="1600" i="1" dirty="0">
                <a:solidFill>
                  <a:schemeClr val="dk1"/>
                </a:solidFill>
                <a:latin typeface="Century Gothic" panose="020B0502020202020204" pitchFamily="34" charset="0"/>
              </a:rPr>
              <a:t> «Дети уже с раннего возраста</a:t>
            </a:r>
          </a:p>
          <a:p>
            <a:r>
              <a:rPr lang="ru-RU" sz="1600" i="1" dirty="0">
                <a:solidFill>
                  <a:schemeClr val="dk1"/>
                </a:solidFill>
                <a:latin typeface="Century Gothic" panose="020B0502020202020204" pitchFamily="34" charset="0"/>
              </a:rPr>
              <a:t>знакомятся с профессией. Но прежде всего – </a:t>
            </a:r>
          </a:p>
          <a:p>
            <a:r>
              <a:rPr lang="ru-RU" sz="1600" i="1" dirty="0">
                <a:solidFill>
                  <a:schemeClr val="dk1"/>
                </a:solidFill>
                <a:latin typeface="Century Gothic" panose="020B0502020202020204" pitchFamily="34" charset="0"/>
              </a:rPr>
              <a:t>это детский праздник , ведь ребята творят, </a:t>
            </a:r>
          </a:p>
          <a:p>
            <a:r>
              <a:rPr lang="ru-RU" sz="1600" i="1" dirty="0" err="1">
                <a:solidFill>
                  <a:schemeClr val="dk1"/>
                </a:solidFill>
                <a:latin typeface="Century Gothic" panose="020B0502020202020204" pitchFamily="34" charset="0"/>
              </a:rPr>
              <a:t>созидают,говорят</a:t>
            </a:r>
            <a:r>
              <a:rPr lang="ru-RU" sz="1600" i="1" dirty="0">
                <a:solidFill>
                  <a:schemeClr val="dk1"/>
                </a:solidFill>
                <a:latin typeface="Century Gothic" panose="020B0502020202020204" pitchFamily="34" charset="0"/>
              </a:rPr>
              <a:t>…»</a:t>
            </a:r>
            <a:endParaRPr lang="ru-RU" sz="1600" i="1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375F734-68E5-4653-A02E-5C0DD0913E85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1151704" y="6192078"/>
            <a:ext cx="534969" cy="3578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089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Перспективы развития в 2024 году</a:t>
            </a:r>
            <a:b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375F734-68E5-4653-A02E-5C0DD0913E85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D5324B-2350-456A-8715-528D9788AE52}"/>
              </a:ext>
            </a:extLst>
          </p:cNvPr>
          <p:cNvSpPr txBox="1"/>
          <p:nvPr/>
        </p:nvSpPr>
        <p:spPr>
          <a:xfrm>
            <a:off x="565176" y="1002909"/>
            <a:ext cx="11008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Увеличение количества участников Фестиваля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«Грани профессий»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ru-RU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Увеличение количества площадок проведения Фестиваля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ru-RU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Увеличение количества компетенций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-796" r="5246" b="13035"/>
          <a:stretch/>
        </p:blipFill>
        <p:spPr>
          <a:xfrm>
            <a:off x="917233" y="2735978"/>
            <a:ext cx="4931476" cy="325079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6" t="31027" r="53962" b="25199"/>
          <a:stretch/>
        </p:blipFill>
        <p:spPr bwMode="auto">
          <a:xfrm>
            <a:off x="6728604" y="2757235"/>
            <a:ext cx="5193103" cy="3396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243284" y="6026969"/>
            <a:ext cx="42793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Награждение </a:t>
            </a:r>
          </a:p>
          <a:p>
            <a:r>
              <a:rPr lang="ru-RU" dirty="0">
                <a:latin typeface="Century Gothic" panose="020B0502020202020204" pitchFamily="34" charset="0"/>
              </a:rPr>
              <a:t>Юных специалистов по ЛФК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154172" y="6112467"/>
            <a:ext cx="5037828" cy="7674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Юный учитель готовится к заданию </a:t>
            </a:r>
          </a:p>
          <a:p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«Научу за 5 минут»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3792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Заключение</a:t>
            </a:r>
            <a:b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375F734-68E5-4653-A02E-5C0DD0913E85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D5324B-2350-456A-8715-528D9788AE52}"/>
              </a:ext>
            </a:extLst>
          </p:cNvPr>
          <p:cNvSpPr txBox="1"/>
          <p:nvPr/>
        </p:nvSpPr>
        <p:spPr>
          <a:xfrm>
            <a:off x="565176" y="1002909"/>
            <a:ext cx="110087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Возможности трудоустройства и социализации людей с дефицитом здоровья, безусловно, предшествует организация ранней профориентации и мотивации детей. </a:t>
            </a:r>
          </a:p>
          <a:p>
            <a:pPr indent="361950"/>
            <a:endParaRPr lang="ru-RU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indent="361950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Концепция проекта «Грани профессий» была  определена как возможность адаптации ребенка к миру труда, расширение представления о профессиях. В рамках региональных чемпионатов «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Абилимпикс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» Фестиваль открывает двери для юных участников вот уже 3-й год подряд. </a:t>
            </a:r>
          </a:p>
          <a:p>
            <a:pPr indent="361950"/>
            <a:endParaRPr lang="ru-RU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indent="361950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Данная практика ранней профориентации детей с ОВЗ и инвалидностью будет продолжена.</a:t>
            </a:r>
          </a:p>
          <a:p>
            <a:pPr indent="361950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49449"/>
          <a:stretch/>
        </p:blipFill>
        <p:spPr>
          <a:xfrm>
            <a:off x="2066094" y="3916350"/>
            <a:ext cx="8939713" cy="2662047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1254154" y="6049108"/>
            <a:ext cx="442127" cy="4622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038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228676-A4CF-48CD-8779-8D6F4C0250F5}"/>
              </a:ext>
            </a:extLst>
          </p:cNvPr>
          <p:cNvSpPr txBox="1"/>
          <p:nvPr/>
        </p:nvSpPr>
        <p:spPr>
          <a:xfrm>
            <a:off x="7882289" y="5558557"/>
            <a:ext cx="194821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600" b="0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+7 (906)116-10-07 </a:t>
            </a:r>
            <a:br>
              <a:rPr lang="ru-RU" sz="1600" b="0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</a:b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r.danilova@mail.ru</a:t>
            </a:r>
            <a:endParaRPr lang="en-US" sz="1600" b="0" i="0" u="none" kern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51F29D-C0AA-462F-9ED3-43291576EE44}"/>
              </a:ext>
            </a:extLst>
          </p:cNvPr>
          <p:cNvSpPr txBox="1"/>
          <p:nvPr/>
        </p:nvSpPr>
        <p:spPr>
          <a:xfrm>
            <a:off x="7882289" y="3660508"/>
            <a:ext cx="4429125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Данилова </a:t>
            </a:r>
            <a:r>
              <a:rPr lang="ru-RU" kern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Рамиля</a:t>
            </a:r>
            <a:r>
              <a:rPr lang="ru-RU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kern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Рафисовна</a:t>
            </a:r>
            <a:r>
              <a:rPr lang="ru-RU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,</a:t>
            </a:r>
          </a:p>
          <a:p>
            <a:pPr lvl="0" algn="l"/>
            <a:endParaRPr lang="ru-RU" sz="1800" b="0" i="0" u="none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 algn="l"/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з</a:t>
            </a:r>
            <a:r>
              <a:rPr lang="ru-RU" sz="1600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аместитель директора ГАПОУ «</a:t>
            </a:r>
            <a:r>
              <a:rPr lang="ru-RU" sz="1600" kern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Набережночелнинский</a:t>
            </a:r>
            <a:r>
              <a:rPr lang="ru-RU" sz="1600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 педагогический колледж» Республики Татарстан,</a:t>
            </a:r>
          </a:p>
          <a:p>
            <a:pPr lvl="0" algn="l"/>
            <a:r>
              <a:rPr lang="ru-RU" sz="1600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 кандидат филологических наук</a:t>
            </a:r>
            <a:endParaRPr lang="en-US" sz="1600" b="0" i="0" u="none" kern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9026" y="0"/>
            <a:ext cx="8292295" cy="1431925"/>
            <a:chOff x="79026" y="0"/>
            <a:chExt cx="8292295" cy="1431925"/>
          </a:xfrm>
          <a:solidFill>
            <a:schemeClr val="accent1"/>
          </a:solidFill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26" y="0"/>
              <a:ext cx="5919788" cy="1431925"/>
            </a:xfrm>
            <a:prstGeom prst="rect">
              <a:avLst/>
            </a:prstGeom>
            <a:grpFill/>
            <a:ln>
              <a:noFill/>
            </a:ln>
            <a:effectLst/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24FEDA">
                    <a:alpha val="2745"/>
                  </a:srgbClr>
                </a:clrFrom>
                <a:clrTo>
                  <a:srgbClr val="24FEDA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8814" y="465289"/>
              <a:ext cx="2372507" cy="85863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571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0B9AA81-A969-0B84-B207-BD3606702226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361950"/>
            <a:ext cx="10221913" cy="447675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28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Введение</a:t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95FE15-42C4-6A37-6376-44C13DE07DB8}"/>
              </a:ext>
            </a:extLst>
          </p:cNvPr>
          <p:cNvSpPr txBox="1"/>
          <p:nvPr/>
        </p:nvSpPr>
        <p:spPr>
          <a:xfrm>
            <a:off x="603630" y="892904"/>
            <a:ext cx="636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Цели и задачи, на решение которых направлена региональная практика</a:t>
            </a:r>
            <a:endParaRPr lang="ru-RU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CD72FC-06E7-749D-1E54-D85F4AA670AD}"/>
              </a:ext>
            </a:extLst>
          </p:cNvPr>
          <p:cNvSpPr txBox="1"/>
          <p:nvPr/>
        </p:nvSpPr>
        <p:spPr>
          <a:xfrm>
            <a:off x="826219" y="5144849"/>
            <a:ext cx="636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Целевая аудитория</a:t>
            </a:r>
            <a:endParaRPr lang="ru-RU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5E34AE-3BF8-28C7-30F8-0428080CA036}"/>
              </a:ext>
            </a:extLst>
          </p:cNvPr>
          <p:cNvSpPr txBox="1"/>
          <p:nvPr/>
        </p:nvSpPr>
        <p:spPr>
          <a:xfrm>
            <a:off x="1100563" y="1755532"/>
            <a:ext cx="825619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Расширение представления о профессиях, </a:t>
            </a:r>
          </a:p>
          <a:p>
            <a:r>
              <a:rPr lang="ru-RU" dirty="0">
                <a:latin typeface="Century Gothic" panose="020B0502020202020204" pitchFamily="34" charset="0"/>
              </a:rPr>
              <a:t>стимулирование интереса детей к выбору профессии</a:t>
            </a:r>
          </a:p>
          <a:p>
            <a:pPr lvl="0"/>
            <a:r>
              <a:rPr lang="ru-RU" dirty="0">
                <a:latin typeface="Century Gothic" panose="020B0502020202020204" pitchFamily="34" charset="0"/>
              </a:rPr>
              <a:t>Адаптация ребенка к миру труда, раннее вовлечение </a:t>
            </a:r>
          </a:p>
          <a:p>
            <a:pPr lvl="0"/>
            <a:r>
              <a:rPr lang="ru-RU" dirty="0">
                <a:latin typeface="Century Gothic" panose="020B0502020202020204" pitchFamily="34" charset="0"/>
              </a:rPr>
              <a:t>в систему социального общества</a:t>
            </a:r>
          </a:p>
          <a:p>
            <a:r>
              <a:rPr lang="ru-RU" dirty="0">
                <a:latin typeface="Century Gothic" panose="020B0502020202020204" pitchFamily="34" charset="0"/>
              </a:rPr>
              <a:t>Формирование положительного отношения к труду взрослых</a:t>
            </a:r>
          </a:p>
          <a:p>
            <a:endParaRPr lang="ru-RU" sz="1000" dirty="0">
              <a:latin typeface="Century Gothic" panose="020B0502020202020204" pitchFamily="34" charset="0"/>
            </a:endParaRPr>
          </a:p>
          <a:p>
            <a:r>
              <a:rPr lang="ru-RU" dirty="0">
                <a:latin typeface="Century Gothic" panose="020B0502020202020204" pitchFamily="34" charset="0"/>
              </a:rPr>
              <a:t>Предоставление возможности применения знаний </a:t>
            </a:r>
          </a:p>
          <a:p>
            <a:r>
              <a:rPr lang="ru-RU" dirty="0">
                <a:latin typeface="Century Gothic" panose="020B0502020202020204" pitchFamily="34" charset="0"/>
              </a:rPr>
              <a:t>и навыков в рамках отдельных компетенций</a:t>
            </a:r>
          </a:p>
          <a:p>
            <a:endParaRPr lang="ru-RU" sz="500" dirty="0">
              <a:latin typeface="Century Gothic" panose="020B0502020202020204" pitchFamily="34" charset="0"/>
            </a:endParaRPr>
          </a:p>
          <a:p>
            <a:r>
              <a:rPr lang="ru-RU" dirty="0">
                <a:latin typeface="Century Gothic" panose="020B0502020202020204" pitchFamily="34" charset="0"/>
              </a:rPr>
              <a:t>Вовлечение родителей в осознанный выбор профессии ребенка</a:t>
            </a:r>
          </a:p>
          <a:p>
            <a:endParaRPr lang="ru-RU" sz="800" dirty="0">
              <a:latin typeface="Century Gothic" panose="020B0502020202020204" pitchFamily="34" charset="0"/>
            </a:endParaRPr>
          </a:p>
          <a:p>
            <a:r>
              <a:rPr lang="ru-RU" dirty="0">
                <a:latin typeface="Century Gothic" panose="020B0502020202020204" pitchFamily="34" charset="0"/>
              </a:rPr>
              <a:t>Расширение использования технологий движения «</a:t>
            </a:r>
            <a:r>
              <a:rPr lang="ru-RU" dirty="0" err="1">
                <a:latin typeface="Century Gothic" panose="020B0502020202020204" pitchFamily="34" charset="0"/>
              </a:rPr>
              <a:t>Абилимпикс</a:t>
            </a:r>
            <a:r>
              <a:rPr lang="ru-RU" dirty="0">
                <a:latin typeface="Century Gothic" panose="020B0502020202020204" pitchFamily="34" charset="0"/>
              </a:rPr>
              <a:t>»</a:t>
            </a:r>
          </a:p>
          <a:p>
            <a:endParaRPr lang="ru-RU" dirty="0">
              <a:latin typeface="Century Gothic" panose="020B0502020202020204" pitchFamily="34" charset="0"/>
            </a:endParaRPr>
          </a:p>
          <a:p>
            <a:endParaRPr lang="ru-RU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0EE64F-E65D-619E-E042-8F662E7A4B9A}"/>
              </a:ext>
            </a:extLst>
          </p:cNvPr>
          <p:cNvSpPr txBox="1"/>
          <p:nvPr/>
        </p:nvSpPr>
        <p:spPr>
          <a:xfrm>
            <a:off x="1332684" y="5599793"/>
            <a:ext cx="8353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Дети дошкольного и младшего школьного возраста</a:t>
            </a:r>
          </a:p>
        </p:txBody>
      </p:sp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id="{31792A67-0AD2-3DD9-D7B3-B205D066407C}"/>
              </a:ext>
            </a:extLst>
          </p:cNvPr>
          <p:cNvSpPr/>
          <p:nvPr/>
        </p:nvSpPr>
        <p:spPr>
          <a:xfrm rot="5400000">
            <a:off x="817567" y="1828277"/>
            <a:ext cx="354937" cy="2730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>
            <a:extLst>
              <a:ext uri="{FF2B5EF4-FFF2-40B4-BE49-F238E27FC236}">
                <a16:creationId xmlns:a16="http://schemas.microsoft.com/office/drawing/2014/main" id="{216F6713-6053-B2F9-12B8-C8A991968496}"/>
              </a:ext>
            </a:extLst>
          </p:cNvPr>
          <p:cNvSpPr/>
          <p:nvPr/>
        </p:nvSpPr>
        <p:spPr>
          <a:xfrm rot="5400000">
            <a:off x="888552" y="5603302"/>
            <a:ext cx="354937" cy="2730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4DDE9685-2BF5-4202-B587-C68248271D66}"/>
              </a:ext>
            </a:extLst>
          </p:cNvPr>
          <p:cNvSpPr/>
          <p:nvPr/>
        </p:nvSpPr>
        <p:spPr>
          <a:xfrm rot="5400000">
            <a:off x="839908" y="2872453"/>
            <a:ext cx="354937" cy="2730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5EB0FB-B00C-4477-86F5-97E0AFDEB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52" y="2300076"/>
            <a:ext cx="274344" cy="3596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DCFC4-A3B1-4E71-9B6A-6B8A359CA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71" y="3300513"/>
            <a:ext cx="274344" cy="3535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2080E8-396E-4884-8DF4-7D6C680E0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66" y="3906197"/>
            <a:ext cx="274344" cy="3535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B4EEB-5C6B-4120-AAA9-E1FE5F810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66" y="4318296"/>
            <a:ext cx="274344" cy="3535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D03FB7-EA96-4C3A-8C87-1B7C83BBD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7021" y="501028"/>
            <a:ext cx="3449932" cy="3073977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7432428" y="5001689"/>
            <a:ext cx="4507362" cy="4622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954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1183" y="1246418"/>
            <a:ext cx="4053193" cy="3183286"/>
          </a:xfrm>
        </p:spPr>
      </p:pic>
      <p:pic>
        <p:nvPicPr>
          <p:cNvPr id="10244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7880" y="1266436"/>
            <a:ext cx="4038600" cy="3143250"/>
          </a:xfr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55828578"/>
              </p:ext>
            </p:extLst>
          </p:nvPr>
        </p:nvGraphicFramePr>
        <p:xfrm>
          <a:off x="1635040" y="4738291"/>
          <a:ext cx="8682360" cy="2005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56" y="0"/>
            <a:ext cx="225572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9991" y="191542"/>
            <a:ext cx="110732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Фестиваль безграничных возможностей </a:t>
            </a:r>
          </a:p>
          <a:p>
            <a:pPr algn="ctr"/>
            <a:r>
              <a:rPr lang="ru-RU" sz="2800" b="1" dirty="0">
                <a:solidFill>
                  <a:schemeClr val="accent2"/>
                </a:solidFill>
                <a:latin typeface="Century Gothic" panose="020B0502020202020204" pitchFamily="34" charset="0"/>
                <a:cs typeface="Times New Roman" pitchFamily="18" charset="0"/>
              </a:rPr>
              <a:t>(с </a:t>
            </a:r>
            <a:r>
              <a:rPr lang="ru-RU" sz="28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использованием технологий  </a:t>
            </a:r>
            <a:r>
              <a:rPr lang="ru-RU" sz="2800" b="1" dirty="0">
                <a:solidFill>
                  <a:schemeClr val="accent2"/>
                </a:solidFill>
                <a:latin typeface="Century Gothic" panose="020B0502020202020204" pitchFamily="34" charset="0"/>
                <a:cs typeface="Times New Roman" pitchFamily="18" charset="0"/>
              </a:rPr>
              <a:t>«</a:t>
            </a:r>
            <a:r>
              <a:rPr lang="ru-RU" sz="2800" b="1" dirty="0" err="1">
                <a:solidFill>
                  <a:schemeClr val="accent2"/>
                </a:solidFill>
                <a:latin typeface="Century Gothic" panose="020B0502020202020204" pitchFamily="34" charset="0"/>
                <a:cs typeface="Times New Roman" pitchFamily="18" charset="0"/>
              </a:rPr>
              <a:t>Абилимпикс</a:t>
            </a:r>
            <a:r>
              <a:rPr lang="ru-RU" sz="2800" b="1" dirty="0">
                <a:solidFill>
                  <a:schemeClr val="accent2"/>
                </a:solidFill>
                <a:latin typeface="Century Gothic" panose="020B0502020202020204" pitchFamily="34" charset="0"/>
                <a:cs typeface="Times New Roman" pitchFamily="18" charset="0"/>
              </a:rPr>
              <a:t>» - </a:t>
            </a:r>
            <a:r>
              <a:rPr lang="ru-RU" sz="28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2021)</a:t>
            </a:r>
            <a:endParaRPr lang="ru-RU" sz="2800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675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:\ДАНИЛОВА ЖЕСТКИЙ\Фотоотчет\Абилимпикс 2021\детская олимпиада 2021\конд дел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340" y="1218656"/>
            <a:ext cx="3986331" cy="29900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742084" y="1328838"/>
            <a:ext cx="4579214" cy="33575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1800" b="1" dirty="0">
                <a:latin typeface="Century Gothic" panose="020B0502020202020204" pitchFamily="34" charset="0"/>
                <a:cs typeface="Times New Roman" pitchFamily="18" charset="0"/>
              </a:rPr>
              <a:t>КОМПЕТЕНЦИИ</a:t>
            </a:r>
          </a:p>
          <a:p>
            <a:pPr>
              <a:buFont typeface="+mj-lt"/>
              <a:buAutoNum type="arabicPeriod"/>
              <a:defRPr/>
            </a:pPr>
            <a:r>
              <a:rPr lang="ru-RU" sz="1800" dirty="0" err="1">
                <a:latin typeface="Century Gothic" panose="020B0502020202020204" pitchFamily="34" charset="0"/>
                <a:cs typeface="Times New Roman" pitchFamily="18" charset="0"/>
              </a:rPr>
              <a:t>Бисероплетение</a:t>
            </a:r>
            <a:endParaRPr lang="ru-RU" sz="1800" dirty="0">
              <a:latin typeface="Century Gothic" panose="020B0502020202020204" pitchFamily="34" charset="0"/>
              <a:cs typeface="Times New Roman" pitchFamily="18" charset="0"/>
            </a:endParaRPr>
          </a:p>
          <a:p>
            <a:pPr>
              <a:buFont typeface="+mj-lt"/>
              <a:buAutoNum type="arabicPeriod"/>
              <a:defRPr/>
            </a:pPr>
            <a:r>
              <a:rPr lang="ru-RU" sz="1800" dirty="0">
                <a:latin typeface="Century Gothic" panose="020B0502020202020204" pitchFamily="34" charset="0"/>
                <a:cs typeface="Times New Roman" pitchFamily="18" charset="0"/>
              </a:rPr>
              <a:t>Графический дизайнер</a:t>
            </a:r>
          </a:p>
          <a:p>
            <a:pPr>
              <a:buFont typeface="+mj-lt"/>
              <a:buAutoNum type="arabicPeriod"/>
              <a:defRPr/>
            </a:pPr>
            <a:r>
              <a:rPr lang="ru-RU" sz="1800" dirty="0">
                <a:latin typeface="Century Gothic" panose="020B0502020202020204" pitchFamily="34" charset="0"/>
                <a:cs typeface="Times New Roman" pitchFamily="18" charset="0"/>
              </a:rPr>
              <a:t>Дизайнер одежды</a:t>
            </a:r>
          </a:p>
          <a:p>
            <a:pPr>
              <a:buFont typeface="+mj-lt"/>
              <a:buAutoNum type="arabicPeriod"/>
              <a:defRPr/>
            </a:pPr>
            <a:r>
              <a:rPr lang="ru-RU" sz="1800" dirty="0">
                <a:latin typeface="Century Gothic" panose="020B0502020202020204" pitchFamily="34" charset="0"/>
                <a:cs typeface="Times New Roman" pitchFamily="18" charset="0"/>
              </a:rPr>
              <a:t>Кондитерское дело</a:t>
            </a:r>
          </a:p>
          <a:p>
            <a:pPr>
              <a:buFont typeface="+mj-lt"/>
              <a:buAutoNum type="arabicPeriod"/>
              <a:defRPr/>
            </a:pPr>
            <a:r>
              <a:rPr lang="ru-RU" sz="1800" dirty="0">
                <a:latin typeface="Century Gothic" panose="020B0502020202020204" pitchFamily="34" charset="0"/>
                <a:cs typeface="Times New Roman" pitchFamily="18" charset="0"/>
              </a:rPr>
              <a:t>Музыкальный руководитель</a:t>
            </a:r>
          </a:p>
          <a:p>
            <a:pPr>
              <a:buFont typeface="+mj-lt"/>
              <a:buAutoNum type="arabicPeriod"/>
              <a:defRPr/>
            </a:pPr>
            <a:r>
              <a:rPr lang="ru-RU" sz="1800" dirty="0">
                <a:latin typeface="Century Gothic" panose="020B0502020202020204" pitchFamily="34" charset="0"/>
                <a:cs typeface="Times New Roman" pitchFamily="18" charset="0"/>
              </a:rPr>
              <a:t>Учитель начальных классов</a:t>
            </a:r>
          </a:p>
          <a:p>
            <a:pPr>
              <a:buFont typeface="+mj-lt"/>
              <a:buAutoNum type="arabicPeriod"/>
              <a:defRPr/>
            </a:pPr>
            <a:r>
              <a:rPr lang="ru-RU" sz="1800" dirty="0">
                <a:latin typeface="Century Gothic" panose="020B0502020202020204" pitchFamily="34" charset="0"/>
                <a:cs typeface="Times New Roman" pitchFamily="18" charset="0"/>
              </a:rPr>
              <a:t>Физическая культура и спорт</a:t>
            </a:r>
          </a:p>
          <a:p>
            <a:pPr>
              <a:buFont typeface="+mj-lt"/>
              <a:buAutoNum type="arabicPeriod"/>
              <a:defRPr/>
            </a:pPr>
            <a:r>
              <a:rPr lang="ru-RU" sz="1800" dirty="0">
                <a:latin typeface="Century Gothic" panose="020B0502020202020204" pitchFamily="34" charset="0"/>
                <a:cs typeface="Times New Roman" pitchFamily="18" charset="0"/>
              </a:rPr>
              <a:t>Юный воспитатель </a:t>
            </a:r>
          </a:p>
          <a:p>
            <a:pPr>
              <a:buFont typeface="+mj-lt"/>
              <a:buAutoNum type="arabicPeriod"/>
              <a:defRPr/>
            </a:pPr>
            <a:endParaRPr lang="ru-RU" sz="1800" dirty="0">
              <a:latin typeface="Century Gothic" panose="020B0502020202020204" pitchFamily="34" charset="0"/>
              <a:cs typeface="Times New Roman" pitchFamily="18" charset="0"/>
            </a:endParaRPr>
          </a:p>
          <a:p>
            <a:pPr>
              <a:buFont typeface="+mj-lt"/>
              <a:buAutoNum type="arabicPeriod"/>
              <a:defRPr/>
            </a:pPr>
            <a:endParaRPr lang="ru-RU" sz="1800" dirty="0">
              <a:latin typeface="Century Gothic" panose="020B0502020202020204" pitchFamily="34" charset="0"/>
              <a:cs typeface="Times New Roman" pitchFamily="18" charset="0"/>
            </a:endParaRPr>
          </a:p>
          <a:p>
            <a:pPr>
              <a:buFont typeface="+mj-lt"/>
              <a:buAutoNum type="arabicPeriod"/>
              <a:defRPr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382435019"/>
              </p:ext>
            </p:extLst>
          </p:nvPr>
        </p:nvGraphicFramePr>
        <p:xfrm>
          <a:off x="4287226" y="4386437"/>
          <a:ext cx="7440488" cy="2335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130540" y="3835664"/>
            <a:ext cx="2525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latin typeface="Century Gothic" panose="020B0502020202020204" pitchFamily="34" charset="0"/>
                <a:cs typeface="Times New Roman" pitchFamily="18" charset="0"/>
              </a:rPr>
              <a:t>Кондитерское дело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56" y="0"/>
            <a:ext cx="225572" cy="685859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13943" y="86856"/>
            <a:ext cx="99382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Фестиваль безграничных возможностей </a:t>
            </a:r>
          </a:p>
          <a:p>
            <a:pPr algn="ctr"/>
            <a:r>
              <a:rPr lang="ru-RU" sz="2800" b="1" dirty="0">
                <a:solidFill>
                  <a:schemeClr val="accent2"/>
                </a:solidFill>
                <a:latin typeface="Century Gothic" panose="020B0502020202020204" pitchFamily="34" charset="0"/>
                <a:cs typeface="Times New Roman" pitchFamily="18" charset="0"/>
              </a:rPr>
              <a:t>(с </a:t>
            </a:r>
            <a:r>
              <a:rPr lang="ru-RU" sz="28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использованием технологий </a:t>
            </a:r>
            <a:r>
              <a:rPr lang="ru-RU" sz="2800" b="1" dirty="0">
                <a:solidFill>
                  <a:schemeClr val="accent2"/>
                </a:solidFill>
                <a:latin typeface="Century Gothic" panose="020B0502020202020204" pitchFamily="34" charset="0"/>
                <a:cs typeface="Times New Roman" pitchFamily="18" charset="0"/>
              </a:rPr>
              <a:t>«</a:t>
            </a:r>
            <a:r>
              <a:rPr lang="ru-RU" sz="2800" b="1" dirty="0" err="1">
                <a:solidFill>
                  <a:schemeClr val="accent2"/>
                </a:solidFill>
                <a:latin typeface="Century Gothic" panose="020B0502020202020204" pitchFamily="34" charset="0"/>
                <a:cs typeface="Times New Roman" pitchFamily="18" charset="0"/>
              </a:rPr>
              <a:t>Абилимпикс</a:t>
            </a:r>
            <a:r>
              <a:rPr lang="ru-RU" sz="2800" b="1" dirty="0">
                <a:solidFill>
                  <a:schemeClr val="accent2"/>
                </a:solidFill>
                <a:latin typeface="Century Gothic" panose="020B0502020202020204" pitchFamily="34" charset="0"/>
                <a:cs typeface="Times New Roman" pitchFamily="18" charset="0"/>
              </a:rPr>
              <a:t>» - </a:t>
            </a:r>
            <a:r>
              <a:rPr lang="ru-RU" sz="28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2022)</a:t>
            </a:r>
            <a:endParaRPr lang="ru-RU" sz="2800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Содержимое 5"/>
          <p:cNvSpPr txBox="1">
            <a:spLocks/>
          </p:cNvSpPr>
          <p:nvPr/>
        </p:nvSpPr>
        <p:spPr>
          <a:xfrm>
            <a:off x="668741" y="5300260"/>
            <a:ext cx="4579214" cy="12097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800" b="1" dirty="0">
                <a:latin typeface="Century Gothic" panose="020B0502020202020204" pitchFamily="34" charset="0"/>
                <a:cs typeface="Times New Roman" pitchFamily="18" charset="0"/>
              </a:rPr>
              <a:t>ВОЗРАСТНЫЕ КАТЕГОРИИ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ru-RU" sz="1800" dirty="0">
                <a:latin typeface="Century Gothic" panose="020B0502020202020204" pitchFamily="34" charset="0"/>
                <a:cs typeface="Times New Roman" pitchFamily="18" charset="0"/>
              </a:rPr>
              <a:t>5-7 лет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ru-RU" sz="1800" dirty="0">
                <a:latin typeface="Century Gothic" panose="020B0502020202020204" pitchFamily="34" charset="0"/>
                <a:cs typeface="Times New Roman" pitchFamily="18" charset="0"/>
              </a:rPr>
              <a:t>7-10 лет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4234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71523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Конкурсные задания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3624469"/>
              </p:ext>
            </p:extLst>
          </p:nvPr>
        </p:nvGraphicFramePr>
        <p:xfrm>
          <a:off x="501334" y="1137037"/>
          <a:ext cx="10972800" cy="512859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6411">
                <a:tc>
                  <a:txBody>
                    <a:bodyPr/>
                    <a:lstStyle/>
                    <a:p>
                      <a:r>
                        <a:rPr lang="ru-RU" sz="1800" dirty="0"/>
                        <a:t>Графический дизайнер</a:t>
                      </a:r>
                      <a:endParaRPr lang="ru-RU" sz="18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Дизайнер одежды</a:t>
                      </a:r>
                      <a:endParaRPr lang="ru-RU" sz="18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Кондитерское дело</a:t>
                      </a:r>
                      <a:endParaRPr lang="ru-RU" sz="18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Учитель начальных классов</a:t>
                      </a:r>
                      <a:endParaRPr lang="ru-RU" sz="18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063">
                <a:tc gridSpan="4"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Модуль 1. Что ты знаешь о профессии?</a:t>
                      </a:r>
                      <a:endParaRPr lang="ru-RU" sz="18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4544">
                <a:tc gridSpan="4">
                  <a:txBody>
                    <a:bodyPr/>
                    <a:lstStyle/>
                    <a:p>
                      <a:r>
                        <a:rPr lang="ru-RU" sz="1800" kern="1200" dirty="0">
                          <a:effectLst/>
                        </a:rPr>
                        <a:t>Задание 1. «Найди специалиста»</a:t>
                      </a:r>
                      <a:br>
                        <a:rPr lang="ru-RU" sz="1800" dirty="0"/>
                      </a:br>
                      <a:r>
                        <a:rPr lang="ru-RU" sz="1800" kern="1200" dirty="0">
                          <a:effectLst/>
                        </a:rPr>
                        <a:t>Задание2. «Что лишнее?»</a:t>
                      </a:r>
                    </a:p>
                    <a:p>
                      <a:r>
                        <a:rPr lang="ru-RU" sz="1800" kern="1200" dirty="0">
                          <a:effectLst/>
                        </a:rPr>
                        <a:t>Отбор иллюстраций с изображением инструментов</a:t>
                      </a:r>
                      <a:r>
                        <a:rPr lang="ru-RU" sz="1800" kern="1200" baseline="0" dirty="0">
                          <a:effectLst/>
                        </a:rPr>
                        <a:t> и материалов, отражающих деятельность компетенции</a:t>
                      </a:r>
                    </a:p>
                    <a:p>
                      <a:r>
                        <a:rPr lang="ru-RU" sz="1800" kern="1200" baseline="0" dirty="0">
                          <a:effectLst/>
                        </a:rPr>
                        <a:t>Из представленного набора сюжетных и предметных картинок выбрать то, что соответствует компетенции. Назвать предметы, изображенные на выбранных картинках и их назначение.</a:t>
                      </a:r>
                    </a:p>
                    <a:p>
                      <a:r>
                        <a:rPr lang="ru-RU" sz="1800" kern="1200" baseline="0" dirty="0">
                          <a:effectLst/>
                        </a:rPr>
                        <a:t>Рассмотреть сюжетную картину. Составить и презентовать рассказ о профессии по сюжету картины.</a:t>
                      </a:r>
                      <a:endParaRPr lang="ru-RU" sz="18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063">
                <a:tc gridSpan="4"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Модуль 2. Выполнение профессиональных мини-проб.</a:t>
                      </a:r>
                      <a:endParaRPr lang="ru-RU" sz="18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7510">
                <a:tc>
                  <a:txBody>
                    <a:bodyPr/>
                    <a:lstStyle/>
                    <a:p>
                      <a:r>
                        <a:rPr lang="ru-RU" sz="1800" dirty="0"/>
                        <a:t>Задание. Придумать логотип и паттерн для строителя/ художника/</a:t>
                      </a:r>
                    </a:p>
                    <a:p>
                      <a:r>
                        <a:rPr lang="ru-RU" sz="1800" dirty="0"/>
                        <a:t>маляра</a:t>
                      </a:r>
                      <a:endParaRPr lang="ru-RU" sz="18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effectLst/>
                        </a:rPr>
                        <a:t>Задание. Украсить футболку картинкой,</a:t>
                      </a:r>
                      <a:br>
                        <a:rPr lang="ru-RU" sz="1800" dirty="0"/>
                      </a:br>
                      <a:r>
                        <a:rPr lang="ru-RU" sz="1800" kern="1200" dirty="0">
                          <a:effectLst/>
                        </a:rPr>
                        <a:t>выполненной из фетровых заготовок разных геометрических форм</a:t>
                      </a:r>
                      <a:endParaRPr lang="ru-RU" sz="18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effectLst/>
                        </a:rPr>
                        <a:t>Задание.</a:t>
                      </a:r>
                      <a:r>
                        <a:rPr lang="ru-RU" sz="1800" kern="1200" baseline="0" dirty="0">
                          <a:effectLst/>
                        </a:rPr>
                        <a:t> </a:t>
                      </a:r>
                      <a:r>
                        <a:rPr lang="ru-RU" sz="1800" kern="1200" dirty="0">
                          <a:effectLst/>
                        </a:rPr>
                        <a:t>Подготовка, изготовление и украшение кондитерского</a:t>
                      </a:r>
                      <a:br>
                        <a:rPr lang="ru-RU" dirty="0"/>
                      </a:br>
                      <a:r>
                        <a:rPr lang="ru-RU" sz="1800" kern="1200" dirty="0">
                          <a:effectLst/>
                        </a:rPr>
                        <a:t>изделия.</a:t>
                      </a:r>
                      <a:endParaRPr lang="ru-RU" sz="18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Задание. </a:t>
                      </a:r>
                      <a:r>
                        <a:rPr lang="ru-RU" sz="1800" kern="1200" dirty="0">
                          <a:effectLst/>
                        </a:rPr>
                        <a:t>Подготовка и проведение мастер-класса «Научу за 10 минут»</a:t>
                      </a:r>
                      <a:endParaRPr lang="ru-RU" sz="18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375F734-68E5-4653-A02E-5C0DD0913E85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30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03" y="1453234"/>
            <a:ext cx="6323907" cy="4216762"/>
          </a:xfrm>
        </p:spPr>
      </p:pic>
      <p:sp>
        <p:nvSpPr>
          <p:cNvPr id="5" name="Прямоугольник 4"/>
          <p:cNvSpPr/>
          <p:nvPr/>
        </p:nvSpPr>
        <p:spPr>
          <a:xfrm>
            <a:off x="382138" y="68239"/>
            <a:ext cx="99382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Фестиваль безграничных возможностей </a:t>
            </a:r>
          </a:p>
          <a:p>
            <a:pPr algn="ctr"/>
            <a:r>
              <a:rPr lang="ru-RU" sz="2800" b="1" dirty="0">
                <a:solidFill>
                  <a:schemeClr val="accent2"/>
                </a:solidFill>
                <a:latin typeface="Century Gothic" panose="020B0502020202020204" pitchFamily="34" charset="0"/>
                <a:cs typeface="Times New Roman" pitchFamily="18" charset="0"/>
              </a:rPr>
              <a:t>(с </a:t>
            </a:r>
            <a:r>
              <a:rPr lang="ru-RU" sz="28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использованием технологий  </a:t>
            </a:r>
            <a:r>
              <a:rPr lang="ru-RU" sz="2800" b="1" dirty="0">
                <a:solidFill>
                  <a:schemeClr val="accent2"/>
                </a:solidFill>
                <a:latin typeface="Century Gothic" panose="020B0502020202020204" pitchFamily="34" charset="0"/>
                <a:cs typeface="Times New Roman" pitchFamily="18" charset="0"/>
              </a:rPr>
              <a:t>«</a:t>
            </a:r>
            <a:r>
              <a:rPr lang="ru-RU" sz="2800" b="1" dirty="0" err="1">
                <a:solidFill>
                  <a:schemeClr val="accent2"/>
                </a:solidFill>
                <a:latin typeface="Century Gothic" panose="020B0502020202020204" pitchFamily="34" charset="0"/>
                <a:cs typeface="Times New Roman" pitchFamily="18" charset="0"/>
              </a:rPr>
              <a:t>Абилимпикс</a:t>
            </a:r>
            <a:r>
              <a:rPr lang="ru-RU" sz="2800" b="1" dirty="0">
                <a:solidFill>
                  <a:schemeClr val="accent2"/>
                </a:solidFill>
                <a:latin typeface="Century Gothic" panose="020B0502020202020204" pitchFamily="34" charset="0"/>
                <a:cs typeface="Times New Roman" pitchFamily="18" charset="0"/>
              </a:rPr>
              <a:t>» - </a:t>
            </a:r>
            <a:r>
              <a:rPr lang="ru-RU" sz="28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2022) </a:t>
            </a:r>
            <a:endParaRPr lang="ru-RU" sz="2800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2401" y="5811450"/>
            <a:ext cx="50081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dk1"/>
                </a:solidFill>
                <a:latin typeface="Century Gothic" panose="020B0502020202020204" pitchFamily="34" charset="0"/>
              </a:rPr>
              <a:t>Модуль 1. Что ты знаешь о профессии?</a:t>
            </a:r>
          </a:p>
          <a:p>
            <a:r>
              <a:rPr lang="ru-RU" b="1" dirty="0"/>
              <a:t>Презентация профессии воспитателя </a:t>
            </a:r>
          </a:p>
          <a:p>
            <a:r>
              <a:rPr lang="ru-RU" b="1" dirty="0"/>
              <a:t>представителю профессионального сообщества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248090" y="5706740"/>
            <a:ext cx="4363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dk1"/>
                </a:solidFill>
                <a:latin typeface="Century Gothic" panose="020B0502020202020204" pitchFamily="34" charset="0"/>
              </a:rPr>
              <a:t>Модуль 2. Подготовка и украшение</a:t>
            </a:r>
          </a:p>
          <a:p>
            <a:r>
              <a:rPr lang="ru-RU" b="1" dirty="0">
                <a:solidFill>
                  <a:schemeClr val="dk1"/>
                </a:solidFill>
                <a:latin typeface="Century Gothic" panose="020B0502020202020204" pitchFamily="34" charset="0"/>
              </a:rPr>
              <a:t> кондитерского изделия</a:t>
            </a:r>
            <a:endParaRPr lang="ru-RU" b="1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375F734-68E5-4653-A02E-5C0DD0913E85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User\Desktop\бэби\конд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6" t="9648" r="32675" b="9508"/>
          <a:stretch/>
        </p:blipFill>
        <p:spPr bwMode="auto">
          <a:xfrm>
            <a:off x="8457358" y="1453234"/>
            <a:ext cx="3470341" cy="411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бэби\кондитер 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1" t="15554" r="25000" b="9929"/>
          <a:stretch/>
        </p:blipFill>
        <p:spPr bwMode="auto">
          <a:xfrm>
            <a:off x="6838950" y="1439568"/>
            <a:ext cx="1956474" cy="176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бэби\кондитер 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2" t="19850" r="30417" b="10788"/>
          <a:stretch/>
        </p:blipFill>
        <p:spPr bwMode="auto">
          <a:xfrm>
            <a:off x="6838950" y="3637438"/>
            <a:ext cx="1956474" cy="193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128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84288" y="161925"/>
            <a:ext cx="10907712" cy="4476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ts val="3200"/>
              </a:lnSpc>
            </a:pPr>
            <a:r>
              <a:rPr lang="ru-RU" sz="24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Алгоритм реализации региональной практики – 2023 год</a:t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7ED98DC-0A34-4ADB-B06E-552A041AFBAD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832193-B036-4F46-BEE9-B3120F1BE346}"/>
              </a:ext>
            </a:extLst>
          </p:cNvPr>
          <p:cNvSpPr txBox="1"/>
          <p:nvPr/>
        </p:nvSpPr>
        <p:spPr>
          <a:xfrm>
            <a:off x="540689" y="747423"/>
            <a:ext cx="11195436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Фестиваль «ГРАНИ ПРОФЕССИЙ» </a:t>
            </a:r>
          </a:p>
          <a:p>
            <a:pPr algn="ctr"/>
            <a:endParaRPr lang="ru-RU" sz="10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Разрабатывается положение о Фестивале, формируется перечень компетенций, разрабатываются задания для участников в каждой категории.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Формируется состав экспертного состава Фестиваля из числа педагогических работников колледжа, дошкольных образовательных организаций, общеобразовательных организаций, представителей профессионального сообщества.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Обеспечивается информирование образовательных организаций г. Набережные Челны и близлежащих районов республики о проведении Фестиваля.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Осуществляется сбор заявок на участие в Фестивале, формируются команды участников.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Обеспечивается консультационная и методическая поддержка наставников, родителей участников Фестиваля.</a:t>
            </a:r>
          </a:p>
          <a:p>
            <a:pPr marL="361950" indent="-361950">
              <a:spcBef>
                <a:spcPts val="600"/>
              </a:spcBef>
              <a:buAutoNum type="arabicPeriod" startAt="6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В ходе Фестиваля участники выполняют  задания по выбранной профессии, происходит вовлечение в мир профессии, общение с успешными представителями профессионального сообщества. По окончании определяются лучшие работы, все участники награждаются в номинациях. </a:t>
            </a:r>
          </a:p>
          <a:p>
            <a:pPr marL="361950" indent="-361950">
              <a:spcBef>
                <a:spcPts val="600"/>
              </a:spcBef>
              <a:buAutoNum type="arabicPeriod" startAt="6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Для родителей участников Фестиваля организуются психолого-педагогическая поддержка и консультирование с элементами тренинга с участием психологов колледжа и представителей ПМПК города. </a:t>
            </a:r>
          </a:p>
          <a:p>
            <a:pPr marL="361950" indent="-361950">
              <a:spcBef>
                <a:spcPts val="600"/>
              </a:spcBef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8.    По итогам Фестиваля проводится 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форсайт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– сессия с участием организаторов Фестиваля, экспертного сообщества, родителей, всех заинтересованных лиц. Результатом сессии является выработанные предложения по развитию профориентационных мероприятий с детьми с ОВЗ и инвалидностью. </a:t>
            </a:r>
          </a:p>
        </p:txBody>
      </p:sp>
    </p:spTree>
    <p:extLst>
      <p:ext uri="{BB962C8B-B14F-4D97-AF65-F5344CB8AC3E}">
        <p14:creationId xmlns:p14="http://schemas.microsoft.com/office/powerpoint/2010/main" val="1585234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6604" y="270621"/>
            <a:ext cx="10907713" cy="447675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28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Описание программных направлений</a:t>
            </a:r>
            <a:br>
              <a:rPr lang="ru-RU" sz="2800" b="1" dirty="0">
                <a:latin typeface="Century Gothic" panose="020B0502020202020204" pitchFamily="34" charset="0"/>
              </a:rPr>
            </a:br>
            <a:endParaRPr lang="ru-RU" sz="28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D220D48-FDB9-4E76-8194-9B0A26F2DC2C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EAC0D6-0C10-43AD-A8B5-8761C3333821}"/>
              </a:ext>
            </a:extLst>
          </p:cNvPr>
          <p:cNvSpPr txBox="1"/>
          <p:nvPr/>
        </p:nvSpPr>
        <p:spPr>
          <a:xfrm>
            <a:off x="528637" y="887155"/>
            <a:ext cx="8353425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/>
            <a:r>
              <a:rPr lang="ru-RU" sz="2000" u="sng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Перечень профессий Фестиваля</a:t>
            </a:r>
          </a:p>
          <a:p>
            <a:pPr lvl="0" indent="361950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Юный воспитатель </a:t>
            </a:r>
          </a:p>
          <a:p>
            <a:pPr lvl="0" indent="361950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Юный дизайнер </a:t>
            </a:r>
          </a:p>
          <a:p>
            <a:pPr lvl="0" indent="361950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Юный повар-кондитер </a:t>
            </a:r>
          </a:p>
          <a:p>
            <a:pPr lvl="0" indent="361950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Юный специалист по лечебной физической культуре</a:t>
            </a:r>
          </a:p>
          <a:p>
            <a:pPr lvl="0" indent="361950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Юный учитель</a:t>
            </a:r>
          </a:p>
          <a:p>
            <a:pPr lvl="0" indent="361950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Юный 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игромастер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lvl="0" indent="361950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Юный инженер-строитель</a:t>
            </a:r>
          </a:p>
          <a:p>
            <a:pPr lvl="0" indent="361950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Юный художник</a:t>
            </a:r>
          </a:p>
          <a:p>
            <a:pPr lvl="0" indent="361950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Юный музыкант</a:t>
            </a:r>
          </a:p>
          <a:p>
            <a:pPr lvl="0" indent="361950"/>
            <a:endParaRPr lang="ru-RU" dirty="0"/>
          </a:p>
          <a:p>
            <a:pPr lvl="0" indent="361950"/>
            <a:endParaRPr lang="ru-RU" dirty="0"/>
          </a:p>
          <a:p>
            <a:pPr lvl="0"/>
            <a:endParaRPr lang="ru-RU" b="1" dirty="0"/>
          </a:p>
          <a:p>
            <a:pPr lvl="0" indent="357188">
              <a:spcBef>
                <a:spcPts val="600"/>
              </a:spcBef>
            </a:pPr>
            <a:r>
              <a:rPr lang="ru-RU" sz="1600" u="sng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МОДУЛИ ВЫПОЛНЕНИЯ ЗАДАНИЙ</a:t>
            </a:r>
          </a:p>
          <a:p>
            <a:pPr marL="342900" lvl="0" indent="-342900">
              <a:spcBef>
                <a:spcPts val="600"/>
              </a:spcBef>
              <a:buAutoNum type="arabicPeriod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Беседа с представителем профессионального сообщества о профессии с использование дидактического материала</a:t>
            </a:r>
          </a:p>
          <a:p>
            <a:pPr marL="342900" lvl="0" indent="-342900">
              <a:spcBef>
                <a:spcPts val="600"/>
              </a:spcBef>
              <a:buAutoNum type="arabicPeriod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Выполнение, изготовление, разработка конечного продукта в соответствии с заданием</a:t>
            </a:r>
          </a:p>
          <a:p>
            <a:pPr marL="342900" lvl="0" indent="-342900">
              <a:spcBef>
                <a:spcPts val="600"/>
              </a:spcBef>
              <a:buAutoNum type="arabicPeriod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Демонстрация и представление конечного продукта, в том числе с  использованием интерактивного оборудования.  </a:t>
            </a:r>
          </a:p>
          <a:p>
            <a:pPr marL="342900" lvl="0" indent="-342900">
              <a:buAutoNum type="arabicPeriod"/>
            </a:pPr>
            <a:endParaRPr lang="ru-RU" dirty="0"/>
          </a:p>
          <a:p>
            <a:pPr marL="342900" lvl="0" indent="-342900">
              <a:buAutoNum type="arabicPeriod"/>
            </a:pPr>
            <a:endParaRPr lang="ru-RU" dirty="0"/>
          </a:p>
          <a:p>
            <a:endParaRPr lang="ru-RU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endParaRPr lang="ru-RU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endParaRPr lang="ru-RU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endParaRPr lang="ru-RU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878F93-E1A9-4902-8468-ABB46F963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4735" y="517673"/>
            <a:ext cx="3043923" cy="26486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566" y="2332445"/>
            <a:ext cx="3247946" cy="21657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7" t="12537"/>
          <a:stretch/>
        </p:blipFill>
        <p:spPr>
          <a:xfrm>
            <a:off x="8668856" y="3560307"/>
            <a:ext cx="3029802" cy="216004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654735" y="3144546"/>
            <a:ext cx="3185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Юный повар-кондитер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668856" y="5708664"/>
            <a:ext cx="3185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Юный дизайнер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62263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8625" y="381000"/>
            <a:ext cx="10907713" cy="447675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28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Ресурсы для эффективной реализации  региональной практики</a:t>
            </a:r>
            <a:br>
              <a:rPr lang="ru-RU" sz="28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sz="2800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FBCFD64-72B5-42EF-8289-B99796561703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08F71-A277-4FA3-9FD9-23B343AC5DF2}"/>
              </a:ext>
            </a:extLst>
          </p:cNvPr>
          <p:cNvSpPr txBox="1"/>
          <p:nvPr/>
        </p:nvSpPr>
        <p:spPr>
          <a:xfrm>
            <a:off x="492982" y="1431235"/>
            <a:ext cx="8496158" cy="2792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Экспертное сообщество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Информационные ресурсы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Оборудованная площадка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Расходные материалы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Наградные материалы, призы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A10258-DD92-45FD-8C71-E8FA29BB4F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219"/>
          <a:stretch/>
        </p:blipFill>
        <p:spPr>
          <a:xfrm>
            <a:off x="6850229" y="4192360"/>
            <a:ext cx="4277821" cy="19580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5BBB7C-5612-4BEF-885F-95E1079801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644"/>
          <a:stretch/>
        </p:blipFill>
        <p:spPr>
          <a:xfrm>
            <a:off x="6782240" y="1416907"/>
            <a:ext cx="4345810" cy="19580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b="34635"/>
          <a:stretch/>
        </p:blipFill>
        <p:spPr>
          <a:xfrm>
            <a:off x="1401593" y="4223346"/>
            <a:ext cx="4029899" cy="195792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721713" y="3469710"/>
            <a:ext cx="3185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Юный воспитатель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304731" y="6181275"/>
            <a:ext cx="36025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Юный специалист по ЛФК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15055" y="6292334"/>
            <a:ext cx="3590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Юный инженер-строитель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460973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Обложка">
  <a:themeElements>
    <a:clrScheme name="Пользовательские 2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0540F2"/>
      </a:accent1>
      <a:accent2>
        <a:srgbClr val="009F79"/>
      </a:accent2>
      <a:accent3>
        <a:srgbClr val="E83745"/>
      </a:accent3>
      <a:accent4>
        <a:srgbClr val="4B83F1"/>
      </a:accent4>
      <a:accent5>
        <a:srgbClr val="C8D6F1"/>
      </a:accent5>
      <a:accent6>
        <a:srgbClr val="000000"/>
      </a:accent6>
      <a:hlink>
        <a:srgbClr val="4B83F1"/>
      </a:hlink>
      <a:folHlink>
        <a:srgbClr val="4B83F1"/>
      </a:folHlink>
    </a:clrScheme>
    <a:fontScheme name="Абилимпикс">
      <a:majorFont>
        <a:latin typeface="Futura PT Bold"/>
        <a:ea typeface=""/>
        <a:cs typeface=""/>
      </a:majorFont>
      <a:minorFont>
        <a:latin typeface="Futura PT Boo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сновные блоки">
  <a:themeElements>
    <a:clrScheme name="Пользовательские 2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0540F2"/>
      </a:accent1>
      <a:accent2>
        <a:srgbClr val="009F79"/>
      </a:accent2>
      <a:accent3>
        <a:srgbClr val="E83745"/>
      </a:accent3>
      <a:accent4>
        <a:srgbClr val="4B83F1"/>
      </a:accent4>
      <a:accent5>
        <a:srgbClr val="C8D6F1"/>
      </a:accent5>
      <a:accent6>
        <a:srgbClr val="000000"/>
      </a:accent6>
      <a:hlink>
        <a:srgbClr val="4B83F1"/>
      </a:hlink>
      <a:folHlink>
        <a:srgbClr val="4B83F1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Закрывающие слайды">
  <a:themeElements>
    <a:clrScheme name="Пользовательские 2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0540F2"/>
      </a:accent1>
      <a:accent2>
        <a:srgbClr val="009F79"/>
      </a:accent2>
      <a:accent3>
        <a:srgbClr val="E83745"/>
      </a:accent3>
      <a:accent4>
        <a:srgbClr val="4B83F1"/>
      </a:accent4>
      <a:accent5>
        <a:srgbClr val="C8D6F1"/>
      </a:accent5>
      <a:accent6>
        <a:srgbClr val="000000"/>
      </a:accent6>
      <a:hlink>
        <a:srgbClr val="4B83F1"/>
      </a:hlink>
      <a:folHlink>
        <a:srgbClr val="4B83F1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3784</TotalTime>
  <Words>1034</Words>
  <Application>Microsoft Office PowerPoint</Application>
  <PresentationFormat>Широкоэкранный</PresentationFormat>
  <Paragraphs>177</Paragraphs>
  <Slides>15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29" baseType="lpstr">
      <vt:lpstr>Futura PT Book</vt:lpstr>
      <vt:lpstr>Futura PT Bold</vt:lpstr>
      <vt:lpstr>Futura PT Demi</vt:lpstr>
      <vt:lpstr>Calibri Light</vt:lpstr>
      <vt:lpstr>Futura PT Medium</vt:lpstr>
      <vt:lpstr>Wingdings</vt:lpstr>
      <vt:lpstr>Times New Roman</vt:lpstr>
      <vt:lpstr>Century Gothic</vt:lpstr>
      <vt:lpstr>Arial</vt:lpstr>
      <vt:lpstr>Calibri</vt:lpstr>
      <vt:lpstr>Futura PT Light</vt:lpstr>
      <vt:lpstr>Обложка</vt:lpstr>
      <vt:lpstr>Основные блоки</vt:lpstr>
      <vt:lpstr>Закрывающие слайды</vt:lpstr>
      <vt:lpstr>Презентация PowerPoint</vt:lpstr>
      <vt:lpstr>Введение </vt:lpstr>
      <vt:lpstr>Презентация PowerPoint</vt:lpstr>
      <vt:lpstr>Презентация PowerPoint</vt:lpstr>
      <vt:lpstr>Конкурсные задания</vt:lpstr>
      <vt:lpstr>Презентация PowerPoint</vt:lpstr>
      <vt:lpstr>Алгоритм реализации региональной практики – 2023 год </vt:lpstr>
      <vt:lpstr>Описание программных направлений </vt:lpstr>
      <vt:lpstr>Ресурсы для эффективной реализации  региональной практики </vt:lpstr>
      <vt:lpstr>Ожидаемые результаты реализации  региональной практики и методы их контроля </vt:lpstr>
      <vt:lpstr>Результаты, подтверждающие эффективность реализации региональной практики </vt:lpstr>
      <vt:lpstr>Презентация PowerPoint</vt:lpstr>
      <vt:lpstr>Перспективы развития в 2024 году </vt:lpstr>
      <vt:lpstr>Заключение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R</cp:lastModifiedBy>
  <cp:revision>381</cp:revision>
  <cp:lastPrinted>2023-02-28T10:07:21Z</cp:lastPrinted>
  <dcterms:created xsi:type="dcterms:W3CDTF">2022-10-21T09:29:54Z</dcterms:created>
  <dcterms:modified xsi:type="dcterms:W3CDTF">2024-02-14T14:57:10Z</dcterms:modified>
</cp:coreProperties>
</file>