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57" r:id="rId2"/>
    <p:sldMasterId id="2147483674" r:id="rId3"/>
  </p:sldMasterIdLst>
  <p:notesMasterIdLst>
    <p:notesMasterId r:id="rId20"/>
  </p:notesMasterIdLst>
  <p:handoutMasterIdLst>
    <p:handoutMasterId r:id="rId21"/>
  </p:handoutMasterIdLst>
  <p:sldIdLst>
    <p:sldId id="281" r:id="rId4"/>
    <p:sldId id="259" r:id="rId5"/>
    <p:sldId id="262" r:id="rId6"/>
    <p:sldId id="293" r:id="rId7"/>
    <p:sldId id="264" r:id="rId8"/>
    <p:sldId id="266" r:id="rId9"/>
    <p:sldId id="288" r:id="rId10"/>
    <p:sldId id="289" r:id="rId11"/>
    <p:sldId id="290" r:id="rId12"/>
    <p:sldId id="291" r:id="rId13"/>
    <p:sldId id="292" r:id="rId14"/>
    <p:sldId id="265" r:id="rId15"/>
    <p:sldId id="267" r:id="rId16"/>
    <p:sldId id="269" r:id="rId17"/>
    <p:sldId id="271" r:id="rId18"/>
    <p:sldId id="287" r:id="rId19"/>
  </p:sldIdLst>
  <p:sldSz cx="12192000" cy="6858000"/>
  <p:notesSz cx="6797675" cy="9926638"/>
  <p:embeddedFontLs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Futura PT Book" panose="020B0604020202020204" charset="-52"/>
      <p:regular r:id="rId26"/>
    </p:embeddedFont>
    <p:embeddedFont>
      <p:font typeface="Futura PT Light" panose="020B0604020202020204" charset="-52"/>
      <p:regular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pos="143" userDrawn="1">
          <p15:clr>
            <a:srgbClr val="A4A3A4"/>
          </p15:clr>
        </p15:guide>
        <p15:guide id="5" pos="5133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pos="2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7A"/>
    <a:srgbClr val="8496FD"/>
    <a:srgbClr val="4A63FC"/>
    <a:srgbClr val="C9D7F2"/>
    <a:srgbClr val="7F7F7F"/>
    <a:srgbClr val="FFC61E"/>
    <a:srgbClr val="E9F0FD"/>
    <a:srgbClr val="E83845"/>
    <a:srgbClr val="4B83F2"/>
    <a:srgbClr val="054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5" autoAdjust="0"/>
    <p:restoredTop sz="95597" autoAdjust="0"/>
  </p:normalViewPr>
  <p:slideViewPr>
    <p:cSldViewPr snapToGrid="0" showGuides="1">
      <p:cViewPr varScale="1">
        <p:scale>
          <a:sx n="62" d="100"/>
          <a:sy n="62" d="100"/>
        </p:scale>
        <p:origin x="72" y="612"/>
      </p:cViewPr>
      <p:guideLst>
        <p:guide orient="horz" pos="2115"/>
        <p:guide pos="3840"/>
        <p:guide pos="1118"/>
        <p:guide pos="143"/>
        <p:guide pos="5133"/>
        <p:guide orient="horz" pos="527"/>
        <p:guide orient="horz" pos="4088"/>
        <p:guide pos="2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5" d="100"/>
        <a:sy n="65" d="100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5240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CCCFA-EADF-43C2-B560-A03BEC4B3BA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68FD43-0A8E-4CB0-96E3-84116F33F7F4}">
      <dgm:prSet phldrT="[Текст]" custT="1"/>
      <dgm:spPr/>
      <dgm:t>
        <a:bodyPr/>
        <a:lstStyle/>
        <a:p>
          <a:pPr algn="ctr"/>
          <a:r>
            <a:rPr lang="ru-RU" sz="1600" dirty="0">
              <a:latin typeface="Century Gothic" pitchFamily="34" charset="0"/>
            </a:rPr>
            <a:t>Участие в организации и проведении </a:t>
          </a:r>
          <a:r>
            <a:rPr lang="ru-RU" sz="1600" dirty="0" err="1">
              <a:latin typeface="Century Gothic" pitchFamily="34" charset="0"/>
            </a:rPr>
            <a:t>профориентационных</a:t>
          </a:r>
          <a:r>
            <a:rPr lang="ru-RU" sz="1600" dirty="0">
              <a:latin typeface="Century Gothic" pitchFamily="34" charset="0"/>
            </a:rPr>
            <a:t> мероприятий</a:t>
          </a:r>
        </a:p>
      </dgm:t>
    </dgm:pt>
    <dgm:pt modelId="{EAD1F4FF-566F-4FB9-ADDF-DD03D4345DB4}" type="parTrans" cxnId="{946965AC-CD51-42A2-8EA6-59696D5EA16F}">
      <dgm:prSet/>
      <dgm:spPr/>
      <dgm:t>
        <a:bodyPr/>
        <a:lstStyle/>
        <a:p>
          <a:endParaRPr lang="ru-RU"/>
        </a:p>
      </dgm:t>
    </dgm:pt>
    <dgm:pt modelId="{52A7535C-DD58-49B5-95DF-F4717BFC16CB}" type="sibTrans" cxnId="{946965AC-CD51-42A2-8EA6-59696D5EA16F}">
      <dgm:prSet/>
      <dgm:spPr/>
      <dgm:t>
        <a:bodyPr/>
        <a:lstStyle/>
        <a:p>
          <a:endParaRPr lang="ru-RU"/>
        </a:p>
      </dgm:t>
    </dgm:pt>
    <dgm:pt modelId="{9E7C1387-503C-4722-9BF4-59B448A395D2}">
      <dgm:prSet phldrT="[Текст]" custT="1"/>
      <dgm:spPr/>
      <dgm:t>
        <a:bodyPr/>
        <a:lstStyle/>
        <a:p>
          <a:pPr algn="ctr"/>
          <a:r>
            <a:rPr lang="ru-RU" sz="1600" dirty="0">
              <a:latin typeface="Century Gothic" pitchFamily="34" charset="0"/>
            </a:rPr>
            <a:t>Участие в реализации образовательных программ (МТБ, согласование ОП, организация учебных занятий, оценка качества освоение и др.)</a:t>
          </a:r>
        </a:p>
        <a:p>
          <a:pPr algn="ctr"/>
          <a:r>
            <a:rPr lang="ru-RU" sz="1600" dirty="0">
              <a:latin typeface="Century Gothic" pitchFamily="34" charset="0"/>
            </a:rPr>
            <a:t>Участие в организации и проведении внеурочных мероприятий (конкурсы, олимпиады, экскурсии и др.)</a:t>
          </a:r>
        </a:p>
      </dgm:t>
    </dgm:pt>
    <dgm:pt modelId="{7F39EEC6-BF92-4CD3-B518-C9BD9393370F}" type="parTrans" cxnId="{8DE8FEB1-9DAC-4B9C-8EE8-FB1DDE0B45BE}">
      <dgm:prSet/>
      <dgm:spPr/>
      <dgm:t>
        <a:bodyPr/>
        <a:lstStyle/>
        <a:p>
          <a:endParaRPr lang="ru-RU"/>
        </a:p>
      </dgm:t>
    </dgm:pt>
    <dgm:pt modelId="{E511DA09-E3A0-41C1-9199-D568D7064917}" type="sibTrans" cxnId="{8DE8FEB1-9DAC-4B9C-8EE8-FB1DDE0B45BE}">
      <dgm:prSet/>
      <dgm:spPr/>
      <dgm:t>
        <a:bodyPr/>
        <a:lstStyle/>
        <a:p>
          <a:endParaRPr lang="ru-RU"/>
        </a:p>
      </dgm:t>
    </dgm:pt>
    <dgm:pt modelId="{923E813D-A24D-4B53-A09C-35C090C8A05F}">
      <dgm:prSet phldrT="[Текст]" custT="1"/>
      <dgm:spPr/>
      <dgm:t>
        <a:bodyPr/>
        <a:lstStyle/>
        <a:p>
          <a:pPr algn="ctr"/>
          <a:r>
            <a:rPr lang="ru-RU" sz="1600" dirty="0">
              <a:latin typeface="Century Gothic" pitchFamily="34" charset="0"/>
            </a:rPr>
            <a:t>Трудоустройство</a:t>
          </a:r>
        </a:p>
      </dgm:t>
    </dgm:pt>
    <dgm:pt modelId="{1E026475-5D80-4CE1-9768-B2728AECF01F}" type="parTrans" cxnId="{F49B3DCD-07BB-4F1B-A436-3FBEB9C580CA}">
      <dgm:prSet/>
      <dgm:spPr/>
      <dgm:t>
        <a:bodyPr/>
        <a:lstStyle/>
        <a:p>
          <a:endParaRPr lang="ru-RU"/>
        </a:p>
      </dgm:t>
    </dgm:pt>
    <dgm:pt modelId="{F08A8072-0DE7-4AF3-B3F0-8AC5CF40DF38}" type="sibTrans" cxnId="{F49B3DCD-07BB-4F1B-A436-3FBEB9C580CA}">
      <dgm:prSet/>
      <dgm:spPr/>
      <dgm:t>
        <a:bodyPr/>
        <a:lstStyle/>
        <a:p>
          <a:endParaRPr lang="ru-RU"/>
        </a:p>
      </dgm:t>
    </dgm:pt>
    <dgm:pt modelId="{35EF3DC5-B103-49A7-98AF-475BF31CCA8E}" type="pres">
      <dgm:prSet presAssocID="{BA9CCCFA-EADF-43C2-B560-A03BEC4B3BA1}" presName="rootnode" presStyleCnt="0">
        <dgm:presLayoutVars>
          <dgm:chMax/>
          <dgm:chPref/>
          <dgm:dir/>
          <dgm:animLvl val="lvl"/>
        </dgm:presLayoutVars>
      </dgm:prSet>
      <dgm:spPr/>
    </dgm:pt>
    <dgm:pt modelId="{A5B48659-EB27-4959-9012-DA414DE1D3DA}" type="pres">
      <dgm:prSet presAssocID="{7468FD43-0A8E-4CB0-96E3-84116F33F7F4}" presName="composite" presStyleCnt="0"/>
      <dgm:spPr/>
    </dgm:pt>
    <dgm:pt modelId="{74CB0E63-F5E7-46C6-939D-7C43A0C8BFCE}" type="pres">
      <dgm:prSet presAssocID="{7468FD43-0A8E-4CB0-96E3-84116F33F7F4}" presName="LShape" presStyleLbl="alignNode1" presStyleIdx="0" presStyleCnt="5" custScaleX="140940" custLinFactNeighborX="-61889" custLinFactNeighborY="-7981"/>
      <dgm:spPr/>
    </dgm:pt>
    <dgm:pt modelId="{847A79A2-C89A-4EA5-A593-DEC4F2836D6D}" type="pres">
      <dgm:prSet presAssocID="{7468FD43-0A8E-4CB0-96E3-84116F33F7F4}" presName="ParentText" presStyleLbl="revTx" presStyleIdx="0" presStyleCnt="3" custScaleX="147969" custLinFactNeighborX="-71046" custLinFactNeighborY="21764">
        <dgm:presLayoutVars>
          <dgm:chMax val="0"/>
          <dgm:chPref val="0"/>
          <dgm:bulletEnabled val="1"/>
        </dgm:presLayoutVars>
      </dgm:prSet>
      <dgm:spPr/>
    </dgm:pt>
    <dgm:pt modelId="{FAF0C76B-5D79-4B37-9BEB-4286253B95DA}" type="pres">
      <dgm:prSet presAssocID="{7468FD43-0A8E-4CB0-96E3-84116F33F7F4}" presName="Triangle" presStyleLbl="alignNode1" presStyleIdx="1" presStyleCnt="5" custLinFactNeighborX="-64821" custLinFactNeighborY="-6576"/>
      <dgm:spPr/>
    </dgm:pt>
    <dgm:pt modelId="{0C74E514-135B-4FA9-908B-96E6107F4D7B}" type="pres">
      <dgm:prSet presAssocID="{52A7535C-DD58-49B5-95DF-F4717BFC16CB}" presName="sibTrans" presStyleCnt="0"/>
      <dgm:spPr/>
    </dgm:pt>
    <dgm:pt modelId="{48178E24-2AD7-4694-B351-79894DECDEA1}" type="pres">
      <dgm:prSet presAssocID="{52A7535C-DD58-49B5-95DF-F4717BFC16CB}" presName="space" presStyleCnt="0"/>
      <dgm:spPr/>
    </dgm:pt>
    <dgm:pt modelId="{00AAF6D2-50F2-4E5E-8218-82268AAAE14F}" type="pres">
      <dgm:prSet presAssocID="{9E7C1387-503C-4722-9BF4-59B448A395D2}" presName="composite" presStyleCnt="0"/>
      <dgm:spPr/>
    </dgm:pt>
    <dgm:pt modelId="{DBC53181-ED06-44E7-B685-A863C2887477}" type="pres">
      <dgm:prSet presAssocID="{9E7C1387-503C-4722-9BF4-59B448A395D2}" presName="LShape" presStyleLbl="alignNode1" presStyleIdx="2" presStyleCnt="5" custScaleX="164999" custLinFactNeighborX="-28918" custLinFactNeighborY="-775"/>
      <dgm:spPr/>
    </dgm:pt>
    <dgm:pt modelId="{053BE3DD-BF34-43D8-8DCF-BB99CCF59900}" type="pres">
      <dgm:prSet presAssocID="{9E7C1387-503C-4722-9BF4-59B448A395D2}" presName="ParentText" presStyleLbl="revTx" presStyleIdx="1" presStyleCnt="3" custScaleX="195309" custScaleY="141639" custLinFactNeighborX="-22117" custLinFactNeighborY="28282">
        <dgm:presLayoutVars>
          <dgm:chMax val="0"/>
          <dgm:chPref val="0"/>
          <dgm:bulletEnabled val="1"/>
        </dgm:presLayoutVars>
      </dgm:prSet>
      <dgm:spPr/>
    </dgm:pt>
    <dgm:pt modelId="{763EB537-A3DF-433F-9D1F-8C10FD9AF42C}" type="pres">
      <dgm:prSet presAssocID="{9E7C1387-503C-4722-9BF4-59B448A395D2}" presName="Triangle" presStyleLbl="alignNode1" presStyleIdx="3" presStyleCnt="5" custLinFactX="100000" custLinFactNeighborX="149954" custLinFactNeighborY="51458"/>
      <dgm:spPr/>
    </dgm:pt>
    <dgm:pt modelId="{1BE00397-5B84-46DA-BBE8-16DADDA5BD00}" type="pres">
      <dgm:prSet presAssocID="{E511DA09-E3A0-41C1-9199-D568D7064917}" presName="sibTrans" presStyleCnt="0"/>
      <dgm:spPr/>
    </dgm:pt>
    <dgm:pt modelId="{48EB74CE-EE87-4C4B-9237-2460FBB1CF82}" type="pres">
      <dgm:prSet presAssocID="{E511DA09-E3A0-41C1-9199-D568D7064917}" presName="space" presStyleCnt="0"/>
      <dgm:spPr/>
    </dgm:pt>
    <dgm:pt modelId="{FEE68DB0-FF0F-45F0-A237-F6F2EC3EA39B}" type="pres">
      <dgm:prSet presAssocID="{923E813D-A24D-4B53-A09C-35C090C8A05F}" presName="composite" presStyleCnt="0"/>
      <dgm:spPr/>
    </dgm:pt>
    <dgm:pt modelId="{ABA65EFE-2E46-4648-98EB-CDFE7F666F0C}" type="pres">
      <dgm:prSet presAssocID="{923E813D-A24D-4B53-A09C-35C090C8A05F}" presName="LShape" presStyleLbl="alignNode1" presStyleIdx="4" presStyleCnt="5" custLinFactNeighborX="41706" custLinFactNeighborY="5431"/>
      <dgm:spPr/>
    </dgm:pt>
    <dgm:pt modelId="{8C6EC192-66A0-4086-9333-B02E3F7DEBC3}" type="pres">
      <dgm:prSet presAssocID="{923E813D-A24D-4B53-A09C-35C090C8A05F}" presName="ParentText" presStyleLbl="revTx" presStyleIdx="2" presStyleCnt="3" custLinFactNeighborX="65070" custLinFactNeighborY="18853">
        <dgm:presLayoutVars>
          <dgm:chMax val="0"/>
          <dgm:chPref val="0"/>
          <dgm:bulletEnabled val="1"/>
        </dgm:presLayoutVars>
      </dgm:prSet>
      <dgm:spPr/>
    </dgm:pt>
  </dgm:ptLst>
  <dgm:cxnLst>
    <dgm:cxn modelId="{88044700-48D5-49E0-B84A-E9B4E2E3C335}" type="presOf" srcId="{7468FD43-0A8E-4CB0-96E3-84116F33F7F4}" destId="{847A79A2-C89A-4EA5-A593-DEC4F2836D6D}" srcOrd="0" destOrd="0" presId="urn:microsoft.com/office/officeart/2009/3/layout/StepUpProcess"/>
    <dgm:cxn modelId="{6627272D-5839-4984-8A17-88D8C1CFA6CE}" type="presOf" srcId="{9E7C1387-503C-4722-9BF4-59B448A395D2}" destId="{053BE3DD-BF34-43D8-8DCF-BB99CCF59900}" srcOrd="0" destOrd="0" presId="urn:microsoft.com/office/officeart/2009/3/layout/StepUpProcess"/>
    <dgm:cxn modelId="{946965AC-CD51-42A2-8EA6-59696D5EA16F}" srcId="{BA9CCCFA-EADF-43C2-B560-A03BEC4B3BA1}" destId="{7468FD43-0A8E-4CB0-96E3-84116F33F7F4}" srcOrd="0" destOrd="0" parTransId="{EAD1F4FF-566F-4FB9-ADDF-DD03D4345DB4}" sibTransId="{52A7535C-DD58-49B5-95DF-F4717BFC16CB}"/>
    <dgm:cxn modelId="{E8F1A7B0-4163-4655-BC2A-90D31DF2BD71}" type="presOf" srcId="{923E813D-A24D-4B53-A09C-35C090C8A05F}" destId="{8C6EC192-66A0-4086-9333-B02E3F7DEBC3}" srcOrd="0" destOrd="0" presId="urn:microsoft.com/office/officeart/2009/3/layout/StepUpProcess"/>
    <dgm:cxn modelId="{8DE8FEB1-9DAC-4B9C-8EE8-FB1DDE0B45BE}" srcId="{BA9CCCFA-EADF-43C2-B560-A03BEC4B3BA1}" destId="{9E7C1387-503C-4722-9BF4-59B448A395D2}" srcOrd="1" destOrd="0" parTransId="{7F39EEC6-BF92-4CD3-B518-C9BD9393370F}" sibTransId="{E511DA09-E3A0-41C1-9199-D568D7064917}"/>
    <dgm:cxn modelId="{C75E02B2-42C1-47D5-BF23-CFA22A2F62F7}" type="presOf" srcId="{BA9CCCFA-EADF-43C2-B560-A03BEC4B3BA1}" destId="{35EF3DC5-B103-49A7-98AF-475BF31CCA8E}" srcOrd="0" destOrd="0" presId="urn:microsoft.com/office/officeart/2009/3/layout/StepUpProcess"/>
    <dgm:cxn modelId="{F49B3DCD-07BB-4F1B-A436-3FBEB9C580CA}" srcId="{BA9CCCFA-EADF-43C2-B560-A03BEC4B3BA1}" destId="{923E813D-A24D-4B53-A09C-35C090C8A05F}" srcOrd="2" destOrd="0" parTransId="{1E026475-5D80-4CE1-9768-B2728AECF01F}" sibTransId="{F08A8072-0DE7-4AF3-B3F0-8AC5CF40DF38}"/>
    <dgm:cxn modelId="{F76977F0-380F-405E-BD37-D0332AA837D0}" type="presParOf" srcId="{35EF3DC5-B103-49A7-98AF-475BF31CCA8E}" destId="{A5B48659-EB27-4959-9012-DA414DE1D3DA}" srcOrd="0" destOrd="0" presId="urn:microsoft.com/office/officeart/2009/3/layout/StepUpProcess"/>
    <dgm:cxn modelId="{AB6733ED-C7B2-4205-99C7-947EDE1069EF}" type="presParOf" srcId="{A5B48659-EB27-4959-9012-DA414DE1D3DA}" destId="{74CB0E63-F5E7-46C6-939D-7C43A0C8BFCE}" srcOrd="0" destOrd="0" presId="urn:microsoft.com/office/officeart/2009/3/layout/StepUpProcess"/>
    <dgm:cxn modelId="{805B088B-9F10-4FD0-85B8-AAAE42A1D462}" type="presParOf" srcId="{A5B48659-EB27-4959-9012-DA414DE1D3DA}" destId="{847A79A2-C89A-4EA5-A593-DEC4F2836D6D}" srcOrd="1" destOrd="0" presId="urn:microsoft.com/office/officeart/2009/3/layout/StepUpProcess"/>
    <dgm:cxn modelId="{1D98F82D-EC06-43FB-AB68-5C0FF63D88FF}" type="presParOf" srcId="{A5B48659-EB27-4959-9012-DA414DE1D3DA}" destId="{FAF0C76B-5D79-4B37-9BEB-4286253B95DA}" srcOrd="2" destOrd="0" presId="urn:microsoft.com/office/officeart/2009/3/layout/StepUpProcess"/>
    <dgm:cxn modelId="{1AB1DD7D-0C12-48F4-B9E7-CFCF2F66CA34}" type="presParOf" srcId="{35EF3DC5-B103-49A7-98AF-475BF31CCA8E}" destId="{0C74E514-135B-4FA9-908B-96E6107F4D7B}" srcOrd="1" destOrd="0" presId="urn:microsoft.com/office/officeart/2009/3/layout/StepUpProcess"/>
    <dgm:cxn modelId="{E877BE04-274A-4AD5-962E-14BF4C81BE2D}" type="presParOf" srcId="{0C74E514-135B-4FA9-908B-96E6107F4D7B}" destId="{48178E24-2AD7-4694-B351-79894DECDEA1}" srcOrd="0" destOrd="0" presId="urn:microsoft.com/office/officeart/2009/3/layout/StepUpProcess"/>
    <dgm:cxn modelId="{DA4B8C30-7ABB-4F86-A9AE-A7611B078EE0}" type="presParOf" srcId="{35EF3DC5-B103-49A7-98AF-475BF31CCA8E}" destId="{00AAF6D2-50F2-4E5E-8218-82268AAAE14F}" srcOrd="2" destOrd="0" presId="urn:microsoft.com/office/officeart/2009/3/layout/StepUpProcess"/>
    <dgm:cxn modelId="{FDD8B6FC-387D-4C61-8BFC-BED921E817A8}" type="presParOf" srcId="{00AAF6D2-50F2-4E5E-8218-82268AAAE14F}" destId="{DBC53181-ED06-44E7-B685-A863C2887477}" srcOrd="0" destOrd="0" presId="urn:microsoft.com/office/officeart/2009/3/layout/StepUpProcess"/>
    <dgm:cxn modelId="{E4169305-FF23-49B0-B18D-930117EF92F6}" type="presParOf" srcId="{00AAF6D2-50F2-4E5E-8218-82268AAAE14F}" destId="{053BE3DD-BF34-43D8-8DCF-BB99CCF59900}" srcOrd="1" destOrd="0" presId="urn:microsoft.com/office/officeart/2009/3/layout/StepUpProcess"/>
    <dgm:cxn modelId="{DFF24CCF-0D72-4EFD-9FD5-0E6A01D0A5B5}" type="presParOf" srcId="{00AAF6D2-50F2-4E5E-8218-82268AAAE14F}" destId="{763EB537-A3DF-433F-9D1F-8C10FD9AF42C}" srcOrd="2" destOrd="0" presId="urn:microsoft.com/office/officeart/2009/3/layout/StepUpProcess"/>
    <dgm:cxn modelId="{0ACBB7E1-BF57-4FA7-A2B9-ACB1E2EB7500}" type="presParOf" srcId="{35EF3DC5-B103-49A7-98AF-475BF31CCA8E}" destId="{1BE00397-5B84-46DA-BBE8-16DADDA5BD00}" srcOrd="3" destOrd="0" presId="urn:microsoft.com/office/officeart/2009/3/layout/StepUpProcess"/>
    <dgm:cxn modelId="{3A8F5537-7917-42CD-975C-0BB4646FF5B1}" type="presParOf" srcId="{1BE00397-5B84-46DA-BBE8-16DADDA5BD00}" destId="{48EB74CE-EE87-4C4B-9237-2460FBB1CF82}" srcOrd="0" destOrd="0" presId="urn:microsoft.com/office/officeart/2009/3/layout/StepUpProcess"/>
    <dgm:cxn modelId="{AEEB009E-5C61-4ECF-8614-614B1DB1D0B1}" type="presParOf" srcId="{35EF3DC5-B103-49A7-98AF-475BF31CCA8E}" destId="{FEE68DB0-FF0F-45F0-A237-F6F2EC3EA39B}" srcOrd="4" destOrd="0" presId="urn:microsoft.com/office/officeart/2009/3/layout/StepUpProcess"/>
    <dgm:cxn modelId="{4A6CD82D-DCFB-422A-BBDC-980223D0ACC7}" type="presParOf" srcId="{FEE68DB0-FF0F-45F0-A237-F6F2EC3EA39B}" destId="{ABA65EFE-2E46-4648-98EB-CDFE7F666F0C}" srcOrd="0" destOrd="0" presId="urn:microsoft.com/office/officeart/2009/3/layout/StepUpProcess"/>
    <dgm:cxn modelId="{212FB774-C5EA-464C-811F-EA5296F7B1FE}" type="presParOf" srcId="{FEE68DB0-FF0F-45F0-A237-F6F2EC3EA39B}" destId="{8C6EC192-66A0-4086-9333-B02E3F7DEBC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B0E63-F5E7-46C6-939D-7C43A0C8BFCE}">
      <dsp:nvSpPr>
        <dsp:cNvPr id="0" name=""/>
        <dsp:cNvSpPr/>
      </dsp:nvSpPr>
      <dsp:spPr>
        <a:xfrm rot="5400000">
          <a:off x="586545" y="572673"/>
          <a:ext cx="1322062" cy="310051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A79A2-C89A-4EA5-A593-DEC4F2836D6D}">
      <dsp:nvSpPr>
        <dsp:cNvPr id="0" name=""/>
        <dsp:cNvSpPr/>
      </dsp:nvSpPr>
      <dsp:spPr>
        <a:xfrm>
          <a:off x="0" y="1787488"/>
          <a:ext cx="2938761" cy="1740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Участие в организации и проведении </a:t>
          </a:r>
          <a:r>
            <a:rPr lang="ru-RU" sz="1600" kern="1200" dirty="0" err="1">
              <a:latin typeface="Century Gothic" pitchFamily="34" charset="0"/>
            </a:rPr>
            <a:t>профориентационных</a:t>
          </a:r>
          <a:r>
            <a:rPr lang="ru-RU" sz="1600" kern="1200" dirty="0">
              <a:latin typeface="Century Gothic" pitchFamily="34" charset="0"/>
            </a:rPr>
            <a:t> мероприятий</a:t>
          </a:r>
        </a:p>
      </dsp:txBody>
      <dsp:txXfrm>
        <a:off x="0" y="1787488"/>
        <a:ext cx="2938761" cy="1740903"/>
      </dsp:txXfrm>
    </dsp:sp>
    <dsp:sp modelId="{FAF0C76B-5D79-4B37-9BEB-4286253B95DA}">
      <dsp:nvSpPr>
        <dsp:cNvPr id="0" name=""/>
        <dsp:cNvSpPr/>
      </dsp:nvSpPr>
      <dsp:spPr>
        <a:xfrm>
          <a:off x="3095778" y="941903"/>
          <a:ext cx="374729" cy="37472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53181-ED06-44E7-B685-A863C2887477}">
      <dsp:nvSpPr>
        <dsp:cNvPr id="0" name=""/>
        <dsp:cNvSpPr/>
      </dsp:nvSpPr>
      <dsp:spPr>
        <a:xfrm rot="5400000">
          <a:off x="4947773" y="-560776"/>
          <a:ext cx="1322062" cy="362978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BE3DD-BF34-43D8-8DCF-BB99CCF59900}">
      <dsp:nvSpPr>
        <dsp:cNvPr id="0" name=""/>
        <dsp:cNvSpPr/>
      </dsp:nvSpPr>
      <dsp:spPr>
        <a:xfrm>
          <a:off x="3977542" y="951626"/>
          <a:ext cx="3878965" cy="2465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Участие в реализации образовательных программ (МТБ, согласование ОП, организация учебных занятий, оценка качества освоение и др.)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Участие в организации и проведении внеурочных мероприятий (конкурсы, олимпиады, экскурсии и др.)</a:t>
          </a:r>
        </a:p>
      </dsp:txBody>
      <dsp:txXfrm>
        <a:off x="3977542" y="951626"/>
        <a:ext cx="3878965" cy="2465797"/>
      </dsp:txXfrm>
    </dsp:sp>
    <dsp:sp modelId="{763EB537-A3DF-433F-9D1F-8C10FD9AF42C}">
      <dsp:nvSpPr>
        <dsp:cNvPr id="0" name=""/>
        <dsp:cNvSpPr/>
      </dsp:nvSpPr>
      <dsp:spPr>
        <a:xfrm>
          <a:off x="7911237" y="195290"/>
          <a:ext cx="374729" cy="37472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65EFE-2E46-4648-98EB-CDFE7F666F0C}">
      <dsp:nvSpPr>
        <dsp:cNvPr id="0" name=""/>
        <dsp:cNvSpPr/>
      </dsp:nvSpPr>
      <dsp:spPr>
        <a:xfrm rot="5400000">
          <a:off x="9131189" y="-365413"/>
          <a:ext cx="1322062" cy="219988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EC192-66A0-4086-9333-B02E3F7DEBC3}">
      <dsp:nvSpPr>
        <dsp:cNvPr id="0" name=""/>
        <dsp:cNvSpPr/>
      </dsp:nvSpPr>
      <dsp:spPr>
        <a:xfrm>
          <a:off x="9051826" y="548288"/>
          <a:ext cx="1986065" cy="1740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entury Gothic" pitchFamily="34" charset="0"/>
            </a:rPr>
            <a:t>Трудоустройство</a:t>
          </a:r>
        </a:p>
      </dsp:txBody>
      <dsp:txXfrm>
        <a:off x="9051826" y="548288"/>
        <a:ext cx="1986065" cy="1740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05D5011-AA4E-4D1A-94AD-D31F82A71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6F71AA-DED2-41AD-A740-5C5A1CC59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F8572-1FF4-47D5-8C73-FB9DFE6A3B0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ECE920-7B6A-4253-A8E8-8A2B999EA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64A41-2F13-4F4F-9A14-92CEEBC3AB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A5C3-0648-4D6B-B407-F7F0E6718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89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51EB-7916-924E-B72B-5411D640A74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0ED7-FB80-6F44-973C-9A2E74397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1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svg"/><Relationship Id="rId7" Type="http://schemas.openxmlformats.org/officeDocument/2006/relationships/image" Target="../media/image17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23.emf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25.emf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24.emf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4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767780-9586-DFB7-94B2-07FFE4E4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EE50E7-E43E-311F-97A7-01CEF536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242C7D-A575-EB25-B34F-EE037D85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B746-5D29-45CB-9A43-B12205F98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4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1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43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76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6128701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D2BDEF-0AAC-4479-9A2E-3EDDB9CD8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1318" y="6100098"/>
            <a:ext cx="327421" cy="3945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3251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8488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1314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0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9025016-DCDD-00AF-1E4D-5A60D62F7F30}"/>
              </a:ext>
            </a:extLst>
          </p:cNvPr>
          <p:cNvSpPr txBox="1"/>
          <p:nvPr userDrawn="1"/>
        </p:nvSpPr>
        <p:spPr>
          <a:xfrm>
            <a:off x="7299508" y="4823247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effectLst/>
                <a:latin typeface="Futura PT Book" panose="020B0502020204020303" pitchFamily="34" charset="0"/>
              </a:rPr>
              <a:t>Осуществление взаимодействия с ведущими ассоциациями работодателей, а также отраслевыми союзами</a:t>
            </a:r>
            <a:endParaRPr lang="ru-RU" sz="1600" b="0" i="0" dirty="0">
              <a:latin typeface="Futura PT Book" panose="020B0502020204020303" pitchFamily="34" charset="0"/>
            </a:endParaRPr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89853725-F6A7-053E-4454-B9FA608F3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Основные задачи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F63D1C-6FEC-00DD-1A33-AB690A1F47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01" y="1404169"/>
            <a:ext cx="719906" cy="71859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976720-04E9-EA6B-5ADC-61E637568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7294" y="1391951"/>
            <a:ext cx="783601" cy="7386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78C76DC-CB94-D112-B1B3-3548DDCCFF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045" y="3898983"/>
            <a:ext cx="455941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B64A045-4173-F26E-12F1-2868A25BED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4068" y="3896655"/>
            <a:ext cx="790051" cy="720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6D79F08-0EC4-FBD9-AEE9-A559BBFB917C}"/>
              </a:ext>
            </a:extLst>
          </p:cNvPr>
          <p:cNvSpPr txBox="1"/>
          <p:nvPr userDrawn="1"/>
        </p:nvSpPr>
        <p:spPr>
          <a:xfrm>
            <a:off x="1524615" y="4823246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Координация проведения региональных отборочных этапов и развития движения «</a:t>
            </a:r>
            <a:r>
              <a:rPr kumimoji="0" lang="ru-RU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Абилимпикс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» в субъектах Российской Федерации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644D50-FA52-896E-AB46-E95560F17174}"/>
              </a:ext>
            </a:extLst>
          </p:cNvPr>
          <p:cNvSpPr txBox="1"/>
          <p:nvPr userDrawn="1"/>
        </p:nvSpPr>
        <p:spPr>
          <a:xfrm>
            <a:off x="1524615" y="2322529"/>
            <a:ext cx="422362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Ведение мониторинга данных по трудоустройству и организации стажировок участников конкурсов профессионального мастерства среди людей с инвалидностью и ОВЗ «</a:t>
            </a:r>
            <a:r>
              <a:rPr kumimoji="0" lang="ru-RU" sz="1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Абилимпикс</a:t>
            </a:r>
            <a:r>
              <a:rPr kumimoji="0" lang="ru-RU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»</a:t>
            </a: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Book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8BDF72-08C8-ECEE-7576-E22BC162E9E4}"/>
              </a:ext>
            </a:extLst>
          </p:cNvPr>
          <p:cNvSpPr txBox="1"/>
          <p:nvPr userDrawn="1"/>
        </p:nvSpPr>
        <p:spPr>
          <a:xfrm>
            <a:off x="7299510" y="2322527"/>
            <a:ext cx="422362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Поддержка и развитие волонтёрского движения «</a:t>
            </a:r>
            <a:r>
              <a:rPr lang="ru-RU" sz="1600" b="0" i="0" kern="1200" dirty="0" err="1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Абилимпикс</a:t>
            </a:r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», а также формирование сети волонтёрских центров в субъектах Российской Федерации для помощи людям с инвалидностью и ОВЗ</a:t>
            </a:r>
            <a:endParaRPr lang="en-US" sz="1600" b="0" i="0" kern="1200" dirty="0">
              <a:solidFill>
                <a:schemeClr val="tx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255CB9-1A3C-FFFE-9A59-A634C525161B}"/>
              </a:ext>
            </a:extLst>
          </p:cNvPr>
          <p:cNvSpPr txBox="1"/>
          <p:nvPr userDrawn="1"/>
        </p:nvSpPr>
        <p:spPr>
          <a:xfrm>
            <a:off x="7299507" y="3904887"/>
            <a:ext cx="350699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Взаимодействие с</a:t>
            </a:r>
            <a:r>
              <a:rPr lang="en-US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 </a:t>
            </a:r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ассоциациями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86F891-FE2E-10DD-AC20-692B28ECC55C}"/>
              </a:ext>
            </a:extLst>
          </p:cNvPr>
          <p:cNvSpPr txBox="1"/>
          <p:nvPr userDrawn="1"/>
        </p:nvSpPr>
        <p:spPr>
          <a:xfrm>
            <a:off x="7299509" y="1404169"/>
            <a:ext cx="26829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Развитие волонтерства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187F01-8A19-327D-6883-F1EE9C775170}"/>
              </a:ext>
            </a:extLst>
          </p:cNvPr>
          <p:cNvSpPr txBox="1"/>
          <p:nvPr userDrawn="1"/>
        </p:nvSpPr>
        <p:spPr>
          <a:xfrm>
            <a:off x="1524615" y="1384133"/>
            <a:ext cx="1963205" cy="758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Мониторинг данных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C87D7F-78A6-CC51-0459-F8AC63B5F10B}"/>
              </a:ext>
            </a:extLst>
          </p:cNvPr>
          <p:cNvSpPr txBox="1"/>
          <p:nvPr userDrawn="1"/>
        </p:nvSpPr>
        <p:spPr>
          <a:xfrm>
            <a:off x="1524615" y="3904887"/>
            <a:ext cx="19632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Medium" panose="020B0502020204020303" pitchFamily="34" charset="0"/>
                <a:ea typeface="+mn-ea"/>
                <a:cs typeface="+mn-cs"/>
                <a:sym typeface="Helvetica Neue"/>
              </a:rPr>
              <a:t>Проведение этапов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Medium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0F52D-BD35-46F2-8F90-D8A6DD95970A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424EB1E-D141-4DF2-9414-323D3CC84A0E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6B9E1BD-4201-47D8-825D-14942C489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03A45E7-CA6B-4019-B441-4CC3D8E0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D7D3DA0-1224-4A3B-AC51-EF42D12F70D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787EF-D2C8-43E6-8F0A-E5DF41D2E3E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D280DA6-139D-466D-B89E-A3B3998CDA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1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движе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 движении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0EAEBB-5B44-DD05-372F-025C1B624D97}"/>
              </a:ext>
            </a:extLst>
          </p:cNvPr>
          <p:cNvSpPr txBox="1"/>
          <p:nvPr userDrawn="1"/>
        </p:nvSpPr>
        <p:spPr>
          <a:xfrm>
            <a:off x="616979" y="1397734"/>
            <a:ext cx="54668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2400" b="0" i="0" dirty="0">
                <a:solidFill>
                  <a:srgbClr val="0540F2"/>
                </a:solidFill>
                <a:effectLst/>
                <a:latin typeface="Futura PT Medium" panose="020B0502020204020303" pitchFamily="34" charset="0"/>
              </a:rPr>
              <a:t>ЦЕЛЬ ДЕЯТЕЛЬНОСТИ НАЦИОНАЛЬНОГО ЦЕНТРА </a:t>
            </a:r>
            <a:endParaRPr lang="en-US" sz="2400" b="0" i="0" dirty="0">
              <a:solidFill>
                <a:srgbClr val="0540F2"/>
              </a:solidFill>
              <a:effectLst/>
              <a:latin typeface="Futura PT Medium" panose="020B05020202040203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D13826-8C51-E48E-49C7-BA9933CB2556}"/>
              </a:ext>
            </a:extLst>
          </p:cNvPr>
          <p:cNvSpPr txBox="1"/>
          <p:nvPr userDrawn="1"/>
        </p:nvSpPr>
        <p:spPr>
          <a:xfrm>
            <a:off x="6496849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Национальных</a:t>
            </a:r>
          </a:p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b="0" i="0" dirty="0">
              <a:latin typeface="Futura PT Book" panose="020B05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F17DB3-BD8E-1AA0-0FC2-B38A538EE917}"/>
              </a:ext>
            </a:extLst>
          </p:cNvPr>
          <p:cNvSpPr txBox="1"/>
          <p:nvPr userDrawn="1"/>
        </p:nvSpPr>
        <p:spPr>
          <a:xfrm>
            <a:off x="8950325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F29F40-B0BD-382D-2B48-06CF85350ABA}"/>
              </a:ext>
            </a:extLst>
          </p:cNvPr>
          <p:cNvSpPr txBox="1"/>
          <p:nvPr userDrawn="1"/>
        </p:nvSpPr>
        <p:spPr>
          <a:xfrm>
            <a:off x="6496849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«</a:t>
            </a:r>
            <a:r>
              <a:rPr lang="ru-RU" sz="1600" b="0" dirty="0" err="1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Абилимпикс</a:t>
            </a:r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»</a:t>
            </a:r>
            <a:endParaRPr lang="en-US" sz="1600" b="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40250E-2379-EBD1-533D-B53206DF45C0}"/>
              </a:ext>
            </a:extLst>
          </p:cNvPr>
          <p:cNvSpPr txBox="1"/>
          <p:nvPr userDrawn="1"/>
        </p:nvSpPr>
        <p:spPr>
          <a:xfrm>
            <a:off x="8950325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Волонтерских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36B9DA-B349-EA80-08F2-4CDFE3CCC7FF}"/>
              </a:ext>
            </a:extLst>
          </p:cNvPr>
          <p:cNvSpPr txBox="1"/>
          <p:nvPr userDrawn="1"/>
        </p:nvSpPr>
        <p:spPr>
          <a:xfrm>
            <a:off x="6496849" y="5101172"/>
            <a:ext cx="23889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обучения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96E3D3-3BD6-BC51-3B48-D7EBD6534F8F}"/>
              </a:ext>
            </a:extLst>
          </p:cNvPr>
          <p:cNvSpPr txBox="1"/>
          <p:nvPr userDrawn="1"/>
        </p:nvSpPr>
        <p:spPr>
          <a:xfrm>
            <a:off x="8950325" y="5101172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Подготовленных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3BD98F-CC5F-4552-A4AE-39A024C33D7F}"/>
              </a:ext>
            </a:extLst>
          </p:cNvPr>
          <p:cNvSpPr txBox="1"/>
          <p:nvPr userDrawn="1"/>
        </p:nvSpPr>
        <p:spPr>
          <a:xfrm>
            <a:off x="616979" y="2300404"/>
            <a:ext cx="509246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— научно-методическое и организационное сопровождение конкурсов профессионального мастерства среди людей с инвалидностью и ограниченными возможностями здоровья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организация повышения квалификации экспертов, организаторов, педагогов и волонтёров для проведения конкурсов профессионального мастерства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а также организация содействия трудоустройству людей с инвалидностью через их участие в конкурсах профессионального мастерства.</a:t>
            </a:r>
            <a:endParaRPr lang="ru-RU" sz="1800" b="0" i="0" dirty="0">
              <a:latin typeface="Futura PT Book" panose="020B05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A1BE9-5235-115A-542F-B9D8C7726546}"/>
              </a:ext>
            </a:extLst>
          </p:cNvPr>
          <p:cNvSpPr txBox="1"/>
          <p:nvPr userDrawn="1"/>
        </p:nvSpPr>
        <p:spPr>
          <a:xfrm>
            <a:off x="6496849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6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997D3-D1CC-1D1D-EFA0-BF7BF6BD360B}"/>
              </a:ext>
            </a:extLst>
          </p:cNvPr>
          <p:cNvSpPr txBox="1"/>
          <p:nvPr userDrawn="1"/>
        </p:nvSpPr>
        <p:spPr>
          <a:xfrm>
            <a:off x="6496849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A9F07-4504-C10A-4F54-1B7D8D1C68CC}"/>
              </a:ext>
            </a:extLst>
          </p:cNvPr>
          <p:cNvSpPr txBox="1"/>
          <p:nvPr userDrawn="1"/>
        </p:nvSpPr>
        <p:spPr>
          <a:xfrm>
            <a:off x="8950325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5F9C9-93B3-1A75-2959-CB3C9C481199}"/>
              </a:ext>
            </a:extLst>
          </p:cNvPr>
          <p:cNvSpPr txBox="1"/>
          <p:nvPr userDrawn="1"/>
        </p:nvSpPr>
        <p:spPr>
          <a:xfrm>
            <a:off x="8950325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573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9C99C8-C837-B102-C894-4F31D430CA68}"/>
              </a:ext>
            </a:extLst>
          </p:cNvPr>
          <p:cNvSpPr txBox="1"/>
          <p:nvPr userDrawn="1"/>
        </p:nvSpPr>
        <p:spPr>
          <a:xfrm>
            <a:off x="6496849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83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08750-F5D0-314A-D025-3DDAB5CCF95B}"/>
              </a:ext>
            </a:extLst>
          </p:cNvPr>
          <p:cNvSpPr txBox="1"/>
          <p:nvPr userDrawn="1"/>
        </p:nvSpPr>
        <p:spPr>
          <a:xfrm>
            <a:off x="8950325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&gt; 14 000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34C348-4D79-4E55-9FE8-B1C23414C3CC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C15279A-467C-4E6B-9EA1-95893E69A0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DFCA516-BA20-419E-A8A2-B57965C18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6EC71E4-FB36-4D32-BAA9-E331F9A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8C4A6C7-4389-4D1C-81ED-5AEDF00A37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D6D767B-8050-4558-90B8-3F89A58CAF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236E09-DF2C-44CE-A351-14A295A261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26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pos="5638" userDrawn="1">
          <p15:clr>
            <a:srgbClr val="FBAE40"/>
          </p15:clr>
        </p15:guide>
        <p15:guide id="7" orient="horz" pos="349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6C2EE5-CAF5-3D93-5CDC-537AE231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002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EFF605-342E-FEDA-BA86-39AADDFE27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003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F94A1D4-22C8-47AE-618C-0D909431E2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003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x-none" dirty="0"/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4A630F8B-7EE7-EC58-90B1-6CCE1E9A32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D734A24-7576-3F31-A390-B7BE4EEA2E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79237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ED49E95-0D0E-2015-AC02-4CBE74E26E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79239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9393890-2CDD-3D02-EA66-2F3484C5FA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79238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x-none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B83AE9E-F3FD-DD2B-FE75-80D24BF6D71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FC4A445-E7B4-9561-A888-D3BD39D0B1C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003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ADE7753-8365-9D18-6DBC-2992194256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6003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x-none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6DE210B-D894-095F-8458-9A3CB10359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79237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482D896-43DF-6925-FDB7-E9A0CDB7A43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79239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B113053F-8B21-D428-AA8E-E714F18B738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79238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x-none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C368E9-8C8E-42F9-AE2A-ED38F57D6EC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1171DEE-EAB5-41CB-BB35-48986E48DD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7D90BFD-4B70-4464-B77F-538D561A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33235145-500B-4B6F-AE70-84AAD61A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4CB38AA-DE5C-4C1B-8C26-99CFE6CA99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22FA5AB-C15E-4B8C-98A6-332DEAC22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F59B1D6-98B3-4F83-92AC-B653E008B1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90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58" userDrawn="1">
          <p15:clr>
            <a:srgbClr val="FBAE40"/>
          </p15:clr>
        </p15:guide>
        <p15:guide id="6" orient="horz" pos="349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69759"/>
            <a:ext cx="425180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6975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B8A6EAB-A48A-B3CA-A695-8F212D991E5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6001" y="289143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E5E7ACD-DF59-4560-A47A-23C83A8BE3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4614" y="2891435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891435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891435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0BF695E9-8E2C-40CB-767B-2039D73A8B7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6001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FC3D4C2-0A55-BABC-5BB1-60A67DA285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4614" y="4454677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44546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D10265-994E-45F1-9313-62B7D744B76D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05D2E08-179C-4608-8BC2-CB79E578F2D1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A205EA-2ECC-42BF-B455-56313671F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10C124E6-FE4B-46F9-B700-8567EF162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3AA75B-C44E-4623-A725-E0AEBC63CB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FD3E88-61B8-4F96-92B1-DB1AF89AB9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471282-64CC-4120-B9F8-6429252168D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05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095EB5-4A6A-17AA-7FF1-8FECBD3BFB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918BC4-BA82-DE9C-7B35-B84A063BD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1D86A9-4E4E-0FB7-8A12-1B2797C26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D97D64-8B6C-468F-CE1F-476CBBEC0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2498"/>
          <a:stretch/>
        </p:blipFill>
        <p:spPr>
          <a:xfrm>
            <a:off x="2292349" y="4664810"/>
            <a:ext cx="2415722" cy="20693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F6CB6B-2BB7-5FD8-EB42-AD4279ED1592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851F873-165F-F360-9FDD-8700FDF22989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7">
            <a:extLst>
              <a:ext uri="{FF2B5EF4-FFF2-40B4-BE49-F238E27FC236}">
                <a16:creationId xmlns:a16="http://schemas.microsoft.com/office/drawing/2014/main" id="{55C543DB-E234-6922-66E3-2558A7348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B473D07-13BB-5371-8CAC-970B1ADC3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57DDC96-229A-DEA0-308A-AE13084FB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C7815E-4A3C-E894-B5AA-9DF91F2FBD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77160" y="4971300"/>
            <a:ext cx="1416305" cy="1359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2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3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718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718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39254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386328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3413221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340077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C2BBE0C-5B1E-711D-F97A-2FBB9BCA77B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2" y="1371876"/>
            <a:ext cx="5160978" cy="3782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FA1C1A-BD0F-C68E-6D2E-56EF88B44A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381015" y="4433894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C2F1E1D-0086-8079-D219-8734D47CB7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89629" y="4433894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8BB9-D46D-47E0-A4AA-4EDC278F00E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53ABBF3-8165-4F76-AB45-C95BC9C8E42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AD4D7BD-4452-4152-84E9-C9782F258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3D054DB-50BF-43EA-8F45-69B444900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95A1F9-6025-488E-AC87-B9F7F399CA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FD968B9-AD80-42B5-B2AF-0AA594C555F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7F0B54-9394-48C3-B4C8-E3D8C2B753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3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47628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869AED2-B52C-8D37-2998-FD8910F0C6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4615" y="2265987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FC9C765-ECBA-1C4B-F5D9-4A1928DE50C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85212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FF58FDC-1313-C6B3-03F1-8F7792CD4E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93827" y="1347628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4D3CA3D-6FE4-CD71-A123-5CC56096278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93827" y="2265987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758D21A-3D99-FE0A-875F-881FF60CFCD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1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A9B7DF3-FAB4-EA6B-4712-76D86BC701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24615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6FBA287-FE5E-F4CE-7B68-2BDF2747F11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24615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25CAF3C-FA62-E261-A485-C04868A1105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85212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9FF2D81-A78E-A6D8-0C20-7105EFD457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93827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00C2437-8C0D-43B4-334D-9F6071CDDA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93827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73AD2F-1C8B-46F0-A4BC-2DBDD1F32413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45BCBB9-ADF2-44BF-9DCA-3A5671349BF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2A3515D-B39F-49CA-88CC-BFB4E4FF9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722C613-484B-4B0E-A4DB-C590393F3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3633FA1-1073-4556-9A3F-5D77CD7F88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D6423A-0F3D-4284-A397-666203BA9F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2EF11C-B4AA-47CE-AE41-CCC1F2FD85C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5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501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2825F32-9176-6BD8-F800-889814AE668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0615112-2C6B-433A-8B6A-5548BF6E58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02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603C79F-BD9E-F6C5-D54C-74082463DC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8264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90836A-D48D-12D1-DE47-B65A07438D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8264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AD2D184C-F4AE-3EA2-80B5-85BF2216011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4928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BD5A17-8BCD-7E20-BA16-6F9AB39536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4928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292DA-39D1-4565-9B40-BDA135F4C48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5EC7803-A959-4111-AFE5-5E872830BAE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62AB3DD-6D4B-45EA-AF80-13543A232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2092157-F817-4E4C-A678-FBA02DCF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0DE6D7D-E10C-4B49-AD40-C8F67F7C07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E38CF6-D812-4B93-8B48-52CD2C448F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B59AE86-EAD7-4569-B26F-E448843D50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0128F21-5D0C-2E01-C714-B859EB4E89B7}"/>
              </a:ext>
            </a:extLst>
          </p:cNvPr>
          <p:cNvSpPr/>
          <p:nvPr userDrawn="1"/>
        </p:nvSpPr>
        <p:spPr>
          <a:xfrm>
            <a:off x="6385212" y="1487488"/>
            <a:ext cx="5806788" cy="3972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80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12745DE9-3B16-95C1-D1D5-BE0E0DE3F4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70369" y="178151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F001C648-F7E1-24C0-AE4A-03212016F0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74365" y="2415857"/>
            <a:ext cx="3946210" cy="196977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BF2F5044-7C91-2492-9B9F-8B18E8A121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74365" y="1762853"/>
            <a:ext cx="394621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18</a:t>
            </a:r>
            <a:r>
              <a:rPr lang="en-US" dirty="0" err="1"/>
              <a:t>pt</a:t>
            </a:r>
            <a:endParaRPr lang="en-US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9BBD02EC-5E98-7206-2C09-34AB001BCA14}"/>
              </a:ext>
            </a:extLst>
          </p:cNvPr>
          <p:cNvCxnSpPr>
            <a:cxnSpLocks/>
          </p:cNvCxnSpPr>
          <p:nvPr userDrawn="1"/>
        </p:nvCxnSpPr>
        <p:spPr>
          <a:xfrm>
            <a:off x="6603635" y="4579741"/>
            <a:ext cx="49169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62754DA2-E918-1677-BF6A-5BBEFE9AFC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70370" y="4762671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1" i="0" dirty="0">
                <a:solidFill>
                  <a:srgbClr val="0540F2"/>
                </a:solidFill>
                <a:latin typeface="Futura PT Bold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x-none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87C01C5C-ED41-573B-6EF9-0687514380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82058" y="4848681"/>
            <a:ext cx="363851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176CAE5E-FDAF-FB59-72B9-9CB546132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40DF61-F9AF-46A4-A309-B6C95398B83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B536987-3D6A-4F98-A3CE-19603A45CE8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9AF09B6-C012-449D-A473-F9663EC1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0A9FE3E-070A-45D6-B32F-9A5A4196D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39043E-66A6-457F-878F-872F17F84D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40D0AD-F67B-4D3F-8AA0-630CE5CC91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2E9C12-E8A5-4A1E-898C-80DD8DA0F5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49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2CFBEFC-78C4-3F02-D60A-1D02FF5CD9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99964" y="2522029"/>
            <a:ext cx="4923169" cy="303104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600" b="0" i="0">
                <a:latin typeface="Futura PT Book" panose="020B0502020204020303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5pPr>
          </a:lstStyle>
          <a:p>
            <a:pPr lvl="0"/>
            <a:r>
              <a:rPr lang="ru-RU" dirty="0"/>
              <a:t>1</a:t>
            </a:r>
          </a:p>
          <a:p>
            <a:pPr lvl="0"/>
            <a:r>
              <a:rPr lang="ru-RU" dirty="0"/>
              <a:t>2</a:t>
            </a:r>
          </a:p>
          <a:p>
            <a:pPr lvl="0"/>
            <a:r>
              <a:rPr lang="ru-RU" dirty="0"/>
              <a:t>3</a:t>
            </a:r>
          </a:p>
          <a:p>
            <a:pPr lvl="0"/>
            <a:r>
              <a:rPr lang="ru-RU" dirty="0"/>
              <a:t>4</a:t>
            </a:r>
          </a:p>
          <a:p>
            <a:pPr lvl="0"/>
            <a:r>
              <a:rPr lang="ru-RU" dirty="0"/>
              <a:t>5</a:t>
            </a:r>
          </a:p>
          <a:p>
            <a:pPr lvl="0"/>
            <a:r>
              <a:rPr lang="ru-RU" dirty="0"/>
              <a:t>6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DDDD87C2-CEC7-3FCF-A5ED-A3FC7FE13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280D8-BB97-4559-88E7-A74479FF1729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B59A041-7CBC-4862-8357-B35A322A3E7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FBE318D-D8F6-48F6-A504-03E33980E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3EABC2D-BB47-437F-BDE1-C7825A103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CEA01D-306A-4813-A687-D54447B7E4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2DD0A9-5044-41F8-8DDB-B6750E549D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770D1B-54C9-45FE-885A-2F755CF5B8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7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FB0C1B9-422B-1AEC-DAA3-CEA5F2A9D8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10868" y="2518469"/>
            <a:ext cx="4911207" cy="284693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42900" marR="0" lvl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795B3A4A-4735-77A1-A99B-B57D51C1E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E5B0C-D246-4680-88F7-096913E592A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1D63AF9-54FC-47B0-8DF3-114E2036BED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9762B7B-61F3-452B-B89E-53EC2819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A4D29F0-48B6-4E0B-B6D5-81C97815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E173C9-49B3-4693-8306-4037C05B36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4967DA-6C75-43FA-9349-037130960D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025C81-57B7-4A79-96F3-91EF8E94F9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17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AA55C17-AAA9-8F27-B794-6CD8AC86331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00824" y="150496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32BCE3-3605-62E7-DB71-5B30E64ADA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00824" y="198045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3916E75-535F-2401-3331-18D02CD764F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00824" y="299164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1143F2-5B07-5C56-2DB7-D818398B16C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00824" y="3464341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4842757-3232-3FE6-CBF4-1FC1B80673A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00824" y="447832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8678FD4-F132-2C32-832E-79FD61EDA4E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0824" y="495381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DAAB4FDC-FA94-AD40-A560-897C2F29F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EB03CF-5CDE-4E85-8F65-CFBC0D0BFBB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A7FBDE0-6E0E-4E91-811D-554E6163F21B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201F51-A012-40D3-BAF5-73CBADDBD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BE368CB-1F26-4A9E-A069-EA883F45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E0818F-C961-4D6C-94C6-21865A246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D207CD-FA9C-4A0D-9512-CA09624FE3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21B4B0-15C1-4803-AF05-5AB1168F769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4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>
            <a:extLst>
              <a:ext uri="{FF2B5EF4-FFF2-40B4-BE49-F238E27FC236}">
                <a16:creationId xmlns:a16="http://schemas.microsoft.com/office/drawing/2014/main" id="{6A8634AF-B1A1-F206-93F1-36B71AAE634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5949" y="1487488"/>
            <a:ext cx="10907131" cy="39624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66BF7D05-F973-5656-C9BC-F94D9A2D9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3D544-21AB-427F-BAD1-36359923386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0DC7C86-00AA-4FA8-A7A9-2D45275946F4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6ED4DDC-8428-4F99-B509-ED02B04CB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C8E4D55-85F5-4B07-9B1B-753577449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828F1-393D-420A-B00F-375D28B716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EEC1CC-6F57-4E08-BBF9-B805F81190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C74016-ACD8-409F-9A01-4D3579C765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9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8261F29A-61ED-72D0-1AB8-7AFB63DEFB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00825" y="1487488"/>
            <a:ext cx="4921250" cy="399758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3F829F-DA3C-346A-8AA3-71FC75C424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356907EC-911A-528F-0B9C-371312715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D3CFC-B4DC-461F-BE1B-933E350614AF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pPr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E08AEA3-049C-4454-9608-7333F570E42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68F4F7A-D714-4720-A76E-686E412B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B09158C-EAD9-40D5-B693-338B18EB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002779-1405-4743-84BE-A9AD36A680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4165A5-EB7B-4084-8BE8-62365C59C8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43B9E8-CFC3-4BA0-AF83-41999B08DDC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5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06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321E51-1A84-7F20-304F-91EA35F8ED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id="{AD70519A-8D60-C623-D10E-2F7C99C65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C15573B-ADB4-2A2E-6866-B57DAD716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EC432F-D41D-13E9-84C0-5E51F296CC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C2832C-8DFD-5225-777B-09DBE6873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CA09B7-0B2E-269F-8F9B-81B2578F80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B5B024-506C-E6B0-4F4B-27C95B658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1711"/>
          <a:stretch/>
        </p:blipFill>
        <p:spPr>
          <a:xfrm>
            <a:off x="2292349" y="4664810"/>
            <a:ext cx="2448815" cy="2069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950EC5-DBCB-AD28-F8C6-0C891AFDD41D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B31BD8F-727B-3DE1-8E3B-42AE46B40ED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6E1EEA-94EA-0C63-CF09-FD08C9668F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075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637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92435-8D81-0E5C-A4AB-B73954B3358F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870BDD-B4C9-72EF-D012-44FA02319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051AC3-8FBF-978A-B51C-D0EB37C4D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53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E91796-DB77-304A-1C0B-BB2E53031BCB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52FAC4-0E1A-E279-5F36-7BD68D389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CA466D-BC0E-5958-50FE-04BA42819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6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6126"/>
            <a:ext cx="194821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(985) 457-67-15</a:t>
            </a:r>
            <a:b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</a:b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info@fmc-spo.ru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397FA7-B051-439C-9628-7AAAD4DF2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7443" y="2500009"/>
            <a:ext cx="1879642" cy="8018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A94AE-DA1E-4D68-A26F-051FB81572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5595" y="4458474"/>
            <a:ext cx="1856480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3242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94991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134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84978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197475-3F8F-212E-3783-0FA79036DC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B90400-7407-F9C0-DCC3-2DEE84F9D2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A52CBD-5525-001E-7606-4D82735493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574AD1-9BB7-C8F4-4589-F855F067E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0536"/>
          <a:stretch/>
        </p:blipFill>
        <p:spPr>
          <a:xfrm>
            <a:off x="2292349" y="4664810"/>
            <a:ext cx="2498136" cy="20693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3D29BB-378C-8182-6ACE-C9A82E45B8C3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CD4BD63-8859-E2F8-847A-70F66A41F9C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7">
            <a:extLst>
              <a:ext uri="{FF2B5EF4-FFF2-40B4-BE49-F238E27FC236}">
                <a16:creationId xmlns:a16="http://schemas.microsoft.com/office/drawing/2014/main" id="{3405C149-588F-07CD-4C8B-BC21FB2CE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CA37D3A-3269-9E47-FDF0-210F07C9F7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BC6CD7C-D6F6-F3C8-79C0-E3213AE1E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3D0739-C923-D7CA-1AB8-A04777EBBC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7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99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494" y="5005226"/>
            <a:ext cx="979890" cy="11772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65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B9DCB7-8E43-5B38-0428-2006E68943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D52EB-DB69-36C2-D186-D7EA9C2E8C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308EABC0-7BC4-3F02-67FE-13B1259ECC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5241CA0-DFD4-32F5-4E41-AAF2D41D2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A968F9-6156-FC71-054C-43A2477A7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D1964B-94F8-4DBC-B554-4A752A365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F24F6F-3D14-444A-837F-646BE9DDF1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48513A-D226-404A-8F5D-715AC79C39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89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A982BD-72E0-8455-1324-2DC16F3D0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326C2DA4-14F0-9969-65DE-6FB362505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E44B1B-533A-FA2D-C033-B570478CEE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2600601-2A26-FCCD-B55E-507CB9BDC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032966-800C-4B66-968D-2B44E9992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5E302B-12AE-4FFE-BD39-7AC4610390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DD9548-2EAD-49CF-B1F7-30B2F6F7DE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92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4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85" r:id="rId6"/>
    <p:sldLayoutId id="2147483654" r:id="rId7"/>
    <p:sldLayoutId id="2147483655" r:id="rId8"/>
    <p:sldLayoutId id="2147483656" r:id="rId9"/>
    <p:sldLayoutId id="2147483683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9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84" r:id="rId3"/>
    <p:sldLayoutId id="2147483686" r:id="rId4"/>
    <p:sldLayoutId id="2147483659" r:id="rId5"/>
    <p:sldLayoutId id="214748366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  <p:sldLayoutId id="2147483672" r:id="rId15"/>
    <p:sldLayoutId id="2147483669" r:id="rId16"/>
    <p:sldLayoutId id="2147483673" r:id="rId17"/>
    <p:sldLayoutId id="2147483671" r:id="rId18"/>
    <p:sldLayoutId id="214748368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88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9" r:id="rId5"/>
    <p:sldLayoutId id="2147483680" r:id="rId6"/>
    <p:sldLayoutId id="2147483687" r:id="rId7"/>
    <p:sldLayoutId id="214748368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alishna@mail.ru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valishna@mail.ru" TargetMode="Externa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7C5C4926-AD79-4A83-9DEE-489E0387A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80160" y="1757042"/>
            <a:ext cx="10046970" cy="80920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Century Gothic" pitchFamily="34" charset="0"/>
                <a:cs typeface="Arial" panose="020B0604020202020204" pitchFamily="34" charset="0"/>
              </a:rPr>
              <a:t>Формы сотрудничества с социальными партнерами: проблемы, опыт, перспективы (из опыта работы по профориентации студентов)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8E3B258-A03C-4079-8702-36B9E0964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232" y="3998170"/>
            <a:ext cx="5090758" cy="63817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latin typeface="Century Gothic" pitchFamily="34" charset="0"/>
              </a:rPr>
              <a:t>Исполнитель: </a:t>
            </a:r>
            <a:r>
              <a:rPr lang="ru-RU" dirty="0">
                <a:latin typeface="Century Gothic" pitchFamily="34" charset="0"/>
                <a:cs typeface="Arial" panose="020B0604020202020204" pitchFamily="34" charset="0"/>
              </a:rPr>
              <a:t>Сулима В.В.,</a:t>
            </a:r>
          </a:p>
          <a:p>
            <a:pPr>
              <a:spcBef>
                <a:spcPts val="0"/>
              </a:spcBef>
            </a:pPr>
            <a:endParaRPr lang="ru-RU" dirty="0">
              <a:latin typeface="Century Gothic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dirty="0">
                <a:latin typeface="Century Gothic" pitchFamily="34" charset="0"/>
                <a:cs typeface="Arial" panose="020B0604020202020204" pitchFamily="34" charset="0"/>
              </a:rPr>
              <a:t>заместитель директора по УПР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Century Gothic" pitchFamily="34" charset="0"/>
                <a:cs typeface="Arial" panose="020B0604020202020204" pitchFamily="34" charset="0"/>
              </a:rPr>
              <a:t>р.т. </a:t>
            </a:r>
            <a:r>
              <a:rPr lang="en-US" dirty="0">
                <a:latin typeface="Century Gothic" pitchFamily="34" charset="0"/>
                <a:cs typeface="Arial" panose="020B0604020202020204" pitchFamily="34" charset="0"/>
              </a:rPr>
              <a:t>8-991-43-44-261</a:t>
            </a:r>
            <a:r>
              <a:rPr lang="ru-RU" dirty="0">
                <a:latin typeface="Century Gothic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valishna@mail.ru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9A1256B-54D7-18A5-1A20-BBEFBF7C5C73}"/>
              </a:ext>
            </a:extLst>
          </p:cNvPr>
          <p:cNvSpPr txBox="1">
            <a:spLocks/>
          </p:cNvSpPr>
          <p:nvPr/>
        </p:nvSpPr>
        <p:spPr>
          <a:xfrm>
            <a:off x="680305" y="167264"/>
            <a:ext cx="10270724" cy="86177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ГАПОУ ИО «Иркутский техникум авиастроения и материалообработки»</a:t>
            </a:r>
          </a:p>
        </p:txBody>
      </p:sp>
    </p:spTree>
    <p:extLst>
      <p:ext uri="{BB962C8B-B14F-4D97-AF65-F5344CB8AC3E}">
        <p14:creationId xmlns:p14="http://schemas.microsoft.com/office/powerpoint/2010/main" val="69304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C1F668-3E6B-4521-9D01-B67AC7995F92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60070" y="845820"/>
            <a:ext cx="735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Направления   взаимодействия с социальными партнерами: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0140" y="2308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20540" y="1245870"/>
            <a:ext cx="78714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ru-RU" b="1" dirty="0">
                <a:latin typeface="Century Gothic" pitchFamily="34" charset="0"/>
              </a:rPr>
              <a:t>3. Организация и проведения внеурочных мероприятий:</a:t>
            </a:r>
          </a:p>
          <a:p>
            <a:pPr algn="just">
              <a:spcBef>
                <a:spcPts val="600"/>
              </a:spcBef>
              <a:defRPr/>
            </a:pPr>
            <a:endParaRPr lang="ru-RU" b="1" dirty="0">
              <a:latin typeface="Century Gothic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Century Gothic" pitchFamily="34" charset="0"/>
              </a:rPr>
              <a:t>Проведение экскурсий на предприятия;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Century Gothic" pitchFamily="34" charset="0"/>
              </a:rPr>
              <a:t> Участие работодателей в организации конкурсов профессионального мастерства;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Century Gothic" pitchFamily="34" charset="0"/>
              </a:rPr>
              <a:t>Участие обучающихся техникума в отраслевых конкурсах профессионального мастерства, организованных на предприятиях;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Century Gothic" pitchFamily="34" charset="0"/>
              </a:rPr>
              <a:t>Участие работодателей  в организации ярмарок вакансий, презентаций профессий, круглых столов с обучающимися и родителями;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Century Gothic" pitchFamily="34" charset="0"/>
              </a:rPr>
              <a:t> создание долговременных программ сотрудничества;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Century Gothic" pitchFamily="34" charset="0"/>
              </a:rPr>
              <a:t>Взаимодействие  с территориальными  органами  занятости  населения;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Century Gothic" pitchFamily="34" charset="0"/>
              </a:rPr>
              <a:t> Организация  занятости обучающихся в внеурочное и каникулярное время.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7" y="1378014"/>
            <a:ext cx="2321053" cy="17407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47427" t="63590" r="29380" b="13217"/>
          <a:stretch/>
        </p:blipFill>
        <p:spPr>
          <a:xfrm>
            <a:off x="1310115" y="4720591"/>
            <a:ext cx="2987565" cy="18672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2" y="2923808"/>
            <a:ext cx="1679248" cy="2433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66" y="2140271"/>
            <a:ext cx="1590954" cy="239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89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444" y="4091940"/>
            <a:ext cx="2137805" cy="27660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C1F668-3E6B-4521-9D01-B67AC7995F92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05790" y="914400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Наши социальные партнеры: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0140" y="2308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5080" y="1314460"/>
            <a:ext cx="56896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Century Gothic" pitchFamily="34" charset="0"/>
              </a:rPr>
              <a:t>ИАЗ – филиал ПАО «Корпорация «Иркут»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Century Gothic" pitchFamily="34" charset="0"/>
              </a:rPr>
              <a:t>ООО «Иркутск </a:t>
            </a:r>
            <a:r>
              <a:rPr lang="ru-RU" dirty="0" err="1">
                <a:latin typeface="Century Gothic" pitchFamily="34" charset="0"/>
              </a:rPr>
              <a:t>СтанкоСервис</a:t>
            </a:r>
            <a:r>
              <a:rPr lang="ru-RU" dirty="0">
                <a:latin typeface="Century Gothic" pitchFamily="34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Century Gothic" pitchFamily="34" charset="0"/>
              </a:rPr>
              <a:t>АО «</a:t>
            </a:r>
            <a:r>
              <a:rPr lang="ru-RU" dirty="0" err="1">
                <a:latin typeface="Century Gothic" pitchFamily="34" charset="0"/>
              </a:rPr>
              <a:t>Улан-Удэнский</a:t>
            </a:r>
            <a:r>
              <a:rPr lang="ru-RU" dirty="0">
                <a:latin typeface="Century Gothic" pitchFamily="34" charset="0"/>
              </a:rPr>
              <a:t> авиационный завод»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Century Gothic" pitchFamily="34" charset="0"/>
              </a:rPr>
              <a:t>ООО «Производственная компания»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Century Gothic" pitchFamily="34" charset="0"/>
              </a:rPr>
              <a:t>ОАО РЖД (обособленное предприятие АО «ВРК-2»)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Century Gothic" pitchFamily="34" charset="0"/>
              </a:rPr>
              <a:t>ООО «</a:t>
            </a:r>
            <a:r>
              <a:rPr lang="ru-RU" dirty="0" err="1">
                <a:latin typeface="Century Gothic" pitchFamily="34" charset="0"/>
              </a:rPr>
              <a:t>СеверСтрой</a:t>
            </a:r>
            <a:r>
              <a:rPr lang="ru-RU" dirty="0">
                <a:latin typeface="Century Gothic" pitchFamily="34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Century Gothic" pitchFamily="34" charset="0"/>
              </a:rPr>
              <a:t>ООО «</a:t>
            </a:r>
            <a:r>
              <a:rPr lang="ru-RU" dirty="0" err="1">
                <a:latin typeface="Century Gothic" pitchFamily="34" charset="0"/>
              </a:rPr>
              <a:t>ТрансПромСтрой</a:t>
            </a:r>
            <a:r>
              <a:rPr lang="ru-RU" dirty="0">
                <a:latin typeface="Century Gothic" pitchFamily="34" charset="0"/>
              </a:rPr>
              <a:t>»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Century Gothic" pitchFamily="34" charset="0"/>
              </a:rPr>
              <a:t>ООО «ИРМАШ»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Century Gothic" pitchFamily="34" charset="0"/>
              </a:rPr>
              <a:t>Медсанчасть ИАПО</a:t>
            </a:r>
          </a:p>
          <a:p>
            <a:pPr>
              <a:lnSpc>
                <a:spcPct val="150000"/>
              </a:lnSpc>
            </a:pPr>
            <a:endParaRPr lang="ru-RU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Century Gothic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2" y="1500774"/>
            <a:ext cx="2636765" cy="36427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28" y="1553131"/>
            <a:ext cx="2100881" cy="290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89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Ресурсы, которые необходимы для эффективной реализации  региональной практики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BCFD64-72B5-42EF-8289-B99796561703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08F71-A277-4FA3-9FD9-23B343AC5DF2}"/>
              </a:ext>
            </a:extLst>
          </p:cNvPr>
          <p:cNvSpPr txBox="1"/>
          <p:nvPr/>
        </p:nvSpPr>
        <p:spPr>
          <a:xfrm>
            <a:off x="528637" y="1792030"/>
            <a:ext cx="11324273" cy="419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>
              <a:lnSpc>
                <a:spcPct val="150000"/>
              </a:lnSpc>
            </a:pPr>
            <a:r>
              <a:rPr lang="ru-RU" b="1" dirty="0">
                <a:latin typeface="Century Gothic" pitchFamily="34" charset="0"/>
              </a:rPr>
              <a:t>Материально-технические:</a:t>
            </a:r>
            <a:r>
              <a:rPr lang="ru-RU" dirty="0">
                <a:latin typeface="Century Gothic" pitchFamily="34" charset="0"/>
              </a:rPr>
              <a:t> компьютерная техника, адаптированная для обучения инвалидов и лиц с ОВЗ, обеспечена доступность, безопасность и комфортность зданий и территорий техникума для людей с инвалидностью.</a:t>
            </a:r>
          </a:p>
          <a:p>
            <a:pPr indent="354013">
              <a:lnSpc>
                <a:spcPct val="150000"/>
              </a:lnSpc>
            </a:pPr>
            <a:endParaRPr lang="ru-RU" dirty="0">
              <a:latin typeface="Century Gothic" pitchFamily="34" charset="0"/>
            </a:endParaRPr>
          </a:p>
          <a:p>
            <a:pPr indent="354013">
              <a:lnSpc>
                <a:spcPct val="150000"/>
              </a:lnSpc>
            </a:pPr>
            <a:endParaRPr lang="ru-RU" dirty="0">
              <a:latin typeface="Century Gothic" pitchFamily="34" charset="0"/>
            </a:endParaRPr>
          </a:p>
          <a:p>
            <a:pPr indent="354013">
              <a:lnSpc>
                <a:spcPct val="150000"/>
              </a:lnSpc>
            </a:pPr>
            <a:r>
              <a:rPr lang="ru-RU" b="1" dirty="0">
                <a:latin typeface="Century Gothic" pitchFamily="34" charset="0"/>
              </a:rPr>
              <a:t>Кадровые:</a:t>
            </a:r>
            <a:r>
              <a:rPr lang="ru-RU" dirty="0">
                <a:latin typeface="Century Gothic" pitchFamily="34" charset="0"/>
              </a:rPr>
              <a:t> в штате присутствуют и помогают в реализации мероприятий: </a:t>
            </a:r>
            <a:r>
              <a:rPr lang="ru-RU" dirty="0" err="1">
                <a:latin typeface="Century Gothic" pitchFamily="34" charset="0"/>
              </a:rPr>
              <a:t>тьютор</a:t>
            </a:r>
            <a:r>
              <a:rPr lang="ru-RU" dirty="0">
                <a:latin typeface="Century Gothic" pitchFamily="34" charset="0"/>
              </a:rPr>
              <a:t>, педагог-психолог, </a:t>
            </a:r>
            <a:r>
              <a:rPr lang="ru-RU" dirty="0" err="1">
                <a:latin typeface="Century Gothic" pitchFamily="34" charset="0"/>
              </a:rPr>
              <a:t>сурдопереводчик</a:t>
            </a:r>
            <a:r>
              <a:rPr lang="ru-RU" dirty="0">
                <a:latin typeface="Century Gothic" pitchFamily="34" charset="0"/>
              </a:rPr>
              <a:t>, специалист по специальным техническим и программным средствам обучения, методисты, педагогические работники имеют дополнительную подготовку в области инклюзивного образования.</a:t>
            </a:r>
          </a:p>
          <a:p>
            <a:pPr indent="354013">
              <a:lnSpc>
                <a:spcPct val="150000"/>
              </a:lnSpc>
            </a:pPr>
            <a:endParaRPr lang="ru-RU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9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Ожидаемые результаты реализации региональной практики и методы их контроля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5581B0-D52F-4913-9717-9C25AD88991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A02D2-B979-4387-878C-EEDA4C352C70}"/>
              </a:ext>
            </a:extLst>
          </p:cNvPr>
          <p:cNvSpPr txBox="1"/>
          <p:nvPr/>
        </p:nvSpPr>
        <p:spPr>
          <a:xfrm>
            <a:off x="528637" y="1792030"/>
            <a:ext cx="1125569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latin typeface="Century Gothic" pitchFamily="34" charset="0"/>
              </a:rPr>
              <a:t>Разработка модели </a:t>
            </a:r>
            <a:r>
              <a:rPr lang="ru-RU" dirty="0" err="1">
                <a:latin typeface="Century Gothic" pitchFamily="34" charset="0"/>
              </a:rPr>
              <a:t>профориентационной</a:t>
            </a:r>
            <a:r>
              <a:rPr lang="ru-RU" dirty="0">
                <a:latin typeface="Century Gothic" pitchFamily="34" charset="0"/>
              </a:rPr>
              <a:t> работы;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latin typeface="Century Gothic" pitchFamily="34" charset="0"/>
              </a:rPr>
              <a:t>Создание специальных условий для организации </a:t>
            </a:r>
            <a:r>
              <a:rPr lang="ru-RU" dirty="0" err="1">
                <a:latin typeface="Century Gothic" pitchFamily="34" charset="0"/>
              </a:rPr>
              <a:t>профориентационных</a:t>
            </a:r>
            <a:r>
              <a:rPr lang="ru-RU" dirty="0">
                <a:latin typeface="Century Gothic" pitchFamily="34" charset="0"/>
              </a:rPr>
              <a:t> мероприятий с обучающимися с инвалидностью и ОВЗ для различных нозологических групп;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latin typeface="Century Gothic" pitchFamily="34" charset="0"/>
              </a:rPr>
              <a:t>Разработка методических материалов по организации </a:t>
            </a:r>
            <a:r>
              <a:rPr lang="ru-RU" dirty="0" err="1">
                <a:latin typeface="Century Gothic" pitchFamily="34" charset="0"/>
              </a:rPr>
              <a:t>профориентационных</a:t>
            </a:r>
            <a:r>
              <a:rPr lang="ru-RU" dirty="0">
                <a:latin typeface="Century Gothic" pitchFamily="34" charset="0"/>
              </a:rPr>
              <a:t> мероприятий с обучающимися с инвалидностью и ОВЗ;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latin typeface="Century Gothic" pitchFamily="34" charset="0"/>
              </a:rPr>
              <a:t>Внедрение современных форм проведения </a:t>
            </a:r>
            <a:r>
              <a:rPr lang="ru-RU" dirty="0" err="1">
                <a:latin typeface="Century Gothic" pitchFamily="34" charset="0"/>
              </a:rPr>
              <a:t>профориентационных</a:t>
            </a:r>
            <a:r>
              <a:rPr lang="ru-RU" dirty="0">
                <a:latin typeface="Century Gothic" pitchFamily="34" charset="0"/>
              </a:rPr>
              <a:t> мероприятий – </a:t>
            </a:r>
            <a:r>
              <a:rPr lang="ru-RU" dirty="0" err="1">
                <a:latin typeface="Century Gothic" pitchFamily="34" charset="0"/>
              </a:rPr>
              <a:t>видеовлог</a:t>
            </a:r>
            <a:r>
              <a:rPr lang="ru-RU" dirty="0">
                <a:latin typeface="Century Gothic" pitchFamily="34" charset="0"/>
              </a:rPr>
              <a:t> о профессиях и специальностях.</a:t>
            </a:r>
          </a:p>
        </p:txBody>
      </p:sp>
    </p:spTree>
    <p:extLst>
      <p:ext uri="{BB962C8B-B14F-4D97-AF65-F5344CB8AC3E}">
        <p14:creationId xmlns:p14="http://schemas.microsoft.com/office/powerpoint/2010/main" val="3186796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региональной практики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528637" y="1792030"/>
            <a:ext cx="109585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Century Gothic" pitchFamily="34" charset="0"/>
              </a:rPr>
              <a:t>Отмечается рост приема лиц с инвалидностью и ОВЗ в профессиональные</a:t>
            </a:r>
          </a:p>
          <a:p>
            <a:pPr algn="just"/>
            <a:r>
              <a:rPr lang="ru-RU" dirty="0">
                <a:latin typeface="Century Gothic" pitchFamily="34" charset="0"/>
              </a:rPr>
              <a:t>образовательные организации региона.</a:t>
            </a:r>
          </a:p>
          <a:p>
            <a:pPr algn="just"/>
            <a:endParaRPr lang="ru-RU" dirty="0">
              <a:latin typeface="Century Gothic" pitchFamily="34" charset="0"/>
            </a:endParaRPr>
          </a:p>
          <a:p>
            <a:pPr algn="just"/>
            <a:endParaRPr lang="ru-RU" dirty="0">
              <a:latin typeface="Century Gothic" pitchFamily="34" charset="0"/>
            </a:endParaRPr>
          </a:p>
          <a:p>
            <a:pPr algn="just"/>
            <a:r>
              <a:rPr lang="ru-RU" dirty="0">
                <a:latin typeface="Century Gothic" pitchFamily="34" charset="0"/>
              </a:rPr>
              <a:t>Эффективные </a:t>
            </a:r>
            <a:r>
              <a:rPr lang="ru-RU" dirty="0" err="1">
                <a:latin typeface="Century Gothic" pitchFamily="34" charset="0"/>
              </a:rPr>
              <a:t>профориентационные</a:t>
            </a:r>
            <a:r>
              <a:rPr lang="ru-RU" dirty="0">
                <a:latin typeface="Century Gothic" pitchFamily="34" charset="0"/>
              </a:rPr>
              <a:t> мероприятия с выпускниками из числа лиц с инвалидностью и ОВЗ общеобразовательных и специальных (коррекционных) школ Иркутской области позволили повысить привлекательность системы СПО для таких ребят и увеличить региональный показатель количества обучающихся в системе СПО.</a:t>
            </a:r>
          </a:p>
          <a:p>
            <a:pPr algn="just"/>
            <a:r>
              <a:rPr lang="ru-RU" dirty="0">
                <a:latin typeface="Century Gothic" pitchFamily="34" charset="0"/>
              </a:rPr>
              <a:t>Средний ежегодный процент трудоустройства выпускников ПОО региона 94%.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6B753B-E540-4D5B-90C9-3E561D5D551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6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Заключение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5F734-68E5-4653-A02E-5C0DD0913E85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5324B-2350-456A-8715-528D9788AE52}"/>
              </a:ext>
            </a:extLst>
          </p:cNvPr>
          <p:cNvSpPr txBox="1"/>
          <p:nvPr/>
        </p:nvSpPr>
        <p:spPr>
          <a:xfrm>
            <a:off x="505777" y="946210"/>
            <a:ext cx="11164253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>
              <a:lnSpc>
                <a:spcPct val="150000"/>
              </a:lnSpc>
            </a:pPr>
            <a:r>
              <a:rPr lang="ru-RU" dirty="0">
                <a:latin typeface="Century Gothic" pitchFamily="34" charset="0"/>
              </a:rPr>
              <a:t>Эффективные </a:t>
            </a:r>
            <a:r>
              <a:rPr lang="ru-RU" dirty="0" err="1">
                <a:latin typeface="Century Gothic" pitchFamily="34" charset="0"/>
              </a:rPr>
              <a:t>профориентационные</a:t>
            </a:r>
            <a:r>
              <a:rPr lang="ru-RU" dirty="0">
                <a:latin typeface="Century Gothic" pitchFamily="34" charset="0"/>
              </a:rPr>
              <a:t> мероприятия с выпускниками из числа лиц с инвалидностью и ОВЗ общеобразовательных и специальных (коррекционных) школ Иркутской области позволили повысить привлекательность системы СПО для таких ребят и увеличить региональный показатель количества обучающихся в системе </a:t>
            </a:r>
            <a:r>
              <a:rPr lang="ru-RU">
                <a:latin typeface="Century Gothic" pitchFamily="34" charset="0"/>
              </a:rPr>
              <a:t>СПО.</a:t>
            </a:r>
            <a:endParaRPr lang="ru-RU" dirty="0">
              <a:latin typeface="Century Gothic" pitchFamily="34" charset="0"/>
            </a:endParaRPr>
          </a:p>
          <a:p>
            <a:pPr indent="354013" algn="just">
              <a:lnSpc>
                <a:spcPct val="150000"/>
              </a:lnSpc>
            </a:pPr>
            <a:endParaRPr lang="ru-RU" dirty="0">
              <a:latin typeface="Century Gothic" pitchFamily="34" charset="0"/>
            </a:endParaRPr>
          </a:p>
          <a:p>
            <a:pPr indent="354013" algn="just">
              <a:lnSpc>
                <a:spcPct val="150000"/>
              </a:lnSpc>
            </a:pPr>
            <a:r>
              <a:rPr lang="ru-RU" dirty="0" err="1">
                <a:latin typeface="Century Gothic" pitchFamily="34" charset="0"/>
              </a:rPr>
              <a:t>Профориентационная</a:t>
            </a:r>
            <a:r>
              <a:rPr lang="ru-RU" dirty="0">
                <a:latin typeface="Century Gothic" pitchFamily="34" charset="0"/>
              </a:rPr>
              <a:t> подготовка является одним из важнейших средств интеграции детей с ограниченными возможностями здоровья в общество.</a:t>
            </a:r>
          </a:p>
          <a:p>
            <a:pPr indent="354013" algn="just">
              <a:lnSpc>
                <a:spcPct val="150000"/>
              </a:lnSpc>
            </a:pPr>
            <a:r>
              <a:rPr lang="ru-RU" dirty="0">
                <a:latin typeface="Century Gothic" pitchFamily="34" charset="0"/>
              </a:rPr>
              <a:t>Задача профориентации – установить наиболее подходящие для лиц с ограниченными возможностями здоровья виды работы и позволить им выполнять работу в соответствии с их знаниями и умениями. В ходе </a:t>
            </a:r>
            <a:r>
              <a:rPr lang="ru-RU" dirty="0" err="1">
                <a:latin typeface="Century Gothic" pitchFamily="34" charset="0"/>
              </a:rPr>
              <a:t>профориентационной</a:t>
            </a:r>
            <a:r>
              <a:rPr lang="ru-RU" dirty="0">
                <a:latin typeface="Century Gothic" pitchFamily="34" charset="0"/>
              </a:rPr>
              <a:t> работы необходимо учитывать личные желания каждого человека и основываться на наиболее тщательной оценке профессиональных склонностей и, конечно же, медицинском диагнозе субъекта профессионального выбора.</a:t>
            </a:r>
          </a:p>
        </p:txBody>
      </p:sp>
    </p:spTree>
    <p:extLst>
      <p:ext uri="{BB962C8B-B14F-4D97-AF65-F5344CB8AC3E}">
        <p14:creationId xmlns:p14="http://schemas.microsoft.com/office/powerpoint/2010/main" val="1033792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5">
            <a:extLst>
              <a:ext uri="{FF2B5EF4-FFF2-40B4-BE49-F238E27FC236}">
                <a16:creationId xmlns:a16="http://schemas.microsoft.com/office/drawing/2014/main" id="{08E3B258-A03C-4079-8702-36B9E096424D}"/>
              </a:ext>
            </a:extLst>
          </p:cNvPr>
          <p:cNvSpPr txBox="1">
            <a:spLocks/>
          </p:cNvSpPr>
          <p:nvPr/>
        </p:nvSpPr>
        <p:spPr>
          <a:xfrm>
            <a:off x="6464972" y="4866850"/>
            <a:ext cx="5090758" cy="638177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Исполнитель: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cs typeface="Arial" panose="020B0604020202020204" pitchFamily="34" charset="0"/>
              </a:rPr>
              <a:t>Сулима В.В.,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cs typeface="Arial" panose="020B0604020202020204" pitchFamily="34" charset="0"/>
              </a:rPr>
              <a:t>заместитель директора по УПР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cs typeface="Arial" panose="020B0604020202020204" pitchFamily="34" charset="0"/>
              </a:rPr>
              <a:t>р.т.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cs typeface="Arial" panose="020B0604020202020204" pitchFamily="34" charset="0"/>
              </a:rPr>
              <a:t>8-991-43-44-261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cs typeface="Arial" panose="020B0604020202020204" pitchFamily="34" charset="0"/>
              </a:rPr>
              <a:t>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cs typeface="Arial" panose="020B0604020202020204" pitchFamily="34" charset="0"/>
                <a:hlinkClick r:id="rId2"/>
              </a:rPr>
              <a:t>valishna@mail.ru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Введение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5FE15-42C4-6A37-6376-44C13DE07DB8}"/>
              </a:ext>
            </a:extLst>
          </p:cNvPr>
          <p:cNvSpPr txBox="1"/>
          <p:nvPr/>
        </p:nvSpPr>
        <p:spPr>
          <a:xfrm>
            <a:off x="515884" y="1038339"/>
            <a:ext cx="11417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Цели и задачи, на решение которые направлена региональная практика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D72FC-06E7-749D-1E54-D85F4AA670AD}"/>
              </a:ext>
            </a:extLst>
          </p:cNvPr>
          <p:cNvSpPr txBox="1"/>
          <p:nvPr/>
        </p:nvSpPr>
        <p:spPr>
          <a:xfrm>
            <a:off x="515884" y="5301734"/>
            <a:ext cx="636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Целевая аудитория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559560" y="1634775"/>
            <a:ext cx="103047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>
              <a:spcBef>
                <a:spcPts val="600"/>
              </a:spcBef>
            </a:pPr>
            <a:r>
              <a:rPr lang="ru-RU" dirty="0">
                <a:latin typeface="Century Gothic" pitchFamily="34" charset="0"/>
              </a:rPr>
              <a:t>Одним из направлений успешной практики является профессиональное самоопределение выпускников общеобразовательных и специальных (коррекционных) школ Иркутской области. </a:t>
            </a:r>
          </a:p>
          <a:p>
            <a:pPr indent="354013" algn="just">
              <a:spcBef>
                <a:spcPts val="600"/>
              </a:spcBef>
            </a:pPr>
            <a:r>
              <a:rPr lang="ru-RU" b="1" dirty="0">
                <a:latin typeface="Century Gothic" pitchFamily="34" charset="0"/>
              </a:rPr>
              <a:t>Задачи: </a:t>
            </a:r>
          </a:p>
          <a:p>
            <a:pPr indent="354013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ru-RU" dirty="0">
                <a:latin typeface="Century Gothic" pitchFamily="34" charset="0"/>
              </a:rPr>
              <a:t>создания условий для психолого-педагогической поддержки обучающихся старших классов в их профессиональном самоопределении, </a:t>
            </a:r>
          </a:p>
          <a:p>
            <a:pPr indent="354013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ru-RU" dirty="0">
                <a:latin typeface="Century Gothic" pitchFamily="34" charset="0"/>
              </a:rPr>
              <a:t>помощь в выявлении профессиональных интересов, склонностей, определения реальных возможностей в освоении профессии/специальности, в том числе с учетом состояния здоровья для лиц с инвалидностью и ОВЗ; </a:t>
            </a:r>
          </a:p>
          <a:p>
            <a:pPr indent="354013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ru-RU" dirty="0">
                <a:latin typeface="Century Gothic" pitchFamily="34" charset="0"/>
              </a:rPr>
              <a:t>успешной социализации в обществе и активной адаптации на рынке труда региона.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0EE64F-E65D-619E-E042-8F662E7A4B9A}"/>
              </a:ext>
            </a:extLst>
          </p:cNvPr>
          <p:cNvSpPr txBox="1"/>
          <p:nvPr/>
        </p:nvSpPr>
        <p:spPr>
          <a:xfrm>
            <a:off x="1231900" y="5958538"/>
            <a:ext cx="835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Дети </a:t>
            </a:r>
            <a:r>
              <a:rPr lang="ru-RU" dirty="0">
                <a:latin typeface="Century Gothic" pitchFamily="34" charset="0"/>
              </a:rPr>
              <a:t>с ограниченными возможностями здоровья</a:t>
            </a: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787767" y="2073403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216F6713-6053-B2F9-12B8-C8A991968496}"/>
              </a:ext>
            </a:extLst>
          </p:cNvPr>
          <p:cNvSpPr/>
          <p:nvPr/>
        </p:nvSpPr>
        <p:spPr>
          <a:xfrm rot="5400000">
            <a:off x="787767" y="5999482"/>
            <a:ext cx="354937" cy="2730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4DDE9685-2BF5-4202-B587-C68248271D66}"/>
              </a:ext>
            </a:extLst>
          </p:cNvPr>
          <p:cNvSpPr/>
          <p:nvPr/>
        </p:nvSpPr>
        <p:spPr>
          <a:xfrm rot="5400000">
            <a:off x="787767" y="3186998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5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Алгоритм реализации региональной практики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832193-B036-4F46-BEE9-B3120F1BE346}"/>
              </a:ext>
            </a:extLst>
          </p:cNvPr>
          <p:cNvSpPr txBox="1"/>
          <p:nvPr/>
        </p:nvSpPr>
        <p:spPr>
          <a:xfrm>
            <a:off x="471487" y="1391980"/>
            <a:ext cx="113585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latin typeface="Century Gothic" pitchFamily="34" charset="0"/>
              </a:rPr>
              <a:t>Создание условий для проведения ранней профориентации на основе кадровых потребностей региона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latin typeface="Century Gothic" pitchFamily="34" charset="0"/>
              </a:rPr>
              <a:t>Создание условий для успешной интеграции детей с ОВЗ в общество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latin typeface="Century Gothic" pitchFamily="34" charset="0"/>
              </a:rPr>
              <a:t>Развитие партнерских связей с Школами Иркутской области в рамках реализации Программы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latin typeface="Century Gothic" pitchFamily="34" charset="0"/>
              </a:rPr>
              <a:t>Распространение информации о реализации Программы в Иркутской области, транслирование опыта БПОО на совещаниях и конференциях, посвященных развитию инклюзивного образования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latin typeface="Century Gothic" pitchFamily="34" charset="0"/>
              </a:rPr>
              <a:t>Организация сетевого взаимодействия с образовательными организациями Иркутской области, реализующих обучение инвалидов и лиц с ОВЗ</a:t>
            </a:r>
          </a:p>
        </p:txBody>
      </p:sp>
    </p:spTree>
    <p:extLst>
      <p:ext uri="{BB962C8B-B14F-4D97-AF65-F5344CB8AC3E}">
        <p14:creationId xmlns:p14="http://schemas.microsoft.com/office/powerpoint/2010/main" val="158523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br>
              <a:rPr lang="ru-RU" sz="4400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832193-B036-4F46-BEE9-B3120F1BE346}"/>
              </a:ext>
            </a:extLst>
          </p:cNvPr>
          <p:cNvSpPr txBox="1"/>
          <p:nvPr/>
        </p:nvSpPr>
        <p:spPr>
          <a:xfrm>
            <a:off x="471487" y="1391980"/>
            <a:ext cx="113585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>
              <a:lnSpc>
                <a:spcPct val="150000"/>
              </a:lnSpc>
              <a:spcBef>
                <a:spcPts val="600"/>
              </a:spcBef>
            </a:pPr>
            <a:r>
              <a:rPr lang="ru-RU" dirty="0">
                <a:latin typeface="Century Gothic" pitchFamily="34" charset="0"/>
              </a:rPr>
              <a:t>В рамках профориентационной работы были охвачены образовательные организации Иркутской области с целью вовлечения школьников с инвалидностью и ОВЗ в профессиональное сообщество и участие в Чемпионате «Абилимпикс». Взаимодействие БПОО с профессиональными образовательными организациями, социальными партнерами- работодателями по вопросам организации и проведения Ярмарок учебных мест, мастер-классов, профессиональных проб, экскурсий на предприятии и др.</a:t>
            </a:r>
          </a:p>
        </p:txBody>
      </p:sp>
    </p:spTree>
    <p:extLst>
      <p:ext uri="{BB962C8B-B14F-4D97-AF65-F5344CB8AC3E}">
        <p14:creationId xmlns:p14="http://schemas.microsoft.com/office/powerpoint/2010/main" val="158523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220D48-FDB9-4E76-8194-9B0A26F2DC2C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AC0D6-0C10-43AD-A8B5-8761C3333821}"/>
              </a:ext>
            </a:extLst>
          </p:cNvPr>
          <p:cNvSpPr txBox="1"/>
          <p:nvPr/>
        </p:nvSpPr>
        <p:spPr>
          <a:xfrm>
            <a:off x="654367" y="1131570"/>
            <a:ext cx="103641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Причины,   сдерживающие   эффективное трудоустройство   выпускников </a:t>
            </a:r>
          </a:p>
          <a:p>
            <a:endParaRPr lang="ru-RU" b="1" dirty="0">
              <a:latin typeface="Century Gothic" pitchFamily="34" charset="0"/>
            </a:endParaRPr>
          </a:p>
          <a:p>
            <a:pPr indent="269875" algn="just">
              <a:buFont typeface="Wingdings" pitchFamily="2" charset="2"/>
              <a:buChar char="q"/>
            </a:pPr>
            <a:r>
              <a:rPr lang="ru-RU" b="1" dirty="0" err="1">
                <a:latin typeface="Century Gothic" pitchFamily="34" charset="0"/>
              </a:rPr>
              <a:t>слаборазвитость</a:t>
            </a:r>
            <a:r>
              <a:rPr lang="ru-RU" b="1" dirty="0">
                <a:latin typeface="Century Gothic" pitchFamily="34" charset="0"/>
              </a:rPr>
              <a:t> специальных механизмов</a:t>
            </a:r>
            <a:r>
              <a:rPr lang="ru-RU" dirty="0">
                <a:latin typeface="Century Gothic" pitchFamily="34" charset="0"/>
              </a:rPr>
              <a:t>, обеспечивающих взаимосвязь  между  рынком  труда  и  рынком  образовательных услуг;</a:t>
            </a:r>
          </a:p>
          <a:p>
            <a:pPr indent="269875" algn="just"/>
            <a:endParaRPr lang="ru-RU" dirty="0">
              <a:latin typeface="Century Gothic" pitchFamily="34" charset="0"/>
            </a:endParaRPr>
          </a:p>
          <a:p>
            <a:pPr indent="269875" algn="just">
              <a:buFont typeface="Wingdings" pitchFamily="2" charset="2"/>
              <a:buChar char="q"/>
            </a:pPr>
            <a:r>
              <a:rPr lang="ru-RU" b="1" dirty="0">
                <a:latin typeface="Century Gothic" pitchFamily="34" charset="0"/>
              </a:rPr>
              <a:t>отсутствие у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ru-RU" b="1" dirty="0">
                <a:latin typeface="Century Gothic" pitchFamily="34" charset="0"/>
              </a:rPr>
              <a:t>большинства выпускников</a:t>
            </a:r>
            <a:r>
              <a:rPr lang="ru-RU" dirty="0">
                <a:latin typeface="Century Gothic" pitchFamily="34" charset="0"/>
              </a:rPr>
              <a:t> профессиональных  образовательных  организаций   </a:t>
            </a:r>
            <a:r>
              <a:rPr lang="ru-RU" b="1" dirty="0">
                <a:latin typeface="Century Gothic" pitchFamily="34" charset="0"/>
              </a:rPr>
              <a:t>необходимых  навыков  самоопределения  на  рынке  труда</a:t>
            </a:r>
            <a:r>
              <a:rPr lang="ru-RU" dirty="0">
                <a:latin typeface="Century Gothic" pitchFamily="34" charset="0"/>
              </a:rPr>
              <a:t>,  поиска работы и развития   трудовой   карьеры;</a:t>
            </a:r>
          </a:p>
          <a:p>
            <a:pPr indent="269875" algn="just">
              <a:buFontTx/>
              <a:buBlip>
                <a:blip r:embed="rId2"/>
              </a:buBlip>
            </a:pPr>
            <a:endParaRPr lang="ru-RU" dirty="0">
              <a:latin typeface="Century Gothic" pitchFamily="34" charset="0"/>
            </a:endParaRPr>
          </a:p>
          <a:p>
            <a:pPr indent="269875" algn="just">
              <a:buFont typeface="Wingdings" pitchFamily="2" charset="2"/>
              <a:buChar char="q"/>
            </a:pPr>
            <a:r>
              <a:rPr lang="ru-RU" b="1" dirty="0">
                <a:latin typeface="Century Gothic" pitchFamily="34" charset="0"/>
              </a:rPr>
              <a:t>завышенная самооценка</a:t>
            </a:r>
            <a:r>
              <a:rPr lang="ru-RU" dirty="0">
                <a:latin typeface="Century Gothic" pitchFamily="34" charset="0"/>
              </a:rPr>
              <a:t> своего профессионально-квалификационного  уровня;</a:t>
            </a:r>
          </a:p>
          <a:p>
            <a:pPr indent="269875" algn="just"/>
            <a:endParaRPr lang="ru-RU" dirty="0">
              <a:latin typeface="Century Gothic" pitchFamily="34" charset="0"/>
            </a:endParaRPr>
          </a:p>
          <a:p>
            <a:pPr indent="269875" algn="just">
              <a:buFont typeface="Wingdings" pitchFamily="2" charset="2"/>
              <a:buChar char="q"/>
            </a:pPr>
            <a:r>
              <a:rPr lang="ru-RU" b="1" dirty="0">
                <a:latin typeface="Century Gothic" pitchFamily="34" charset="0"/>
              </a:rPr>
              <a:t>отсутствие  у  молодых  людей  профориентации и достоверной  информации </a:t>
            </a:r>
            <a:r>
              <a:rPr lang="ru-RU" dirty="0">
                <a:latin typeface="Century Gothic" pitchFamily="34" charset="0"/>
              </a:rPr>
              <a:t> о   спросе   и   предложениях   на российском   рынке   труда.</a:t>
            </a:r>
          </a:p>
          <a:p>
            <a:endParaRPr lang="ru-RU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6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C1F668-3E6B-4521-9D01-B67AC7995F92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04DC8E-C72B-412F-989C-835C0A541E5C}"/>
              </a:ext>
            </a:extLst>
          </p:cNvPr>
          <p:cNvSpPr txBox="1"/>
          <p:nvPr/>
        </p:nvSpPr>
        <p:spPr>
          <a:xfrm>
            <a:off x="608647" y="969070"/>
            <a:ext cx="835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Формы сотрудничества</a:t>
            </a: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083705"/>
              </p:ext>
            </p:extLst>
          </p:nvPr>
        </p:nvGraphicFramePr>
        <p:xfrm>
          <a:off x="792158" y="1540789"/>
          <a:ext cx="1103789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56662" y="5186918"/>
            <a:ext cx="6112768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Профильные предприятия (организации) Иркутской области;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Студенческие молодежные объединения</a:t>
            </a:r>
          </a:p>
        </p:txBody>
      </p:sp>
    </p:spTree>
    <p:extLst>
      <p:ext uri="{BB962C8B-B14F-4D97-AF65-F5344CB8AC3E}">
        <p14:creationId xmlns:p14="http://schemas.microsoft.com/office/powerpoint/2010/main" val="339808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C1F668-3E6B-4521-9D01-B67AC7995F92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0080" y="914400"/>
            <a:ext cx="558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Профессиональная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ориентация выпускников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0140" y="2308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45770" y="1578966"/>
            <a:ext cx="5863590" cy="2764433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600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Профориентация в учреждениях профессионального образования - это деятельность, направленная на помощь обучающемуся в выборе места трудоустройства и планировании успешной карьеры.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10316" y="4833155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Цель </a:t>
            </a:r>
            <a:r>
              <a:rPr lang="ru-RU" altLang="ru-RU" b="1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профориентационной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работы: </a:t>
            </a:r>
            <a:r>
              <a:rPr lang="ru-RU" altLang="ru-RU" dirty="0">
                <a:latin typeface="Century Gothic" pitchFamily="34" charset="0"/>
              </a:rPr>
              <a:t>осознанное и адекватное профессиональное самоопределение студентов по программам СПО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66560" y="1565920"/>
            <a:ext cx="488956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Задачи </a:t>
            </a:r>
            <a:r>
              <a:rPr lang="ru-RU" altLang="ru-RU" b="1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профориентационной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работы:</a:t>
            </a:r>
          </a:p>
          <a:p>
            <a:pPr algn="ctr">
              <a:spcBef>
                <a:spcPts val="600"/>
              </a:spcBef>
            </a:pPr>
            <a:endParaRPr lang="ru-RU" altLang="ru-RU" b="1" dirty="0">
              <a:latin typeface="Century Gothic" pitchFamily="34" charset="0"/>
            </a:endParaRPr>
          </a:p>
          <a:p>
            <a:pPr indent="354013" algn="just">
              <a:spcBef>
                <a:spcPts val="600"/>
              </a:spcBef>
              <a:buAutoNum type="arabicPeriod"/>
            </a:pPr>
            <a:r>
              <a:rPr lang="ru-RU" altLang="ru-RU" dirty="0">
                <a:latin typeface="Century Gothic" pitchFamily="34" charset="0"/>
              </a:rPr>
              <a:t>Повышение мотивации обучающихся к освоению профессии, через адресное  знакомство с условиями труда на рабочих местах, консультирование, проведение круглых столов, родительских собраний.</a:t>
            </a:r>
          </a:p>
          <a:p>
            <a:pPr indent="354013" algn="just">
              <a:spcBef>
                <a:spcPts val="600"/>
              </a:spcBef>
            </a:pPr>
            <a:endParaRPr lang="ru-RU" altLang="ru-RU" dirty="0">
              <a:latin typeface="Century Gothic" pitchFamily="34" charset="0"/>
            </a:endParaRPr>
          </a:p>
          <a:p>
            <a:pPr indent="354013" algn="just">
              <a:spcBef>
                <a:spcPts val="600"/>
              </a:spcBef>
            </a:pPr>
            <a:r>
              <a:rPr lang="ru-RU" altLang="ru-RU" dirty="0">
                <a:latin typeface="Century Gothic" pitchFamily="34" charset="0"/>
              </a:rPr>
              <a:t>2.Повышение информированности участников образовательного процесса о потребностях рынка труда (разработка и реализация информационно-технологических сервисов и </a:t>
            </a:r>
            <a:r>
              <a:rPr lang="ru-RU" altLang="ru-RU" dirty="0" err="1">
                <a:latin typeface="Century Gothic" pitchFamily="34" charset="0"/>
              </a:rPr>
              <a:t>др</a:t>
            </a:r>
            <a:r>
              <a:rPr lang="ru-RU" altLang="ru-RU" dirty="0">
                <a:latin typeface="Century Gothic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9808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C1F668-3E6B-4521-9D01-B67AC7995F92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94360" y="925830"/>
            <a:ext cx="700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spc="-5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Направления   взаимодействия с социальными партнерами: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0140" y="2308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23560" y="1748800"/>
            <a:ext cx="611505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b="1" dirty="0">
                <a:latin typeface="Century Gothic" pitchFamily="34" charset="0"/>
              </a:rPr>
              <a:t>1.Создание условий реализации образовательных программ: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Century Gothic" pitchFamily="34" charset="0"/>
              </a:rPr>
              <a:t>Предоставление ресурсов и МТБ для проведения практической подготовки обучающихся;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Century Gothic" pitchFamily="34" charset="0"/>
              </a:rPr>
              <a:t>обеспечение системы кадрами, владеющими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Century Gothic" pitchFamily="34" charset="0"/>
              </a:rPr>
              <a:t>нормативно-правовыми, организационными, методическими компетенциями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Century Gothic" pitchFamily="34" charset="0"/>
              </a:rPr>
              <a:t>в области инклюзивного профессионального образования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46" y="2110488"/>
            <a:ext cx="3143403" cy="314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8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C1F668-3E6B-4521-9D01-B67AC7995F92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0080" y="880110"/>
            <a:ext cx="629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Направления   взаимодействия с социальными партнерами: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20140" y="2308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32170" y="1371610"/>
            <a:ext cx="60579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b="1" dirty="0">
                <a:latin typeface="Century Gothic" pitchFamily="34" charset="0"/>
              </a:rPr>
              <a:t>2</a:t>
            </a:r>
            <a:r>
              <a:rPr lang="ru-RU" dirty="0">
                <a:latin typeface="Century Gothic" pitchFamily="34" charset="0"/>
              </a:rPr>
              <a:t>. </a:t>
            </a:r>
            <a:r>
              <a:rPr lang="ru-RU" b="1" dirty="0">
                <a:latin typeface="Century Gothic" pitchFamily="34" charset="0"/>
              </a:rPr>
              <a:t>Реализация образовательных программ:</a:t>
            </a:r>
          </a:p>
          <a:p>
            <a:pPr algn="just">
              <a:lnSpc>
                <a:spcPct val="150000"/>
              </a:lnSpc>
              <a:defRPr/>
            </a:pPr>
            <a:endParaRPr lang="ru-RU" b="1" dirty="0"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Century Gothic" pitchFamily="34" charset="0"/>
              </a:rPr>
              <a:t>Подбор предприятий, готовых к заключению срочных трудовых договоров со обучающихся в период производственной практики.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Century Gothic" pitchFamily="34" charset="0"/>
              </a:rPr>
              <a:t>Организация практической подготовки на предприятия социальных партнеров;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Century Gothic" pitchFamily="34" charset="0"/>
              </a:rPr>
              <a:t>Участие в мероприятиях по оценке освоения ОП (работа в экзаменационных комиссиях, ГЭК, (в т.ч. демонстрационных экзаменах), НОК).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Century Gothic" pitchFamily="34" charset="0"/>
              </a:rPr>
              <a:t>Трудоустройство выпускников</a:t>
            </a:r>
          </a:p>
          <a:p>
            <a:pPr algn="just">
              <a:lnSpc>
                <a:spcPct val="150000"/>
              </a:lnSpc>
              <a:defRPr/>
            </a:pPr>
            <a:endParaRPr lang="ru-RU" dirty="0">
              <a:latin typeface="Century Gothic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8" y="4552882"/>
            <a:ext cx="2531773" cy="18988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36" y="1611650"/>
            <a:ext cx="2625756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896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Обложка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Абилимпикс">
      <a:majorFont>
        <a:latin typeface="Futura PT Bold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новные блоки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Закрывающие слайды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4732</TotalTime>
  <Words>1099</Words>
  <Application>Microsoft Office PowerPoint</Application>
  <PresentationFormat>Широкоэкранный</PresentationFormat>
  <Paragraphs>113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Futura PT Medium</vt:lpstr>
      <vt:lpstr>Futura PT Bold</vt:lpstr>
      <vt:lpstr>Futura PT Demi</vt:lpstr>
      <vt:lpstr>Futura PT Light</vt:lpstr>
      <vt:lpstr>Futura PT Book</vt:lpstr>
      <vt:lpstr>Century Gothic</vt:lpstr>
      <vt:lpstr>Calibri</vt:lpstr>
      <vt:lpstr>Wingdings</vt:lpstr>
      <vt:lpstr>Обложка</vt:lpstr>
      <vt:lpstr>Основные блоки</vt:lpstr>
      <vt:lpstr>Закрывающие слайды</vt:lpstr>
      <vt:lpstr>Презентация PowerPoint</vt:lpstr>
      <vt:lpstr>Введение </vt:lpstr>
      <vt:lpstr>Алгоритм реализации региональной практики </vt:lpstr>
      <vt:lpstr>Описание программных направлений </vt:lpstr>
      <vt:lpstr>Описание программных направлений </vt:lpstr>
      <vt:lpstr>Описание программных направлений </vt:lpstr>
      <vt:lpstr>Описание программных направлений </vt:lpstr>
      <vt:lpstr>Описание программных направлений </vt:lpstr>
      <vt:lpstr>Описание программных направлений </vt:lpstr>
      <vt:lpstr>Описание программных направлений </vt:lpstr>
      <vt:lpstr>Описание программных направлений </vt:lpstr>
      <vt:lpstr>Ресурсы, которые необходимы для эффективной реализации  региональной практики </vt:lpstr>
      <vt:lpstr>Ожидаемые результаты реализации региональной практики и методы их контроля </vt:lpstr>
      <vt:lpstr>Результаты, подтверждающие эффективность реализации региональной практики </vt:lpstr>
      <vt:lpstr>Заключение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Оксана Стулова</cp:lastModifiedBy>
  <cp:revision>379</cp:revision>
  <cp:lastPrinted>2023-02-28T10:07:21Z</cp:lastPrinted>
  <dcterms:created xsi:type="dcterms:W3CDTF">2022-10-21T09:29:54Z</dcterms:created>
  <dcterms:modified xsi:type="dcterms:W3CDTF">2024-03-26T14:27:22Z</dcterms:modified>
</cp:coreProperties>
</file>