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7" r:id="rId2"/>
    <p:sldMasterId id="2147483674" r:id="rId3"/>
  </p:sldMasterIdLst>
  <p:notesMasterIdLst>
    <p:notesMasterId r:id="rId16"/>
  </p:notesMasterIdLst>
  <p:handoutMasterIdLst>
    <p:handoutMasterId r:id="rId17"/>
  </p:handoutMasterIdLst>
  <p:sldIdLst>
    <p:sldId id="281" r:id="rId4"/>
    <p:sldId id="259" r:id="rId5"/>
    <p:sldId id="264" r:id="rId6"/>
    <p:sldId id="262" r:id="rId7"/>
    <p:sldId id="288" r:id="rId8"/>
    <p:sldId id="266" r:id="rId9"/>
    <p:sldId id="269" r:id="rId10"/>
    <p:sldId id="289" r:id="rId11"/>
    <p:sldId id="267" r:id="rId12"/>
    <p:sldId id="268" r:id="rId13"/>
    <p:sldId id="271" r:id="rId14"/>
    <p:sldId id="287" r:id="rId15"/>
  </p:sldIdLst>
  <p:sldSz cx="12192000" cy="6858000"/>
  <p:notesSz cx="6797675" cy="9926638"/>
  <p:embeddedFontLst>
    <p:embeddedFont>
      <p:font typeface="Calibri Light" pitchFamily="34" charset="0"/>
      <p:regular r:id="rId18"/>
      <p:italic r:id="rId19"/>
    </p:embeddedFont>
    <p:embeddedFont>
      <p:font typeface="Futura PT Book" charset="-52"/>
      <p:regular r:id="rId20"/>
    </p:embeddedFont>
    <p:embeddedFont>
      <p:font typeface="Century Gothic" pitchFamily="34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Futura PT Light" charset="-52"/>
      <p:regular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6FD"/>
    <a:srgbClr val="4A63FC"/>
    <a:srgbClr val="C9D7F2"/>
    <a:srgbClr val="7F7F7F"/>
    <a:srgbClr val="FFC61E"/>
    <a:srgbClr val="E9F0FD"/>
    <a:srgbClr val="E83845"/>
    <a:srgbClr val="4B83F2"/>
    <a:srgbClr val="0540F2"/>
    <a:srgbClr val="009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5597" autoAdjust="0"/>
  </p:normalViewPr>
  <p:slideViewPr>
    <p:cSldViewPr snapToGrid="0" showGuides="1">
      <p:cViewPr>
        <p:scale>
          <a:sx n="60" d="100"/>
          <a:sy n="60" d="100"/>
        </p:scale>
        <p:origin x="-1584" y="-600"/>
      </p:cViewPr>
      <p:guideLst>
        <p:guide orient="horz" pos="2115"/>
        <p:guide orient="horz" pos="527"/>
        <p:guide orient="horz" pos="4088"/>
        <p:guide pos="3840"/>
        <p:guide pos="1118"/>
        <p:guide pos="143"/>
        <p:guide pos="5133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Статистика по региональным чемпионатам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Количество компетенций</c:v>
                </c:pt>
                <c:pt idx="1">
                  <c:v>Количество участников </c:v>
                </c:pt>
                <c:pt idx="2">
                  <c:v>Количество экспертов</c:v>
                </c:pt>
                <c:pt idx="3">
                  <c:v>Количество волонтеров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24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Количество компетенций</c:v>
                </c:pt>
                <c:pt idx="1">
                  <c:v>Количество участников </c:v>
                </c:pt>
                <c:pt idx="2">
                  <c:v>Количество экспертов</c:v>
                </c:pt>
                <c:pt idx="3">
                  <c:v>Количество волонтеров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63</c:v>
                </c:pt>
                <c:pt idx="2">
                  <c:v>38</c:v>
                </c:pt>
                <c:pt idx="3">
                  <c:v>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Количество компетенций</c:v>
                </c:pt>
                <c:pt idx="1">
                  <c:v>Количество участников </c:v>
                </c:pt>
                <c:pt idx="2">
                  <c:v>Количество экспертов</c:v>
                </c:pt>
                <c:pt idx="3">
                  <c:v>Количество волонтеров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79</c:v>
                </c:pt>
                <c:pt idx="2">
                  <c:v>51</c:v>
                </c:pt>
                <c:pt idx="3">
                  <c:v>46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Количество компетенций</c:v>
                </c:pt>
                <c:pt idx="1">
                  <c:v>Количество участников </c:v>
                </c:pt>
                <c:pt idx="2">
                  <c:v>Количество экспертов</c:v>
                </c:pt>
                <c:pt idx="3">
                  <c:v>Количество волонтеров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</c:v>
                </c:pt>
                <c:pt idx="1">
                  <c:v>79</c:v>
                </c:pt>
                <c:pt idx="2">
                  <c:v>62</c:v>
                </c:pt>
                <c:pt idx="3">
                  <c:v>35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Количество компетенций</c:v>
                </c:pt>
                <c:pt idx="1">
                  <c:v>Количество участников </c:v>
                </c:pt>
                <c:pt idx="2">
                  <c:v>Количество экспертов</c:v>
                </c:pt>
                <c:pt idx="3">
                  <c:v>Количество волонтеров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12</c:v>
                </c:pt>
                <c:pt idx="1">
                  <c:v>85</c:v>
                </c:pt>
                <c:pt idx="2">
                  <c:v>55</c:v>
                </c:pt>
                <c:pt idx="3">
                  <c:v>25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Количество компетенций</c:v>
                </c:pt>
                <c:pt idx="1">
                  <c:v>Количество участников </c:v>
                </c:pt>
                <c:pt idx="2">
                  <c:v>Количество экспертов</c:v>
                </c:pt>
                <c:pt idx="3">
                  <c:v>Количество волонтеров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13</c:v>
                </c:pt>
                <c:pt idx="1">
                  <c:v>133</c:v>
                </c:pt>
                <c:pt idx="2">
                  <c:v>60</c:v>
                </c:pt>
                <c:pt idx="3">
                  <c:v>25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Количество компетенций</c:v>
                </c:pt>
                <c:pt idx="1">
                  <c:v>Количество участников </c:v>
                </c:pt>
                <c:pt idx="2">
                  <c:v>Количество экспертов</c:v>
                </c:pt>
                <c:pt idx="3">
                  <c:v>Количество волонтеров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14</c:v>
                </c:pt>
                <c:pt idx="1">
                  <c:v>140</c:v>
                </c:pt>
                <c:pt idx="2">
                  <c:v>63</c:v>
                </c:pt>
                <c:pt idx="3">
                  <c:v>28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Количество компетенций</c:v>
                </c:pt>
                <c:pt idx="1">
                  <c:v>Количество участников </c:v>
                </c:pt>
                <c:pt idx="2">
                  <c:v>Количество экспертов</c:v>
                </c:pt>
                <c:pt idx="3">
                  <c:v>Количество волонтеров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15</c:v>
                </c:pt>
                <c:pt idx="1">
                  <c:v>146</c:v>
                </c:pt>
                <c:pt idx="2">
                  <c:v>69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62761216"/>
        <c:axId val="125452288"/>
      </c:barChart>
      <c:catAx>
        <c:axId val="162761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25452288"/>
        <c:crosses val="autoZero"/>
        <c:auto val="1"/>
        <c:lblAlgn val="ctr"/>
        <c:lblOffset val="100"/>
        <c:noMultiLvlLbl val="0"/>
      </c:catAx>
      <c:valAx>
        <c:axId val="1254522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1627612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svg"/><Relationship Id="rId3" Type="http://schemas.openxmlformats.org/officeDocument/2006/relationships/image" Target="../media/image15.emf"/><Relationship Id="rId7" Type="http://schemas.openxmlformats.org/officeDocument/2006/relationships/image" Target="../media/image11.svg"/><Relationship Id="rId12" Type="http://schemas.openxmlformats.org/officeDocument/2006/relationships/image" Target="../media/image11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7.emf"/><Relationship Id="rId15" Type="http://schemas.openxmlformats.org/officeDocument/2006/relationships/image" Target="../media/image19.svg"/><Relationship Id="rId10" Type="http://schemas.openxmlformats.org/officeDocument/2006/relationships/image" Target="../media/image10.png"/><Relationship Id="rId4" Type="http://schemas.openxmlformats.org/officeDocument/2006/relationships/image" Target="../media/image16.emf"/><Relationship Id="rId9" Type="http://schemas.openxmlformats.org/officeDocument/2006/relationships/image" Target="../media/image13.svg"/><Relationship Id="rId1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=""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=""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=""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="" xmlns:a16="http://schemas.microsoft.com/office/drawing/2014/main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Абилимпикс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</a:t>
            </a:r>
            <a:r>
              <a:rPr lang="ru-RU" sz="1600" b="0" i="0" kern="1200" dirty="0" err="1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Абилимпикс</a:t>
            </a:r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="" xmlns:a16="http://schemas.microsoft.com/office/drawing/2014/main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="" xmlns:a16="http://schemas.microsoft.com/office/drawing/2014/main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=""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</a:t>
            </a:r>
            <a:r>
              <a:rPr lang="ru-RU" sz="1600" b="0" dirty="0" err="1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Абилимпикс</a:t>
            </a:r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="" xmlns:a16="http://schemas.microsoft.com/office/drawing/2014/main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="" xmlns:a16="http://schemas.microsoft.com/office/drawing/2014/main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="" xmlns:a16="http://schemas.microsoft.com/office/drawing/2014/main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="" xmlns:a16="http://schemas.microsoft.com/office/drawing/2014/main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="" xmlns:a16="http://schemas.microsoft.com/office/drawing/2014/main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x-none" dirty="0"/>
          </a:p>
        </p:txBody>
      </p:sp>
      <p:sp>
        <p:nvSpPr>
          <p:cNvPr id="29" name="Text Placeholder 4">
            <a:extLst>
              <a:ext uri="{FF2B5EF4-FFF2-40B4-BE49-F238E27FC236}">
                <a16:creationId xmlns="" xmlns:a16="http://schemas.microsoft.com/office/drawing/2014/main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="" xmlns:a16="http://schemas.microsoft.com/office/drawing/2014/main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="" xmlns:a16="http://schemas.microsoft.com/office/drawing/2014/main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32" name="Text Placeholder 4">
            <a:extLst>
              <a:ext uri="{FF2B5EF4-FFF2-40B4-BE49-F238E27FC236}">
                <a16:creationId xmlns="" xmlns:a16="http://schemas.microsoft.com/office/drawing/2014/main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="" xmlns:a16="http://schemas.microsoft.com/office/drawing/2014/main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="" xmlns:a16="http://schemas.microsoft.com/office/drawing/2014/main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x-none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=""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="" xmlns:a16="http://schemas.microsoft.com/office/drawing/2014/main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7" name="Text Placeholder 3">
            <a:extLst>
              <a:ext uri="{FF2B5EF4-FFF2-40B4-BE49-F238E27FC236}">
                <a16:creationId xmlns="" xmlns:a16="http://schemas.microsoft.com/office/drawing/2014/main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=""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5" name="Text Placeholder 3">
            <a:extLst>
              <a:ext uri="{FF2B5EF4-FFF2-40B4-BE49-F238E27FC236}">
                <a16:creationId xmlns=""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="" xmlns:a16="http://schemas.microsoft.com/office/drawing/2014/main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9" name="Text Placeholder 3">
            <a:extLst>
              <a:ext uri="{FF2B5EF4-FFF2-40B4-BE49-F238E27FC236}">
                <a16:creationId xmlns="" xmlns:a16="http://schemas.microsoft.com/office/drawing/2014/main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=""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31" name="Text Placeholder 3">
            <a:extLst>
              <a:ext uri="{FF2B5EF4-FFF2-40B4-BE49-F238E27FC236}">
                <a16:creationId xmlns=""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=""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="" xmlns:a16="http://schemas.microsoft.com/office/drawing/2014/main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28" name="Text Placeholder 2">
            <a:extLst>
              <a:ext uri="{FF2B5EF4-FFF2-40B4-BE49-F238E27FC236}">
                <a16:creationId xmlns="" xmlns:a16="http://schemas.microsoft.com/office/drawing/2014/main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=""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5" name="Text Placeholder 3">
            <a:extLst>
              <a:ext uri="{FF2B5EF4-FFF2-40B4-BE49-F238E27FC236}">
                <a16:creationId xmlns=""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=""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31" name="Text Placeholder 3">
            <a:extLst>
              <a:ext uri="{FF2B5EF4-FFF2-40B4-BE49-F238E27FC236}">
                <a16:creationId xmlns=""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=""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="" xmlns:a16="http://schemas.microsoft.com/office/drawing/2014/main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=""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="" xmlns:a16="http://schemas.microsoft.com/office/drawing/2014/main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="" xmlns:a16="http://schemas.microsoft.com/office/drawing/2014/main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=""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=""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="" xmlns:a16="http://schemas.microsoft.com/office/drawing/2014/main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7" name="Text Placeholder 3">
            <a:extLst>
              <a:ext uri="{FF2B5EF4-FFF2-40B4-BE49-F238E27FC236}">
                <a16:creationId xmlns="" xmlns:a16="http://schemas.microsoft.com/office/drawing/2014/main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="" xmlns:a16="http://schemas.microsoft.com/office/drawing/2014/main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22" name="Text Placeholder 3">
            <a:extLst>
              <a:ext uri="{FF2B5EF4-FFF2-40B4-BE49-F238E27FC236}">
                <a16:creationId xmlns="" xmlns:a16="http://schemas.microsoft.com/office/drawing/2014/main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=""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="" xmlns:a16="http://schemas.microsoft.com/office/drawing/2014/main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45" name="Text Placeholder 3">
            <a:extLst>
              <a:ext uri="{FF2B5EF4-FFF2-40B4-BE49-F238E27FC236}">
                <a16:creationId xmlns="" xmlns:a16="http://schemas.microsoft.com/office/drawing/2014/main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="" xmlns:a16="http://schemas.microsoft.com/office/drawing/2014/main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="" xmlns:a16="http://schemas.microsoft.com/office/drawing/2014/main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65" name="Text Placeholder 4">
            <a:extLst>
              <a:ext uri="{FF2B5EF4-FFF2-40B4-BE49-F238E27FC236}">
                <a16:creationId xmlns="" xmlns:a16="http://schemas.microsoft.com/office/drawing/2014/main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="" xmlns:a16="http://schemas.microsoft.com/office/drawing/2014/main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=""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="" xmlns:a16="http://schemas.microsoft.com/office/drawing/2014/main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=""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="" xmlns:a16="http://schemas.microsoft.com/office/drawing/2014/main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=""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="" xmlns:a16="http://schemas.microsoft.com/office/drawing/2014/main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="" xmlns:a16="http://schemas.microsoft.com/office/drawing/2014/main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="" xmlns:a16="http://schemas.microsoft.com/office/drawing/2014/main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="" xmlns:a16="http://schemas.microsoft.com/office/drawing/2014/main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="" xmlns:a16="http://schemas.microsoft.com/office/drawing/2014/main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="" xmlns:a16="http://schemas.microsoft.com/office/drawing/2014/main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="" xmlns:a16="http://schemas.microsoft.com/office/drawing/2014/main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="" xmlns:a16="http://schemas.microsoft.com/office/drawing/2014/main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=""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=""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="" xmlns:a16="http://schemas.microsoft.com/office/drawing/2014/main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="" xmlns:a16="http://schemas.microsoft.com/office/drawing/2014/main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60" y="515607"/>
            <a:ext cx="10722483" cy="775597"/>
          </a:xfrm>
        </p:spPr>
        <p:txBody>
          <a:bodyPr anchor="t"/>
          <a:lstStyle/>
          <a:p>
            <a:pPr>
              <a:spcAft>
                <a:spcPts val="800"/>
              </a:spcAft>
            </a:pPr>
            <a:r>
              <a:rPr lang="ru-RU" sz="2800" dirty="0" smtClean="0"/>
              <a:t>КОГПОБУ "Вятский </a:t>
            </a:r>
            <a:r>
              <a:rPr lang="ru-RU" sz="2800" dirty="0"/>
              <a:t>автомобильно-промышленный колледж"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0175" y="1819092"/>
            <a:ext cx="9252911" cy="809205"/>
          </a:xfrm>
        </p:spPr>
        <p:txBody>
          <a:bodyPr/>
          <a:lstStyle/>
          <a:p>
            <a:r>
              <a:rPr lang="ru-RU" b="1" dirty="0" smtClean="0">
                <a:latin typeface="Century Gothic" panose="020B0502020202020204" pitchFamily="34" charset="0"/>
              </a:rPr>
              <a:t>ОПЫТ </a:t>
            </a:r>
            <a:r>
              <a:rPr lang="ru-RU" b="1" dirty="0">
                <a:latin typeface="Century Gothic" panose="020B0502020202020204" pitchFamily="34" charset="0"/>
              </a:rPr>
              <a:t>РАБОТЫ ПО ОРГАНИЗАЦИИ И ПРОВЕДЕНИЮ </a:t>
            </a:r>
            <a:r>
              <a:rPr lang="ru-RU" b="1" dirty="0" smtClean="0">
                <a:latin typeface="Century Gothic" panose="020B0502020202020204" pitchFamily="34" charset="0"/>
              </a:rPr>
              <a:t>РЕГИОНАЛЬНЫХ  </a:t>
            </a:r>
            <a:r>
              <a:rPr lang="ru-RU" b="1" dirty="0">
                <a:latin typeface="Century Gothic" panose="020B0502020202020204" pitchFamily="34" charset="0"/>
              </a:rPr>
              <a:t>КОНКУРСОВ ПРОФЕССИОНАЛЬНОГО МАСТЕРСТВА «АБИЛИМПИКС</a:t>
            </a:r>
            <a:r>
              <a:rPr lang="ru-RU" b="1" dirty="0" smtClean="0">
                <a:latin typeface="Century Gothic" panose="020B0502020202020204" pitchFamily="34" charset="0"/>
              </a:rPr>
              <a:t>»</a:t>
            </a:r>
          </a:p>
          <a:p>
            <a:r>
              <a:rPr lang="ru-RU" b="1" dirty="0" smtClean="0">
                <a:latin typeface="Century Gothic" panose="020B0502020202020204" pitchFamily="34" charset="0"/>
              </a:rPr>
              <a:t>Кировской области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533" y="3472390"/>
            <a:ext cx="2977898" cy="638177"/>
          </a:xfrm>
        </p:spPr>
        <p:txBody>
          <a:bodyPr/>
          <a:lstStyle/>
          <a:p>
            <a:r>
              <a:rPr lang="ru-RU" dirty="0" smtClean="0">
                <a:latin typeface="Century Gothic" panose="020B0502020202020204" pitchFamily="34" charset="0"/>
              </a:rPr>
              <a:t>Исполнитель: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Лоскутова Л.А.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52" y="152281"/>
            <a:ext cx="10907132" cy="447623"/>
          </a:xfrm>
        </p:spPr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Итоги участников Кировской области в Национальном чемпионате «</a:t>
            </a:r>
            <a:r>
              <a:rPr lang="ru-RU" sz="3200" b="1" dirty="0" err="1" smtClean="0">
                <a:solidFill>
                  <a:schemeClr val="accent2"/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»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9677BB8-8901-4E45-AF1F-6B872773748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001378"/>
              </p:ext>
            </p:extLst>
          </p:nvPr>
        </p:nvGraphicFramePr>
        <p:xfrm>
          <a:off x="495300" y="952502"/>
          <a:ext cx="11250010" cy="5433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201"/>
                <a:gridCol w="1164038"/>
                <a:gridCol w="4335102"/>
                <a:gridCol w="1308538"/>
                <a:gridCol w="3689131"/>
              </a:tblGrid>
              <a:tr h="115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Призовое место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Компетенция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Категория участника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ФИО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</a:tr>
              <a:tr h="115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Бисероплетение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школьники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Палкина Юлия Андреевна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21903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2017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Сухое строительство и штукатурные работы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студенты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Подлевских</a:t>
                      </a:r>
                      <a:r>
                        <a:rPr lang="ru-RU" sz="1400" dirty="0">
                          <a:effectLst/>
                        </a:rPr>
                        <a:t> Роман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230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Фотограф-репортер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школьники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Половников Игорь Михайлович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230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Резьба по дереву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школьники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Багаев Иван Эдуардович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2300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2018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Обработка текста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школьники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Половников Игорь Михайлович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230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Облицовка плиткой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студенты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Дмитриев Дмитрий Николаевич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2300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Ремонт обуви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школьники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Коробейников Антон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230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Обработка текста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школьники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Перевощиков Никита Дмитриевич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1479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Обработка текста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школьники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Маженина Мария Максимовна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230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Облицовка плиткой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студенты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Ившин Юрий Александрович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23000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Кирпичная кладка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студенты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Арлаков Никита Сергеевич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230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Ремонт обуви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школьники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Головизнин Андрей Олегович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230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Обработка текста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школьники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Колупаев Николай Николаевич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230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Облицовка плиткой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студенты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Решетников Сергей Михайлович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115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Лозоплетение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специалисты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Одинцов Олег Викторович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23000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Облицовка плиткой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студенты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Елькин Руслан Михайлович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281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Сухое строительство и штукатурные работы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студенты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Новицкий Владислав Вадимович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230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Швея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студенты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Петряшева Светлана Юрьевна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230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Ремонт обуви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школьники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Крюков Юрий Алексеевич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  <a:tr h="230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Промышленная робототехника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студенты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Пасютина</a:t>
                      </a:r>
                      <a:r>
                        <a:rPr lang="ru-RU" sz="1400" dirty="0">
                          <a:effectLst/>
                        </a:rPr>
                        <a:t> Анастасия </a:t>
                      </a:r>
                      <a:r>
                        <a:rPr lang="ru-RU" sz="1400" dirty="0" err="1">
                          <a:effectLst/>
                        </a:rPr>
                        <a:t>Елизаровна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63" marR="457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0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799981"/>
            <a:ext cx="10907132" cy="44762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Заключение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375F734-68E5-4653-A02E-5C0DD0913E85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ED5324B-2350-456A-8715-528D9788AE52}"/>
              </a:ext>
            </a:extLst>
          </p:cNvPr>
          <p:cNvSpPr txBox="1"/>
          <p:nvPr/>
        </p:nvSpPr>
        <p:spPr>
          <a:xfrm>
            <a:off x="528636" y="1251264"/>
            <a:ext cx="1098019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Основным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из приоритетных направлений деятельности Центра развития движения является организация и проведение регионального чемпионата по профессиональному мастерству среди инвалидов и лиц с ограниченными возможностями здоровья «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 в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Кировской области и 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обеспечение участия делегации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Кировской области в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национальных чемпионатах по профессиональному мастерству среди лиц с ограниченными возможностями здоровья «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».</a:t>
            </a: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Кировской области активно развивается движение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, ежегодно увеличивается количество участников Чемпионата, обновляется список компетенций. Школьники региона активно участвуют в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профориентационной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программе Чемпионата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Основными проблемами являются привлечение к участию в Чемпионате специалистов,  а так же организаций – партнеров, готовых оказывать содействие в трудоустройстве инвалидов.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228676-A4CF-48CD-8779-8D6F4C0250F5}"/>
              </a:ext>
            </a:extLst>
          </p:cNvPr>
          <p:cNvSpPr txBox="1"/>
          <p:nvPr/>
        </p:nvSpPr>
        <p:spPr>
          <a:xfrm>
            <a:off x="7596681" y="5679957"/>
            <a:ext cx="39462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+7 </a:t>
            </a:r>
            <a:r>
              <a:rPr lang="ru-RU" sz="1600" b="0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(996) 529-10-28</a:t>
            </a: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loskutova_la@vapk.info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51F29D-C0AA-462F-9ED3-43291576EE44}"/>
              </a:ext>
            </a:extLst>
          </p:cNvPr>
          <p:cNvSpPr txBox="1"/>
          <p:nvPr/>
        </p:nvSpPr>
        <p:spPr>
          <a:xfrm>
            <a:off x="7543800" y="4035893"/>
            <a:ext cx="43243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Лоскутова Лариса Алексеевна</a:t>
            </a:r>
            <a:endParaRPr lang="en-US" sz="18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7543800" y="4627946"/>
            <a:ext cx="432435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400" b="0" i="0" u="none" kern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Руководитель </a:t>
            </a:r>
          </a:p>
          <a:p>
            <a:pPr lvl="0" algn="l"/>
            <a:r>
              <a:rPr lang="ru-RU" sz="1400" b="0" i="0" u="none" kern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ЦРД «</a:t>
            </a:r>
            <a:r>
              <a:rPr lang="ru-RU" sz="1400" b="0" i="0" u="none" kern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 </a:t>
            </a:r>
          </a:p>
          <a:p>
            <a:pPr lvl="0" algn="l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Кировской области</a:t>
            </a:r>
            <a:endParaRPr lang="en-US" sz="14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Введение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515884" y="826067"/>
            <a:ext cx="988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 Gothic" panose="020B0502020202020204" pitchFamily="34" charset="0"/>
              </a:rPr>
              <a:t>Цель, </a:t>
            </a:r>
            <a:r>
              <a:rPr lang="ru-RU" sz="2000" b="1" dirty="0">
                <a:latin typeface="Century Gothic" panose="020B0502020202020204" pitchFamily="34" charset="0"/>
              </a:rPr>
              <a:t>на решение </a:t>
            </a:r>
            <a:r>
              <a:rPr lang="ru-RU" sz="2000" b="1" dirty="0" smtClean="0">
                <a:latin typeface="Century Gothic" panose="020B0502020202020204" pitchFamily="34" charset="0"/>
              </a:rPr>
              <a:t>которой </a:t>
            </a:r>
            <a:r>
              <a:rPr lang="ru-RU" sz="2000" b="1" dirty="0">
                <a:latin typeface="Century Gothic" panose="020B0502020202020204" pitchFamily="34" charset="0"/>
              </a:rPr>
              <a:t>направлена региональная </a:t>
            </a:r>
            <a:r>
              <a:rPr lang="ru-RU" sz="2000" b="1" dirty="0" smtClean="0">
                <a:latin typeface="Century Gothic" panose="020B0502020202020204" pitchFamily="34" charset="0"/>
              </a:rPr>
              <a:t>практика: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3CD72FC-06E7-749D-1E54-D85F4AA670AD}"/>
              </a:ext>
            </a:extLst>
          </p:cNvPr>
          <p:cNvSpPr txBox="1"/>
          <p:nvPr/>
        </p:nvSpPr>
        <p:spPr>
          <a:xfrm>
            <a:off x="563181" y="5172179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Целевая </a:t>
            </a:r>
            <a:r>
              <a:rPr lang="ru-RU" sz="2000" b="1" dirty="0" smtClean="0">
                <a:latin typeface="Century Gothic" panose="020B0502020202020204" pitchFamily="34" charset="0"/>
              </a:rPr>
              <a:t>аудитория: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101761" y="1212151"/>
            <a:ext cx="11090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беспечение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эффективной профессиональной ориентации и мотивации людей с инвалидностью к получению профессионального образования, содействие их трудоустройству и социокультурной инклюзии в обществе. 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60EE64F-E65D-619E-E042-8F662E7A4B9A}"/>
              </a:ext>
            </a:extLst>
          </p:cNvPr>
          <p:cNvSpPr txBox="1"/>
          <p:nvPr/>
        </p:nvSpPr>
        <p:spPr>
          <a:xfrm>
            <a:off x="1184603" y="5609702"/>
            <a:ext cx="6193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частники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 особенностями здоровья от 14 до 65 лет. Среди них выделяют 3 возрастных категории: школьник, студенты и специалисты.</a:t>
            </a: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=""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615099" y="1604163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=""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650937" y="5799827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515884" y="2178117"/>
            <a:ext cx="988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 Gothic" panose="020B0502020202020204" pitchFamily="34" charset="0"/>
              </a:rPr>
              <a:t>Задачи, </a:t>
            </a:r>
            <a:r>
              <a:rPr lang="ru-RU" sz="2000" b="1" dirty="0">
                <a:latin typeface="Century Gothic" panose="020B0502020202020204" pitchFamily="34" charset="0"/>
              </a:rPr>
              <a:t>на решение </a:t>
            </a:r>
            <a:r>
              <a:rPr lang="ru-RU" sz="2000" b="1" dirty="0" smtClean="0">
                <a:latin typeface="Century Gothic" panose="020B0502020202020204" pitchFamily="34" charset="0"/>
              </a:rPr>
              <a:t>которых направлена </a:t>
            </a:r>
            <a:r>
              <a:rPr lang="ru-RU" sz="2000" b="1" dirty="0">
                <a:latin typeface="Century Gothic" panose="020B0502020202020204" pitchFamily="34" charset="0"/>
              </a:rPr>
              <a:t>региональная </a:t>
            </a:r>
            <a:r>
              <a:rPr lang="ru-RU" sz="2000" b="1" dirty="0" smtClean="0">
                <a:latin typeface="Century Gothic" panose="020B0502020202020204" pitchFamily="34" charset="0"/>
              </a:rPr>
              <a:t>практика: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3181" y="2686940"/>
            <a:ext cx="113885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SzPct val="160000"/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способствовать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региональному обмену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опытом в сфере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адаптации, социализации и трудоустройства инвалидов;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60000"/>
              <a:buFont typeface="Wingdings" pitchFamily="2" charset="2"/>
              <a:buChar char="Ø"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60000"/>
              <a:buFont typeface="Wingdings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развивать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чемпионатное движение в Кировской области;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60000"/>
              <a:buFont typeface="Wingdings" pitchFamily="2" charset="2"/>
              <a:buChar char="Ø"/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60000"/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привлекать партнеров к организации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проведению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чемпионатов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60000"/>
              <a:buFont typeface="Wingdings" pitchFamily="2" charset="2"/>
              <a:buChar char="Ø"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60000"/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увеличивать количество участников движения для их успешной социализации и адаптации в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обществе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Основные площадки проведения регионального чемпионата: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D220D48-FDB9-4E76-8194-9B0A26F2DC2C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22C57D-63AB-B63F-D65F-E27967970941}"/>
              </a:ext>
            </a:extLst>
          </p:cNvPr>
          <p:cNvSpPr txBox="1"/>
          <p:nvPr/>
        </p:nvSpPr>
        <p:spPr>
          <a:xfrm>
            <a:off x="772510" y="2054245"/>
            <a:ext cx="100097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Ø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КОГПОБУ «Кировский многопрофильный техникум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»;</a:t>
            </a:r>
          </a:p>
          <a:p>
            <a:pPr marL="342900" lvl="0" indent="-342900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Ø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КОГОАУ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ДО «Центр технического творчества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»;</a:t>
            </a:r>
          </a:p>
          <a:p>
            <a:pPr marL="342900" lvl="0" indent="-342900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Ø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КОГПОБУ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«Вятский колледж профессиональных технологий управления и сервиса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»;</a:t>
            </a:r>
          </a:p>
          <a:p>
            <a:pPr marL="342900" lvl="0" indent="-342900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Ø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КОГПОБУ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«Вятский автомобильно-промышленный колледж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».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2510" y="1388265"/>
            <a:ext cx="11051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Региональный чемпионат проводится на распределенных площадках (Модель 2).</a:t>
            </a:r>
          </a:p>
        </p:txBody>
      </p:sp>
    </p:spTree>
    <p:extLst>
      <p:ext uri="{BB962C8B-B14F-4D97-AF65-F5344CB8AC3E}">
        <p14:creationId xmlns:p14="http://schemas.microsoft.com/office/powerpoint/2010/main" val="21622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398463" y="825923"/>
            <a:ext cx="11244263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Подготовительный этап: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составление Паспорта проведения регионального чемпионата;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обеспечение направления конкурсных заданий РЧ в образовательные организации, общества инвалидов и направляет на согласование конкурсные задания в НЦ;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тбор и утверждение главных экспертов по компетенциям, в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соотвествиие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 Положением об экспертах конкурсов «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информирование о начале приема заявок от участников на интернет странице Национального центра и Регионального центра;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пределение экспертов регионального чемпионата;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азмещение не сайте ЦРД конкурсные задания по компетенциям;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формление площадок для соревнований, закупка расходных материалов, атрибутики и т.д.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рганизация и проведение курсов  по обучению региональных экспертов.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2. Основная часть: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роведение соревнований, согласно составленного Графика проведения соревнований по компетенциям;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роведение деловой программы для всех участников Регионального чемпионата (круглый стол, Ярмарка вакансий, мастер-классы, выставки, профессиональные пробы, встречи с работодателями и т.д.;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проведение церемоний открытия и закрытия регионального чемпионата «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3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 Участие в национальном чемпионате «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 err="1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Профориентационные</a:t>
            </a:r>
            <a: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 мероприятия в рамках регионального чемпионата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D220D48-FDB9-4E76-8194-9B0A26F2DC2C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22C57D-63AB-B63F-D65F-E27967970941}"/>
              </a:ext>
            </a:extLst>
          </p:cNvPr>
          <p:cNvSpPr txBox="1"/>
          <p:nvPr/>
        </p:nvSpPr>
        <p:spPr>
          <a:xfrm>
            <a:off x="630621" y="1348800"/>
            <a:ext cx="110516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>
              <a:buClr>
                <a:schemeClr val="accent2">
                  <a:lumMod val="75000"/>
                </a:schemeClr>
              </a:buClr>
              <a:buSzPct val="150000"/>
              <a:buFont typeface="Century Gothic" pitchFamily="34" charset="0"/>
              <a:buChar char="►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мастер-классы для людей из числа лиц с ограниченными возможностями здоровья и инвалидностью, с целью знакомства школьников с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профессиями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Оригами, Вышивка из ленты, Брошь из ленты, Ткацкое дело, Работа с полимерной глиной и жидким фарфором,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Кукарское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кружево, Ниточные салфетки, Экспертиза качества продуктов,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Карвинг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из овощей и фруктов, Конфетные букетов, Печенье – смайлики, Вышивка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борджелла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, Рисование на воде, Роспись по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пряникам;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536575" lvl="0" indent="-536575">
              <a:buClr>
                <a:schemeClr val="accent2">
                  <a:lumMod val="75000"/>
                </a:schemeClr>
              </a:buClr>
              <a:buSzPct val="150000"/>
              <a:buFont typeface="Century Gothic" pitchFamily="34" charset="0"/>
              <a:buChar char="►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536575" lvl="0" indent="-536575">
              <a:buClr>
                <a:schemeClr val="accent2">
                  <a:lumMod val="75000"/>
                </a:schemeClr>
              </a:buClr>
              <a:buSzPct val="150000"/>
              <a:buFont typeface="Century Gothic" pitchFamily="34" charset="0"/>
              <a:buChar char="►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экскурсии  для школьников в профессиональные образовательные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организации, с целью знакомства с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профессиями;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536575" lvl="0" indent="-536575">
              <a:buClr>
                <a:schemeClr val="accent2">
                  <a:lumMod val="75000"/>
                </a:schemeClr>
              </a:buClr>
              <a:buSzPct val="150000"/>
              <a:buFont typeface="Century Gothic" pitchFamily="34" charset="0"/>
              <a:buChar char="►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536575" lvl="0" indent="-536575">
              <a:buClr>
                <a:schemeClr val="accent2">
                  <a:lumMod val="75000"/>
                </a:schemeClr>
              </a:buClr>
              <a:buSzPct val="150000"/>
              <a:buFont typeface="Century Gothic" pitchFamily="34" charset="0"/>
              <a:buChar char="►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выставка  изделий, изготовленных руками лиц с ОВЗ и инвалидностью школ и ПОО Кировской области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игрушки, сумки, поделки, салфетки, одежда и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мн.др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.;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536575" lvl="0" indent="-536575">
              <a:buClr>
                <a:schemeClr val="accent2">
                  <a:lumMod val="75000"/>
                </a:schemeClr>
              </a:buClr>
              <a:buSzPct val="150000"/>
              <a:buFont typeface="Century Gothic" pitchFamily="34" charset="0"/>
              <a:buChar char="►"/>
            </a:pP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536575" lvl="0" indent="-536575">
              <a:buClr>
                <a:schemeClr val="accent2">
                  <a:lumMod val="75000"/>
                </a:schemeClr>
              </a:buClr>
              <a:buSzPct val="150000"/>
              <a:buFont typeface="Century Gothic" pitchFamily="34" charset="0"/>
              <a:buChar char="►"/>
            </a:pP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профориентационное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информирование о ситуации на рынке труда, востребованных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профессиях;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536575" lvl="0" indent="-536575">
              <a:buClr>
                <a:schemeClr val="accent2">
                  <a:lumMod val="75000"/>
                </a:schemeClr>
              </a:buClr>
              <a:buSzPct val="150000"/>
              <a:buFont typeface="Century Gothic" pitchFamily="34" charset="0"/>
              <a:buChar char="►"/>
            </a:pP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536575" lvl="0" indent="-536575">
              <a:buClr>
                <a:schemeClr val="accent2">
                  <a:lumMod val="75000"/>
                </a:schemeClr>
              </a:buClr>
              <a:buSzPct val="150000"/>
              <a:buFont typeface="Century Gothic" pitchFamily="34" charset="0"/>
              <a:buChar char="►"/>
            </a:pP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рофориентационное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тестирование с целью оказания помощи в профессиональном самоопределении и выборе учебного заведения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441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dirty="0" smtClean="0">
                <a:solidFill>
                  <a:schemeClr val="accent2"/>
                </a:solidFill>
              </a:rPr>
              <a:t>Содействие трудоустройству участников движения «</a:t>
            </a:r>
            <a:r>
              <a:rPr lang="ru-RU" dirty="0" err="1" smtClean="0">
                <a:solidFill>
                  <a:schemeClr val="accent2"/>
                </a:solidFill>
              </a:rPr>
              <a:t>Абилимпикс</a:t>
            </a:r>
            <a:r>
              <a:rPr lang="ru-RU" dirty="0" smtClean="0">
                <a:solidFill>
                  <a:schemeClr val="accent2"/>
                </a:solidFill>
              </a:rPr>
              <a:t>» в рамках регионального чемпионата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0C1F668-3E6B-4521-9D01-B67AC7995F92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204DC8E-C72B-412F-989C-835C0A541E5C}"/>
              </a:ext>
            </a:extLst>
          </p:cNvPr>
          <p:cNvSpPr txBox="1"/>
          <p:nvPr/>
        </p:nvSpPr>
        <p:spPr>
          <a:xfrm>
            <a:off x="583324" y="1524015"/>
            <a:ext cx="10011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buClr>
                <a:schemeClr val="accent2">
                  <a:lumMod val="75000"/>
                </a:schemeClr>
              </a:buClr>
              <a:buSzPct val="130000"/>
              <a:buFont typeface="Century Gothic" pitchFamily="34" charset="0"/>
              <a:buChar char="►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организация и проведение круглого стола « Содействие в трудоустройстве» с участием работодателей, Центров занятость населения Кировской области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 участниками движения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»;</a:t>
            </a:r>
          </a:p>
          <a:p>
            <a:pPr marL="441325" indent="-441325">
              <a:buClr>
                <a:schemeClr val="accent2">
                  <a:lumMod val="75000"/>
                </a:schemeClr>
              </a:buClr>
              <a:buSzPct val="130000"/>
              <a:buFont typeface="Century Gothic" pitchFamily="34" charset="0"/>
              <a:buChar char="►"/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41325" indent="-441325">
              <a:buClr>
                <a:schemeClr val="accent2">
                  <a:lumMod val="75000"/>
                </a:schemeClr>
              </a:buClr>
              <a:buSzPct val="130000"/>
              <a:buFont typeface="Century Gothic" pitchFamily="34" charset="0"/>
              <a:buChar char="►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привлечение работодателей в качестве региональных экспертов;</a:t>
            </a:r>
          </a:p>
          <a:p>
            <a:pPr marL="441325" indent="-441325">
              <a:buClr>
                <a:schemeClr val="accent2">
                  <a:lumMod val="75000"/>
                </a:schemeClr>
              </a:buClr>
              <a:buSzPct val="130000"/>
              <a:buFont typeface="Century Gothic" pitchFamily="34" charset="0"/>
              <a:buChar char="►"/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41325" indent="-441325">
              <a:buClr>
                <a:schemeClr val="accent2">
                  <a:lumMod val="75000"/>
                </a:schemeClr>
              </a:buClr>
              <a:buSzPct val="130000"/>
              <a:buFont typeface="Century Gothic" pitchFamily="34" charset="0"/>
              <a:buChar char="►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роведение тренингов центрами занятости населения для участников движения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»;</a:t>
            </a:r>
          </a:p>
          <a:p>
            <a:pPr marL="441325" indent="-441325">
              <a:buClr>
                <a:schemeClr val="accent2">
                  <a:lumMod val="75000"/>
                </a:schemeClr>
              </a:buClr>
              <a:buSzPct val="130000"/>
              <a:buFont typeface="Century Gothic" pitchFamily="34" charset="0"/>
              <a:buChar char="►"/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41325" indent="-441325">
              <a:buClr>
                <a:schemeClr val="accent2">
                  <a:lumMod val="75000"/>
                </a:schemeClr>
              </a:buClr>
              <a:buSzPct val="130000"/>
              <a:buFont typeface="Century Gothic" pitchFamily="34" charset="0"/>
              <a:buChar char="►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роведение встреч с работодателями и Центрами занятости населения Кировской области;</a:t>
            </a:r>
          </a:p>
          <a:p>
            <a:pPr marL="441325" indent="-441325">
              <a:buClr>
                <a:schemeClr val="accent2">
                  <a:lumMod val="75000"/>
                </a:schemeClr>
              </a:buClr>
              <a:buSzPct val="130000"/>
              <a:buFont typeface="Century Gothic" pitchFamily="34" charset="0"/>
              <a:buChar char="►"/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41325" indent="-441325">
              <a:buClr>
                <a:schemeClr val="accent2">
                  <a:lumMod val="75000"/>
                </a:schemeClr>
              </a:buClr>
              <a:buSzPct val="130000"/>
              <a:buFont typeface="Century Gothic" pitchFamily="34" charset="0"/>
              <a:buChar char="►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роведение «Ярмарки вакансий» с привлечением работодателей;</a:t>
            </a:r>
          </a:p>
          <a:p>
            <a:pPr marL="441325" indent="-441325">
              <a:buClr>
                <a:schemeClr val="accent2">
                  <a:lumMod val="75000"/>
                </a:schemeClr>
              </a:buClr>
              <a:buSzPct val="130000"/>
              <a:buFont typeface="Century Gothic" pitchFamily="34" charset="0"/>
              <a:buChar char="►"/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41325" indent="-441325">
              <a:buClr>
                <a:schemeClr val="accent2">
                  <a:lumMod val="75000"/>
                </a:schemeClr>
              </a:buClr>
              <a:buSzPct val="130000"/>
              <a:buFont typeface="Century Gothic" pitchFamily="34" charset="0"/>
              <a:buChar char="►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одействие в заключении отложенных  и целевых трудовых договоров со студентами ПОО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 эффективности </a:t>
            </a: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реализации региональной </a:t>
            </a:r>
            <a: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практики проведения регионального чемпионата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1591032"/>
            <a:ext cx="32385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сравнении с 2016 годом, когда проводился первый региональный чемпионат «</a:t>
            </a:r>
            <a:r>
              <a:rPr lang="ru-RU" altLang="zh-CN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altLang="zh-CN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», количество участников увеличилось в 6 раз с 24 до 146 человек,  число компетенций в 4 раза с 4 до 15, число экспертов  в 6 раз   с  12 до 69 человек, число волонтеров в 4  раза с 12 до 50 человек</a:t>
            </a:r>
            <a:r>
              <a:rPr lang="ru-RU" altLang="zh-CN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Самыми популярными, востребованными и массовыми компетенциями в регионе являются: Швея, Столяр строительный, Каменщик,  Повар, Ремонт обуви, Малярное дело.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28511134"/>
              </p:ext>
            </p:extLst>
          </p:nvPr>
        </p:nvGraphicFramePr>
        <p:xfrm>
          <a:off x="4114800" y="1504950"/>
          <a:ext cx="708660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9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Нозологии участников регионального чемпионата Кировской области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80031"/>
              </p:ext>
            </p:extLst>
          </p:nvPr>
        </p:nvGraphicFramePr>
        <p:xfrm>
          <a:off x="628649" y="1200154"/>
          <a:ext cx="10758488" cy="4980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5422"/>
                <a:gridCol w="641664"/>
                <a:gridCol w="641664"/>
                <a:gridCol w="641664"/>
                <a:gridCol w="641664"/>
                <a:gridCol w="795721"/>
                <a:gridCol w="795721"/>
                <a:gridCol w="897484"/>
                <a:gridCol w="897484"/>
              </a:tblGrid>
              <a:tr h="2597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нозологии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участников 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по годам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 нарушением зрения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 нарушением слуха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интеллектуальные нарушения (ОПР)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5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интеллектуальные нарушения (расстройство аутистического спектра)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соматические нарушения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слабослышащие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слабовидящие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 нарушениями ОДА (мобильные)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5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 нарушениями ОДА (на кресле-коляске)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Ментальные нарушения (ЗПР)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Ментальные нарушения (УО)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Нарушение речи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7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 участников: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9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59" y="666631"/>
            <a:ext cx="10907132" cy="44762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Ожидаемые </a:t>
            </a:r>
            <a: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результаты: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4A02D2-B979-4387-878C-EEDA4C352C70}"/>
              </a:ext>
            </a:extLst>
          </p:cNvPr>
          <p:cNvSpPr txBox="1"/>
          <p:nvPr/>
        </p:nvSpPr>
        <p:spPr>
          <a:xfrm>
            <a:off x="662152" y="1429423"/>
            <a:ext cx="104249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>
              <a:buClr>
                <a:schemeClr val="accent2">
                  <a:lumMod val="75000"/>
                </a:schemeClr>
              </a:buClr>
              <a:buSzPct val="130000"/>
              <a:buFont typeface="Century Gothic" pitchFamily="34" charset="0"/>
              <a:buChar char="►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увеличение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числа участников к конкурсу профессионального мастерства «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билимпикс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»;</a:t>
            </a:r>
          </a:p>
          <a:p>
            <a:pPr marL="630238" indent="-630238">
              <a:buClr>
                <a:schemeClr val="accent2">
                  <a:lumMod val="75000"/>
                </a:schemeClr>
              </a:buClr>
              <a:buSzPct val="130000"/>
              <a:buFont typeface="Century Gothic" pitchFamily="34" charset="0"/>
              <a:buChar char="►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630238" indent="-630238">
              <a:buClr>
                <a:schemeClr val="accent2">
                  <a:lumMod val="75000"/>
                </a:schemeClr>
              </a:buClr>
              <a:buSzPct val="130000"/>
              <a:buFont typeface="Century Gothic" pitchFamily="34" charset="0"/>
              <a:buChar char="►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интеграция участников чемпионата с ограниченными возможностями здоровья и инвалидностью в общество</a:t>
            </a:r>
          </a:p>
          <a:p>
            <a:pPr marL="630238" indent="-630238">
              <a:buClr>
                <a:schemeClr val="accent2">
                  <a:lumMod val="75000"/>
                </a:schemeClr>
              </a:buClr>
              <a:buSzPct val="130000"/>
              <a:buFont typeface="Century Gothic" pitchFamily="34" charset="0"/>
              <a:buChar char="►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630238" indent="-630238">
              <a:buClr>
                <a:schemeClr val="accent2">
                  <a:lumMod val="75000"/>
                </a:schemeClr>
              </a:buClr>
              <a:buSzPct val="130000"/>
              <a:buFont typeface="Century Gothic" pitchFamily="34" charset="0"/>
              <a:buChar char="►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увеличение трудоустроенных  участников чемпионата «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 (выпускников ПОО и ВО)</a:t>
            </a:r>
          </a:p>
          <a:p>
            <a:pPr marL="630238" indent="-630238">
              <a:buClr>
                <a:schemeClr val="accent2">
                  <a:lumMod val="75000"/>
                </a:schemeClr>
              </a:buClr>
              <a:buSzPct val="130000"/>
              <a:buFont typeface="Century Gothic" pitchFamily="34" charset="0"/>
              <a:buChar char="►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630238" indent="-630238">
              <a:buClr>
                <a:schemeClr val="accent2">
                  <a:lumMod val="75000"/>
                </a:schemeClr>
              </a:buClr>
              <a:buSzPct val="130000"/>
              <a:buFont typeface="Century Gothic" pitchFamily="34" charset="0"/>
              <a:buChar char="►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величение заинтересованных работодателей в трудоустройстве лиц данной категории.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3580</TotalTime>
  <Words>1145</Words>
  <Application>Microsoft Office PowerPoint</Application>
  <PresentationFormat>Произвольный</PresentationFormat>
  <Paragraphs>312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30" baseType="lpstr">
      <vt:lpstr>Arial</vt:lpstr>
      <vt:lpstr>Roboto</vt:lpstr>
      <vt:lpstr>Lato Light</vt:lpstr>
      <vt:lpstr>Futura PT Bold</vt:lpstr>
      <vt:lpstr>Futura PT Demi</vt:lpstr>
      <vt:lpstr>Calibri Light</vt:lpstr>
      <vt:lpstr>Helvetica Neue</vt:lpstr>
      <vt:lpstr>Futura PT Book</vt:lpstr>
      <vt:lpstr>Century Gothic</vt:lpstr>
      <vt:lpstr>Wingdings</vt:lpstr>
      <vt:lpstr>Calibri</vt:lpstr>
      <vt:lpstr>Futura PT Light</vt:lpstr>
      <vt:lpstr>Futura PT Medium</vt:lpstr>
      <vt:lpstr>Times New Roman</vt:lpstr>
      <vt:lpstr>等线</vt:lpstr>
      <vt:lpstr>Обложка</vt:lpstr>
      <vt:lpstr>Основные блоки</vt:lpstr>
      <vt:lpstr>Закрывающие слайды</vt:lpstr>
      <vt:lpstr>КОГПОБУ "Вятский автомобильно-промышленный колледж"</vt:lpstr>
      <vt:lpstr>Введение </vt:lpstr>
      <vt:lpstr>Основные площадки проведения регионального чемпионата:</vt:lpstr>
      <vt:lpstr>Алгоритм реализации региональной практики </vt:lpstr>
      <vt:lpstr>Профориентационные мероприятия в рамках регионального чемпионата </vt:lpstr>
      <vt:lpstr>Содействие трудоустройству участников движения «Абилимпикс» в рамках регионального чемпионата</vt:lpstr>
      <vt:lpstr>Результаты эффективности реализации региональной практики проведения регионального чемпионата </vt:lpstr>
      <vt:lpstr>Нозологии участников регионального чемпионата Кировской области</vt:lpstr>
      <vt:lpstr>Ожидаемые результаты:</vt:lpstr>
      <vt:lpstr>Итоги участников Кировской области в Национальном чемпионате «Абилимпикс» 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NB-322-01</cp:lastModifiedBy>
  <cp:revision>388</cp:revision>
  <cp:lastPrinted>2023-02-28T10:07:21Z</cp:lastPrinted>
  <dcterms:created xsi:type="dcterms:W3CDTF">2022-10-21T09:29:54Z</dcterms:created>
  <dcterms:modified xsi:type="dcterms:W3CDTF">2023-10-03T10:17:24Z</dcterms:modified>
</cp:coreProperties>
</file>