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57" r:id="rId2"/>
    <p:sldMasterId id="2147483674" r:id="rId3"/>
  </p:sldMasterIdLst>
  <p:notesMasterIdLst>
    <p:notesMasterId r:id="rId19"/>
  </p:notesMasterIdLst>
  <p:handoutMasterIdLst>
    <p:handoutMasterId r:id="rId20"/>
  </p:handoutMasterIdLst>
  <p:sldIdLst>
    <p:sldId id="281" r:id="rId4"/>
    <p:sldId id="259" r:id="rId5"/>
    <p:sldId id="262" r:id="rId6"/>
    <p:sldId id="288" r:id="rId7"/>
    <p:sldId id="264" r:id="rId8"/>
    <p:sldId id="266" r:id="rId9"/>
    <p:sldId id="289" r:id="rId10"/>
    <p:sldId id="290" r:id="rId11"/>
    <p:sldId id="265" r:id="rId12"/>
    <p:sldId id="267" r:id="rId13"/>
    <p:sldId id="269" r:id="rId14"/>
    <p:sldId id="292" r:id="rId15"/>
    <p:sldId id="294" r:id="rId16"/>
    <p:sldId id="271" r:id="rId17"/>
    <p:sldId id="287" r:id="rId18"/>
  </p:sldIdLst>
  <p:sldSz cx="12192000" cy="6858000"/>
  <p:notesSz cx="6797675" cy="9926638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Futura PT Light" panose="020B0604020202020204" charset="-52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utura PT Book" panose="020B0604020202020204" charset="-5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6FD"/>
    <a:srgbClr val="4A63FC"/>
    <a:srgbClr val="C9D7F2"/>
    <a:srgbClr val="7F7F7F"/>
    <a:srgbClr val="FFC61E"/>
    <a:srgbClr val="E9F0FD"/>
    <a:srgbClr val="E83845"/>
    <a:srgbClr val="4B83F2"/>
    <a:srgbClr val="0540F2"/>
    <a:srgbClr val="00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5" autoAdjust="0"/>
    <p:restoredTop sz="95597" autoAdjust="0"/>
  </p:normalViewPr>
  <p:slideViewPr>
    <p:cSldViewPr snapToGrid="0" showGuides="1">
      <p:cViewPr varScale="1">
        <p:scale>
          <a:sx n="107" d="100"/>
          <a:sy n="107" d="100"/>
        </p:scale>
        <p:origin x="480" y="96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0ED7-FB80-6F44-973C-9A2E743972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7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en-RU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en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RU" dirty="0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en-RU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RU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RU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en-RU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852542"/>
            <a:ext cx="12001500" cy="276999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lang="ru-RU" sz="2000" dirty="0" smtClean="0">
                <a:latin typeface="Century Gothic" panose="020B0502020202020204" pitchFamily="34" charset="0"/>
              </a:rPr>
              <a:t>ГБПОУ РО «Новочеркасский колледж промышленных технологий и  управления»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2" y="2419160"/>
            <a:ext cx="11038168" cy="809205"/>
          </a:xfrm>
        </p:spPr>
        <p:txBody>
          <a:bodyPr/>
          <a:lstStyle/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Модель проведения Регионального чемпионата Абилимпикс Ростовской области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2" y="3479106"/>
            <a:ext cx="3198281" cy="1080560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Григорьева Г.Н.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Чеботарева Т.А.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контроля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A02D2-B979-4387-878C-EEDA4C352C70}"/>
              </a:ext>
            </a:extLst>
          </p:cNvPr>
          <p:cNvSpPr txBox="1"/>
          <p:nvPr/>
        </p:nvSpPr>
        <p:spPr>
          <a:xfrm>
            <a:off x="701365" y="1657206"/>
            <a:ext cx="11033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Увеличение количества участников чемпионатного движения </a:t>
            </a:r>
            <a:r>
              <a:rPr lang="ru-RU" sz="2400" b="1" dirty="0" smtClean="0">
                <a:solidFill>
                  <a:schemeClr val="accent1"/>
                </a:solidFill>
              </a:rPr>
              <a:t>Абилимпикс;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>
                <a:solidFill>
                  <a:schemeClr val="accent1"/>
                </a:solidFill>
              </a:rPr>
              <a:t>Увеличение количества трудоустроенных участников чемпионатов </a:t>
            </a:r>
            <a:r>
              <a:rPr lang="ru-RU" sz="2400" b="1" dirty="0" smtClean="0">
                <a:solidFill>
                  <a:schemeClr val="accent1"/>
                </a:solidFill>
              </a:rPr>
              <a:t>Абилимпикс;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dirty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Увеличение </a:t>
            </a:r>
            <a:r>
              <a:rPr lang="ru-RU" sz="2400" b="1" dirty="0">
                <a:solidFill>
                  <a:schemeClr val="accent1"/>
                </a:solidFill>
              </a:rPr>
              <a:t>количества заинтересованных предприятий - партнеров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376785" y="2470364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376785" y="3239642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399408" y="1713122"/>
            <a:ext cx="354937" cy="24897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381001" y="1792030"/>
            <a:ext cx="3969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От 4 компетенций и 22 участников категории «студенты» в 2016 году к 30 компетенциям с 280 участниками во всех категориях в 2023 году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18" t="42770" r="15936" b="15664"/>
          <a:stretch/>
        </p:blipFill>
        <p:spPr>
          <a:xfrm>
            <a:off x="4504110" y="1578525"/>
            <a:ext cx="7377598" cy="4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168095104"/>
              </p:ext>
            </p:extLst>
          </p:nvPr>
        </p:nvGraphicFramePr>
        <p:xfrm>
          <a:off x="302237" y="1934612"/>
          <a:ext cx="1154801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904">
                  <a:extLst>
                    <a:ext uri="{9D8B030D-6E8A-4147-A177-3AD203B41FA5}">
                      <a16:colId xmlns:a16="http://schemas.microsoft.com/office/drawing/2014/main" val="2298882928"/>
                    </a:ext>
                  </a:extLst>
                </a:gridCol>
                <a:gridCol w="3635904">
                  <a:extLst>
                    <a:ext uri="{9D8B030D-6E8A-4147-A177-3AD203B41FA5}">
                      <a16:colId xmlns:a16="http://schemas.microsoft.com/office/drawing/2014/main" val="1732200244"/>
                    </a:ext>
                  </a:extLst>
                </a:gridCol>
                <a:gridCol w="4276210">
                  <a:extLst>
                    <a:ext uri="{9D8B030D-6E8A-4147-A177-3AD203B41FA5}">
                      <a16:colId xmlns:a16="http://schemas.microsoft.com/office/drawing/2014/main" val="1304931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проведения регионального чемпионата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социальных партнеров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Постоянные партнеры регионального чемпионата «Абилимпикс» Ростовской области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6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dirty="0" smtClean="0"/>
                        <a:t>ООО "Вектор групп"</a:t>
                      </a:r>
                      <a:endParaRPr lang="ru-RU" dirty="0"/>
                    </a:p>
                    <a:p>
                      <a:r>
                        <a:rPr lang="ru-RU" dirty="0" smtClean="0"/>
                        <a:t>АО Корпорация "Глория Джинс"</a:t>
                      </a:r>
                      <a:endParaRPr lang="ru-RU" dirty="0"/>
                    </a:p>
                    <a:p>
                      <a:r>
                        <a:rPr lang="ru-RU" dirty="0" smtClean="0"/>
                        <a:t>Салон красоты "Нелли"</a:t>
                      </a:r>
                      <a:endParaRPr lang="ru-RU" dirty="0"/>
                    </a:p>
                    <a:p>
                      <a:r>
                        <a:rPr lang="ru-RU" dirty="0" smtClean="0"/>
                        <a:t>Банк ВТБ</a:t>
                      </a:r>
                      <a:endParaRPr lang="ru-RU" dirty="0"/>
                    </a:p>
                    <a:p>
                      <a:r>
                        <a:rPr lang="ru-RU" dirty="0" smtClean="0"/>
                        <a:t>ООО «Снежинка</a:t>
                      </a:r>
                    </a:p>
                    <a:p>
                      <a:r>
                        <a:rPr lang="ru-RU" dirty="0" smtClean="0"/>
                        <a:t>ИП </a:t>
                      </a:r>
                      <a:r>
                        <a:rPr lang="ru-RU" dirty="0" err="1" smtClean="0"/>
                        <a:t>Питчак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ИП Пахомова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24935"/>
                  </a:ext>
                </a:extLst>
              </a:tr>
              <a:tr h="326072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77530"/>
                  </a:ext>
                </a:extLst>
              </a:tr>
              <a:tr h="326072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75455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237" y="157894"/>
            <a:ext cx="10907132" cy="890978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26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95" y="125257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352291" y="962819"/>
            <a:ext cx="1108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целях содействия трудоустройству участников Абилимпикс, традиционными становятся мероприятия во время регионального чемпионата и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межчемпионатный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период: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6B753B-E540-4D5B-90C9-3E561D5D551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2291" y="1577759"/>
            <a:ext cx="114719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Ярмарки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вакансий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2021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год – в рамках регионального чемпионата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был заключен 1 отложенный трудовой договор:</a:t>
            </a:r>
          </a:p>
          <a:p>
            <a:pPr marL="985838" indent="7938">
              <a:buFont typeface="Wingdings" panose="05000000000000000000" pitchFamily="2" charset="2"/>
              <a:buChar char="Ø"/>
            </a:pP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Шимчак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А.С (компетенция Поварское дело) – договор с ООО «Снежинка», должность – кондитер;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2022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год – в рамках регионального чемпионата было заключено 2 отложенных трудовых договора:</a:t>
            </a:r>
          </a:p>
          <a:p>
            <a:pPr marL="1271588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Иванченко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А.А (компетенция Поварское дело) – договор с ГБПОУ РО Новочеркасский колледж промышленных технологий и управления, должность повар столовой;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271588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Иванов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Д.О (компетенция Дизайн плаката) – договор ИП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Грицай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Ольга Вячеславовна Рекламное агентство "Профи", должность рекламный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дизайнер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2023 год -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рамках регионального чемпионата было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заключено 2 трудовых договора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участниками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«Абилимпикс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»:</a:t>
            </a:r>
          </a:p>
          <a:p>
            <a:pPr marL="985838" indent="-1746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Попова А.Г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(компетенция Поварское дело) – договор Ресторан «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Этно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»; </a:t>
            </a:r>
          </a:p>
          <a:p>
            <a:pPr marL="985838" indent="-17463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Горявина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А.В (компетенция Торговля)- договор с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Магнит-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косметик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2291" y="3715123"/>
            <a:ext cx="112353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Всероссийская акция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Союза машиностроителей России «Неделя без турникетов»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Всероссийская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ярмарка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трудоустройства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Совместно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Управлением государственной службы занятости населения Ростовской области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РЦРД Абилимпикс привлекли участников Абилимпикс к участию в акции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291" y="4460197"/>
            <a:ext cx="11163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Взлетай выше: встречи 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работодателями.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Организаторы Территориальные центры занятости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населения Ростовской области и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Региональный центр развития движения «Абилимпикс» Ростовской области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291" y="4938607"/>
            <a:ext cx="1140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Ежегодные информационные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вебинары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для специальных общеобразовательных организаций, их выпускников и родителей детей с ОВЗ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 вакантных учебных местах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 программы профессионального обучения лиц с интеллектуальными нарушениями в профессиональных образовательных организациях Ростовской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291" y="5737616"/>
            <a:ext cx="1157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Региональный Фестиваль профессий «Билет в будущее. Топ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регион»</a:t>
            </a:r>
          </a:p>
          <a:p>
            <a:pPr marL="88900" indent="-88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Ярмарки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учебных мест </a:t>
            </a:r>
          </a:p>
        </p:txBody>
      </p:sp>
    </p:spTree>
    <p:extLst>
      <p:ext uri="{BB962C8B-B14F-4D97-AF65-F5344CB8AC3E}">
        <p14:creationId xmlns:p14="http://schemas.microsoft.com/office/powerpoint/2010/main" val="121606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31" y="137713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441231" y="3107503"/>
            <a:ext cx="114190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Модель проведения Регионального чемпионата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профессиональному мастерству инвалидов и лиц с ОВЗ «Абилимпикс»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 Ростовской области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считаем эффективной, о чем свидетельствует положительная динамика показателей:</a:t>
            </a:r>
          </a:p>
          <a:p>
            <a:pPr marL="88900" indent="-190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количества компетенций</a:t>
            </a:r>
          </a:p>
          <a:p>
            <a:pPr marL="88900" indent="-190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участников</a:t>
            </a:r>
          </a:p>
          <a:p>
            <a:pPr marL="88900" indent="-190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площадок регионального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чемпионата;</a:t>
            </a:r>
          </a:p>
          <a:p>
            <a:pPr marL="88900" indent="-190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Увеличение количества социальных партнеров регионального чемпионата;</a:t>
            </a:r>
          </a:p>
          <a:p>
            <a:pPr marL="88900" indent="-190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Наличие постоянных социальных партнеров регионального чемпионата;</a:t>
            </a:r>
          </a:p>
          <a:p>
            <a:pPr marL="88900" indent="-190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Развитие практики заключения отложенных трудовых договоров и трудоустройства участников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билимпикс в период проведения регионального чемпионата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984" y="566678"/>
            <a:ext cx="114426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мотивирует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людей с инвалидностью получать профессиональное образование;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стимулирует выпускников и специалистов с инвалидностью совершенствовать профессиональные навыки;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содействует трудоустройству участников «Абилимпикс»;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даёт возможность презентовать и апробировать новые технические средства реабилитации для повышения трудовых функций;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привлекает к сотрудничеству образовательные организации и партнёров-работодателей для развития инклюзивной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31099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</a:t>
            </a:r>
            <a:r>
              <a:rPr lang="ru-RU" sz="1600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(86352) 2-44-44</a:t>
            </a: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b="0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ntpp@rostobr.ru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4705350" y="3648195"/>
            <a:ext cx="53915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Чеботарева Татьяна Алексеевна 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4705350" y="2753951"/>
            <a:ext cx="74866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РЦРД Абилимпикс Ростовской области, Директор ГБПОУ РО «Новочеркасский колледж промышленных технологий и управления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4705350" y="2318396"/>
            <a:ext cx="53915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Григорьева Галина Николаевна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4705350" y="4061673"/>
            <a:ext cx="74866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Заведующий отделом инклюзивного образования ГБПОУ РО «Новочеркасский колледж промышленных технологий и управления»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1" y="350865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515884" y="771578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региональная практика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515884" y="3944987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231896" y="3211975"/>
            <a:ext cx="1042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Вовлечение как можно большего количества лиц с инвалидностью и ограниченными возможностями здоровья в чемпионатный процесс;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899" y="2322276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Расширение сети партнеров, вовлеченных в чемпионатное движение;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897" y="4415404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Лица с инвалидностью и ограниченными возможностями здоровья;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559231" y="1676761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40358" y="4463545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575058" y="231845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898" y="2755963"/>
            <a:ext cx="1042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Демонстрация профессиональных возможностей лиц с особенностями здоровья;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575058" y="2778499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559231" y="331600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231896" y="1581631"/>
            <a:ext cx="1061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Профориентация и содействие трудоустройству лиц с инвалидностью и ограниченными возможностями здоровья;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897" y="4912353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Партнеры-работодатели;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1231896" y="5375999"/>
            <a:ext cx="1061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Партнеры-профессиональные образовательные организации, осуществляющие профессиональное обучение лиц с инвалидностью и ограниченными возможностями здоровья;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43784" y="4983488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30780" y="5474105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1" y="126700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00519"/>
              </p:ext>
            </p:extLst>
          </p:nvPr>
        </p:nvGraphicFramePr>
        <p:xfrm>
          <a:off x="239473" y="820803"/>
          <a:ext cx="11952527" cy="603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9977">
                  <a:extLst>
                    <a:ext uri="{9D8B030D-6E8A-4147-A177-3AD203B41FA5}">
                      <a16:colId xmlns:a16="http://schemas.microsoft.com/office/drawing/2014/main" val="1582960321"/>
                    </a:ext>
                  </a:extLst>
                </a:gridCol>
                <a:gridCol w="3892550">
                  <a:extLst>
                    <a:ext uri="{9D8B030D-6E8A-4147-A177-3AD203B41FA5}">
                      <a16:colId xmlns:a16="http://schemas.microsoft.com/office/drawing/2014/main" val="3103203220"/>
                    </a:ext>
                  </a:extLst>
                </a:gridCol>
              </a:tblGrid>
              <a:tr h="502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1"/>
                          </a:solidFill>
                          <a:effectLst/>
                        </a:rPr>
                        <a:t>Этапы (мероприятия) регионального чемпионата</a:t>
                      </a:r>
                      <a:endParaRPr lang="ru-RU" sz="1800">
                        <a:solidFill>
                          <a:schemeClr val="accent1"/>
                        </a:solidFill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Ответственный исполнитель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456365"/>
                  </a:ext>
                </a:extLst>
              </a:tr>
              <a:tr h="508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Заседание организационного комитета Регионального чемпионата Абилимпикс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Региональные органы исполнительной власти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289542"/>
                  </a:ext>
                </a:extLst>
              </a:tr>
              <a:tr h="8287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компетенций регионального чемпионата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Организационный комитет РЧ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960302"/>
                  </a:ext>
                </a:extLst>
              </a:tr>
              <a:tr h="81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основной и вспомогательных  площадок проведения Регионального чемпионата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Организационный комитет РЧ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 центр развития движения Абилимпикс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104914"/>
                  </a:ext>
                </a:extLst>
              </a:tr>
              <a:tr h="74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нормативной документации для проведения регионального чемпионата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Организационный комитет РЧ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553081"/>
                  </a:ext>
                </a:extLst>
              </a:tr>
              <a:tr h="749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Разработка и утверждение Паспорта Регионального чемпионата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Организационный комитет РЧ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 центр развития движения Абилимпикс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207586"/>
                  </a:ext>
                </a:extLst>
              </a:tr>
              <a:tr h="801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Составление и утверждение плана медиасопровождения регионального чемпионата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Организационный комитет РЧ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 центр развития движения Абилимпикс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206412"/>
                  </a:ext>
                </a:extLst>
              </a:tr>
              <a:tr h="100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Определение партнеров регионального чемпионата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Координационный совет работодателей, Общественные организации инвалидов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61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35" y="401020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Алгоритм реализации региональной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ED98DC-0A34-4ADB-B06E-552A041AFBAD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9924"/>
              </p:ext>
            </p:extLst>
          </p:nvPr>
        </p:nvGraphicFramePr>
        <p:xfrm>
          <a:off x="227013" y="940523"/>
          <a:ext cx="11964987" cy="5917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4197">
                  <a:extLst>
                    <a:ext uri="{9D8B030D-6E8A-4147-A177-3AD203B41FA5}">
                      <a16:colId xmlns:a16="http://schemas.microsoft.com/office/drawing/2014/main" val="3080499497"/>
                    </a:ext>
                  </a:extLst>
                </a:gridCol>
                <a:gridCol w="5280790">
                  <a:extLst>
                    <a:ext uri="{9D8B030D-6E8A-4147-A177-3AD203B41FA5}">
                      <a16:colId xmlns:a16="http://schemas.microsoft.com/office/drawing/2014/main" val="3455558091"/>
                    </a:ext>
                  </a:extLst>
                </a:gridCol>
              </a:tblGrid>
              <a:tr h="59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Сбор заявок на участие в региональном чемпионате по утвержденным компетенциям и категориям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Абилимпикс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31075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пула экспертов регионального чемпионата Абилимпикс 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Региональный центр развития движения Абилимпикс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3385773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пула волонтеров  регионального чемпионата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волонтерский центр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657169"/>
                  </a:ext>
                </a:extLst>
              </a:tr>
              <a:tr h="1376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Составление и утверждение деловой программы регионального чемпионата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Организационный комитет РЧ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волонтерский центр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014966"/>
                  </a:ext>
                </a:extLst>
              </a:tr>
              <a:tr h="1376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Составление и утверждение </a:t>
                      </a:r>
                      <a:r>
                        <a:rPr lang="ru-RU" sz="1600" dirty="0" err="1">
                          <a:effectLst/>
                        </a:rPr>
                        <a:t>профориентационной</a:t>
                      </a:r>
                      <a:r>
                        <a:rPr lang="ru-RU" sz="1600" dirty="0">
                          <a:effectLst/>
                        </a:rPr>
                        <a:t> программы регионального чемпионата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Организационный комитет РЧ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волонтерский центр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580467"/>
                  </a:ext>
                </a:extLst>
              </a:tr>
              <a:tr h="1376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Составление и утверждение культурной  программы регионального чемпионата</a:t>
                      </a:r>
                      <a:endParaRPr lang="ru-RU" sz="160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Организационный комитет РЧ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центр развития движения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Региональный волонтерский центр </a:t>
                      </a:r>
                      <a:r>
                        <a:rPr lang="ru-RU" sz="1600" dirty="0" err="1">
                          <a:effectLst/>
                        </a:rPr>
                        <a:t>Абилимпикс</a:t>
                      </a:r>
                      <a:endParaRPr lang="ru-RU" sz="16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98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220D48-FDB9-4E76-8194-9B0A26F2DC2C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AC0D6-0C10-43AD-A8B5-8761C3333821}"/>
              </a:ext>
            </a:extLst>
          </p:cNvPr>
          <p:cNvSpPr txBox="1"/>
          <p:nvPr/>
        </p:nvSpPr>
        <p:spPr>
          <a:xfrm>
            <a:off x="616002" y="1010980"/>
            <a:ext cx="106441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smtClean="0"/>
              <a:t>1.</a:t>
            </a:r>
            <a:r>
              <a:rPr lang="ru-RU" b="1" dirty="0" smtClean="0"/>
              <a:t>Заседание </a:t>
            </a:r>
            <a:r>
              <a:rPr lang="ru-RU" b="1" dirty="0"/>
              <a:t>организационного комитета Регионального чемпионата </a:t>
            </a:r>
            <a:r>
              <a:rPr lang="ru-RU" b="1" dirty="0" err="1"/>
              <a:t>Абилимпикс</a:t>
            </a:r>
            <a:r>
              <a:rPr lang="ru-RU" b="1" dirty="0"/>
              <a:t>: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Организационный комитет Регионального чемпионата Абилимпикс Ростовской области входят представители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Министерства </a:t>
            </a:r>
            <a:r>
              <a:rPr lang="ru-RU" sz="2400" dirty="0"/>
              <a:t>общего и профессионального образования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Министерства </a:t>
            </a:r>
            <a:r>
              <a:rPr lang="ru-RU" sz="2400" dirty="0"/>
              <a:t>труда и социального развития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Управления </a:t>
            </a:r>
            <a:r>
              <a:rPr lang="ru-RU" sz="2400" dirty="0"/>
              <a:t>государственной службы занятости населения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Министерства </a:t>
            </a:r>
            <a:r>
              <a:rPr lang="ru-RU" sz="2400" dirty="0"/>
              <a:t>культуры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Министерства </a:t>
            </a:r>
            <a:r>
              <a:rPr lang="ru-RU" sz="2400" dirty="0"/>
              <a:t>цифрового развития, информационных технологий и связи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Департамента </a:t>
            </a:r>
            <a:r>
              <a:rPr lang="ru-RU" sz="2400" dirty="0"/>
              <a:t>потребительского рынка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Союза </a:t>
            </a:r>
            <a:r>
              <a:rPr lang="ru-RU" sz="2400" dirty="0"/>
              <a:t>работодателей 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Общественных </a:t>
            </a:r>
            <a:r>
              <a:rPr lang="ru-RU" sz="2400" dirty="0"/>
              <a:t>организаций инвалидов,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Регионального центра развития движения Абилимпикс </a:t>
            </a:r>
            <a:r>
              <a:rPr lang="ru-RU" sz="2400" dirty="0"/>
              <a:t>РО, </a:t>
            </a:r>
            <a:endParaRPr lang="ru-RU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Ресурсного учебно-методического центра по обучению инвалидов в системе ВО </a:t>
            </a:r>
            <a:r>
              <a:rPr lang="ru-RU" sz="2400" dirty="0"/>
              <a:t>(ЮФУ).</a:t>
            </a:r>
          </a:p>
        </p:txBody>
      </p:sp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6656" y="1130796"/>
            <a:ext cx="11765343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компетенций, основной и вспомогательных площадок Регионального 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чемпионата:</a:t>
            </a:r>
            <a:endParaRPr lang="en-US" b="1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компетенций осуществляется исходя из востребованности на региональном рынке труда. Преобладают </a:t>
            </a:r>
            <a:r>
              <a:rPr lang="en-US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- компетенции, компетенции в области сервиса и 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питания.</a:t>
            </a:r>
            <a:r>
              <a:rPr lang="en-US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площадкой регионального чемпионата является РЦРД </a:t>
            </a:r>
            <a:r>
              <a:rPr lang="ru-RU" dirty="0" err="1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, на ней проводятся соревнования по большей части компетенций. Кроме основной площадки, работают шесть вспомогательных площадок, развернутых на базе специальных общеобразовательных и профессиональных образовательных организаций городов Ростов-на-дону и Шахты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dirty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нормативной документации для проведения регионального чемпионата, в том числе, разработка и утверждение Паспорта Регионального чемпионата и плана </a:t>
            </a:r>
            <a:r>
              <a:rPr lang="ru-RU" b="1" dirty="0" err="1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медиасопровождения</a:t>
            </a:r>
            <a:r>
              <a:rPr lang="ru-RU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регионального чемпионата: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РЦРД </a:t>
            </a:r>
            <a:r>
              <a:rPr lang="ru-RU" dirty="0" err="1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Ростовской области Разрабатывает нормативную документацию Регионального чемпионата, согласовывает и утверждает ее в Организационном комитете, направляет Паспорт регионального чемпионата в Национальный центр </a:t>
            </a:r>
            <a:r>
              <a:rPr lang="ru-RU" dirty="0" err="1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Абилимпикс</a:t>
            </a:r>
            <a:r>
              <a:rPr lang="en-US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268" y="1456473"/>
            <a:ext cx="10907132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4.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Сбор </a:t>
            </a:r>
            <a:r>
              <a:rPr lang="ru-RU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заявок на участие в региональном чемпионате по утвержденным компетенциям и категориям. Формирование пула экспертов регионального чемпионата </a:t>
            </a:r>
            <a:r>
              <a:rPr lang="ru-RU" b="1" dirty="0" err="1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РЦРД 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Абилимпикс объявляет о сборе заявок на участие в региональном чемпионате используя сайт РЦРД, БПОО, страницы в социальных сетях, адресная рассылка на электронные почты профессиональных образовательных организаций, общеобразовательных организаций, общественных организаций 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инвалидов.</a:t>
            </a:r>
            <a:endParaRPr lang="en-US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центр обучения региональных экспертов проводит курсы повышения квалификации региональных экспертов. По результатам сдачи квалификационных испытаний формируется пул экспертов регионального чемпионата по </a:t>
            </a: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компетенция</a:t>
            </a:r>
            <a:endParaRPr lang="en-US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и утверждение деловой программы регионального </a:t>
            </a:r>
            <a:r>
              <a:rPr lang="ru-RU" b="1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чемпионата: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Calibri" panose="020B0604020202020204" charset="0"/>
              <a:ea typeface="Calibri" panose="020B060402020202020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Деловая </a:t>
            </a:r>
            <a:r>
              <a:rPr lang="ru-RU" dirty="0">
                <a:latin typeface="Calibri" panose="020B0604020202020204" charset="0"/>
                <a:ea typeface="Calibri" panose="020B0604020202020204" charset="0"/>
                <a:cs typeface="Times New Roman" panose="02020603050405020304" pitchFamily="18" charset="0"/>
              </a:rPr>
              <a:t>программа регионального чемпионата формируется по актуальным проблемам и направлениям сопровождения инвалидов в процессе получения ими профессионального образования и последующего трудоустройства с учетом современных тенденций рынка труда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152537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C1F668-3E6B-4521-9D01-B67AC7995F92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6002" y="1163991"/>
            <a:ext cx="11347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6.Составление </a:t>
            </a:r>
            <a:r>
              <a:rPr lang="ru-RU" b="1" dirty="0"/>
              <a:t>и утверждение </a:t>
            </a:r>
            <a:r>
              <a:rPr lang="ru-RU" b="1" dirty="0" err="1"/>
              <a:t>профориентационной</a:t>
            </a:r>
            <a:r>
              <a:rPr lang="ru-RU" b="1" dirty="0"/>
              <a:t> программы регионального чемпионата</a:t>
            </a:r>
          </a:p>
          <a:p>
            <a:r>
              <a:rPr lang="ru-RU" b="1" dirty="0" err="1"/>
              <a:t>Профориентационная</a:t>
            </a:r>
            <a:r>
              <a:rPr lang="ru-RU" b="1" dirty="0"/>
              <a:t> программа регионального чемпионата традиционно включает в себя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День открытых дверей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Профессиональные пробы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Профориентационные</a:t>
            </a:r>
            <a:r>
              <a:rPr lang="ru-RU" dirty="0"/>
              <a:t> матер-классы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Профориентационные</a:t>
            </a:r>
            <a:r>
              <a:rPr lang="ru-RU" dirty="0"/>
              <a:t> </a:t>
            </a:r>
            <a:r>
              <a:rPr lang="ru-RU" dirty="0" err="1"/>
              <a:t>квесты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Ярмарку вакансий, встречи с </a:t>
            </a:r>
            <a:r>
              <a:rPr lang="ru-RU" dirty="0" smtClean="0"/>
              <a:t>работодателями</a:t>
            </a:r>
          </a:p>
          <a:p>
            <a:endParaRPr lang="ru-RU" dirty="0"/>
          </a:p>
          <a:p>
            <a:r>
              <a:rPr lang="ru-RU" dirty="0" smtClean="0"/>
              <a:t>7.</a:t>
            </a:r>
            <a:r>
              <a:rPr lang="ru-RU" b="1" dirty="0" smtClean="0"/>
              <a:t>Составление </a:t>
            </a:r>
            <a:r>
              <a:rPr lang="ru-RU" b="1" dirty="0"/>
              <a:t>и утверждение культурной  программы регионального чемпионата</a:t>
            </a:r>
          </a:p>
          <a:p>
            <a:endParaRPr lang="ru-RU" dirty="0" smtClean="0"/>
          </a:p>
          <a:p>
            <a:r>
              <a:rPr lang="ru-RU" dirty="0" smtClean="0"/>
              <a:t>Региональный </a:t>
            </a:r>
            <a:r>
              <a:rPr lang="ru-RU" dirty="0"/>
              <a:t>чемпионат проводится на площадках в трех городах: Ростове-на-Дону, Новочеркасске и Шахтах. Культурная программа направлена на знакомство участников регионального чемпионата из отдаленных уголков региона с достопримечательностями городов-мест работы площадок. Традиционно включает в себя: посещение театров, музеев, храмов и памятных мест городов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4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4953"/>
              </p:ext>
            </p:extLst>
          </p:nvPr>
        </p:nvGraphicFramePr>
        <p:xfrm>
          <a:off x="616002" y="1453019"/>
          <a:ext cx="10907132" cy="4257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2982">
                  <a:extLst>
                    <a:ext uri="{9D8B030D-6E8A-4147-A177-3AD203B41FA5}">
                      <a16:colId xmlns:a16="http://schemas.microsoft.com/office/drawing/2014/main" val="1467601155"/>
                    </a:ext>
                  </a:extLst>
                </a:gridCol>
                <a:gridCol w="5454150">
                  <a:extLst>
                    <a:ext uri="{9D8B030D-6E8A-4147-A177-3AD203B41FA5}">
                      <a16:colId xmlns:a16="http://schemas.microsoft.com/office/drawing/2014/main" val="3095136302"/>
                    </a:ext>
                  </a:extLst>
                </a:gridCol>
              </a:tblGrid>
              <a:tr h="1687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Финансовые ресурсы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Средства регионального бюджета;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B0604020202020204" charset="0"/>
                          <a:ea typeface="Calibri" panose="020B0604020202020204" charset="0"/>
                          <a:cs typeface="Times New Roman" panose="02020603050405020304" pitchFamily="18" charset="0"/>
                        </a:rPr>
                        <a:t>Внебюджетные средства площадок РЧ;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B0604020202020204" charset="0"/>
                          <a:ea typeface="Calibri" panose="020B0604020202020204" charset="0"/>
                          <a:cs typeface="Times New Roman" panose="02020603050405020304" pitchFamily="18" charset="0"/>
                        </a:rPr>
                        <a:t>Спонсорская помощь предприятий-партнеров</a:t>
                      </a:r>
                      <a:endParaRPr lang="ru-RU" sz="20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953358"/>
                  </a:ext>
                </a:extLst>
              </a:tr>
              <a:tr h="2570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Кадровые ресурсы</a:t>
                      </a:r>
                      <a:endParaRPr lang="ru-RU" sz="28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Педагогические и иные работники, волонтеры, прошедшие подготовку по направлениям работы с лицами с инвалидностью и ОВЗ различных нозологий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B0604020202020204" charset="0"/>
                        <a:ea typeface="Calibri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80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1336</Words>
  <Application>Microsoft Office PowerPoint</Application>
  <PresentationFormat>Широкоэкранный</PresentationFormat>
  <Paragraphs>175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32" baseType="lpstr">
      <vt:lpstr>Lato Light</vt:lpstr>
      <vt:lpstr>Century Gothic</vt:lpstr>
      <vt:lpstr>Futura PT Light</vt:lpstr>
      <vt:lpstr>Futura PT Bold</vt:lpstr>
      <vt:lpstr>Calibri Light</vt:lpstr>
      <vt:lpstr>Futura PT Book</vt:lpstr>
      <vt:lpstr>Futura PT Medium</vt:lpstr>
      <vt:lpstr>Roboto</vt:lpstr>
      <vt:lpstr>Times New Roman</vt:lpstr>
      <vt:lpstr>Wingdings</vt:lpstr>
      <vt:lpstr>Calibri</vt:lpstr>
      <vt:lpstr>Helvetica Neue</vt:lpstr>
      <vt:lpstr>Futura PT Demi</vt:lpstr>
      <vt:lpstr>Arial</vt:lpstr>
      <vt:lpstr>Обложка</vt:lpstr>
      <vt:lpstr>Основные блоки</vt:lpstr>
      <vt:lpstr>Закрывающие слайды</vt:lpstr>
      <vt:lpstr>ГБПОУ РО «Новочеркасский колледж промышленных технологий и  управления»</vt:lpstr>
      <vt:lpstr>Введение </vt:lpstr>
      <vt:lpstr>Алгоритм реализации региональной практики </vt:lpstr>
      <vt:lpstr>Алгоритм реализации региональной практики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Описание программных направлений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</cp:lastModifiedBy>
  <cp:revision>375</cp:revision>
  <cp:lastPrinted>2023-02-28T10:07:21Z</cp:lastPrinted>
  <dcterms:created xsi:type="dcterms:W3CDTF">2022-10-21T09:29:54Z</dcterms:created>
  <dcterms:modified xsi:type="dcterms:W3CDTF">2023-10-07T07:05:28Z</dcterms:modified>
</cp:coreProperties>
</file>