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7" r:id="rId2"/>
    <p:sldMasterId id="2147483674" r:id="rId3"/>
    <p:sldMasterId id="2147483690" r:id="rId4"/>
  </p:sldMasterIdLst>
  <p:notesMasterIdLst>
    <p:notesMasterId r:id="rId19"/>
  </p:notesMasterIdLst>
  <p:handoutMasterIdLst>
    <p:handoutMasterId r:id="rId20"/>
  </p:handoutMasterIdLst>
  <p:sldIdLst>
    <p:sldId id="281" r:id="rId5"/>
    <p:sldId id="259" r:id="rId6"/>
    <p:sldId id="262" r:id="rId7"/>
    <p:sldId id="289" r:id="rId8"/>
    <p:sldId id="264" r:id="rId9"/>
    <p:sldId id="266" r:id="rId10"/>
    <p:sldId id="288" r:id="rId11"/>
    <p:sldId id="290" r:id="rId12"/>
    <p:sldId id="265" r:id="rId13"/>
    <p:sldId id="267" r:id="rId14"/>
    <p:sldId id="268" r:id="rId15"/>
    <p:sldId id="269" r:id="rId16"/>
    <p:sldId id="271" r:id="rId17"/>
    <p:sldId id="291" r:id="rId18"/>
  </p:sldIdLst>
  <p:sldSz cx="12192000" cy="6858000"/>
  <p:notesSz cx="6797675" cy="9926638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Futura PT Book" panose="020B0604020202020204" charset="-5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utura PT Light" panose="020B0604020202020204" charset="-52"/>
      <p:regular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43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pos="2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6FD"/>
    <a:srgbClr val="4A63FC"/>
    <a:srgbClr val="C9D7F2"/>
    <a:srgbClr val="7F7F7F"/>
    <a:srgbClr val="FFC61E"/>
    <a:srgbClr val="E9F0FD"/>
    <a:srgbClr val="E83845"/>
    <a:srgbClr val="4B83F2"/>
    <a:srgbClr val="0540F2"/>
    <a:srgbClr val="009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5" autoAdjust="0"/>
    <p:restoredTop sz="95597" autoAdjust="0"/>
  </p:normalViewPr>
  <p:slideViewPr>
    <p:cSldViewPr snapToGrid="0" showGuides="1">
      <p:cViewPr>
        <p:scale>
          <a:sx n="80" d="100"/>
          <a:sy n="80" d="100"/>
        </p:scale>
        <p:origin x="-1566" y="-774"/>
      </p:cViewPr>
      <p:guideLst>
        <p:guide orient="horz" pos="2115"/>
        <p:guide orient="horz" pos="527"/>
        <p:guide orient="horz" pos="4088"/>
        <p:guide pos="3840"/>
        <p:guide pos="1118"/>
        <p:guide pos="143"/>
        <p:guide pos="5133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4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05D5011-AA4E-4D1A-94AD-D31F82A7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56F71AA-DED2-41AD-A740-5C5A1CC59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8572-1FF4-47D5-8C73-FB9DFE6A3B0F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8ECE920-7B6A-4253-A8E8-8A2B999EA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0164A41-2F13-4F4F-9A14-92CEEBC3A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A5C3-0648-4D6B-B407-F7F0E6718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EB-7916-924E-B72B-5411D640A74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0ED7-FB80-6F44-973C-9A2E74397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svg"/><Relationship Id="rId3" Type="http://schemas.openxmlformats.org/officeDocument/2006/relationships/image" Target="../media/image15.emf"/><Relationship Id="rId7" Type="http://schemas.openxmlformats.org/officeDocument/2006/relationships/image" Target="../media/image11.svg"/><Relationship Id="rId12" Type="http://schemas.openxmlformats.org/officeDocument/2006/relationships/image" Target="../media/image11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17.emf"/><Relationship Id="rId15" Type="http://schemas.openxmlformats.org/officeDocument/2006/relationships/image" Target="../media/image19.svg"/><Relationship Id="rId10" Type="http://schemas.openxmlformats.org/officeDocument/2006/relationships/image" Target="../media/image10.png"/><Relationship Id="rId4" Type="http://schemas.openxmlformats.org/officeDocument/2006/relationships/image" Target="../media/image16.emf"/><Relationship Id="rId9" Type="http://schemas.openxmlformats.org/officeDocument/2006/relationships/image" Target="../media/image13.svg"/><Relationship Id="rId1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0.svg"/><Relationship Id="rId4" Type="http://schemas.openxmlformats.org/officeDocument/2006/relationships/image" Target="../media/image2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401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767780-9586-DFB7-94B2-07FFE4E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EEE50E7-E43E-311F-97A7-01CEF53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A242C7D-A575-EB25-B34F-EE037D8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B746-5D29-45CB-9A43-B12205F98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08.10.2023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433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38EB43B3-A0E6-4269-AC52-98F5487F264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696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38EB43B3-A0E6-4269-AC52-98F5487F2646}"/>
              </a:ext>
            </a:extLst>
          </p:cNvPr>
          <p:cNvGrpSpPr/>
          <p:nvPr userDrawn="1"/>
        </p:nvGrpSpPr>
        <p:grpSpPr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2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9D2BDEF-0AAC-4479-9A2E-3EDDB9CD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231314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5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9025016-DCDD-00AF-1E4D-5A60D62F7F30}"/>
              </a:ext>
            </a:extLst>
          </p:cNvPr>
          <p:cNvSpPr txBox="1"/>
          <p:nvPr userDrawn="1"/>
        </p:nvSpPr>
        <p:spPr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utura PT Book" panose="020B0502020204020303" pitchFamily="34" charset="0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 dirty="0">
              <a:latin typeface="Futura PT Book" panose="020B0502020204020303" pitchFamily="34" charset="0"/>
            </a:endParaRPr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xmlns="" id="{89853725-F6A7-053E-4454-B9FA608F3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Основные задачи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4F63D1C-6FEC-00DD-1A33-AB690A1F4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5976720-04E9-EA6B-5ADC-61E637568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294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78C76DC-CB94-D112-B1B3-3548DDCCF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0B64A045-4173-F26E-12F1-2868A25BED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068" y="3896655"/>
            <a:ext cx="790051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6D79F08-0EC4-FBD9-AEE9-A559BBFB917C}"/>
              </a:ext>
            </a:extLst>
          </p:cNvPr>
          <p:cNvSpPr txBox="1"/>
          <p:nvPr userDrawn="1"/>
        </p:nvSpPr>
        <p:spPr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Координация проведения региональных отборочных этапов и развития движения «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Абилимпикс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» в субъектах Российской Федерации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0644D50-FA52-896E-AB46-E95560F17174}"/>
              </a:ext>
            </a:extLst>
          </p:cNvPr>
          <p:cNvSpPr txBox="1"/>
          <p:nvPr userDrawn="1"/>
        </p:nvSpPr>
        <p:spPr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kumimoji="0" lang="ru-RU" sz="1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Абилимпикс</a:t>
            </a: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»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Book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A8BDF72-08C8-ECEE-7576-E22BC162E9E4}"/>
              </a:ext>
            </a:extLst>
          </p:cNvPr>
          <p:cNvSpPr txBox="1"/>
          <p:nvPr userDrawn="1"/>
        </p:nvSpPr>
        <p:spPr>
          <a:xfrm>
            <a:off x="7299510" y="2322527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Поддержка и развитие волонтёрского движения «</a:t>
            </a:r>
            <a:r>
              <a:rPr lang="ru-RU" sz="1600" b="0" i="0" kern="1200" dirty="0" err="1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Абилимпикс</a:t>
            </a:r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 kern="1200" dirty="0">
              <a:solidFill>
                <a:schemeClr val="tx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2255CB9-1A3C-FFFE-9A59-A634C525161B}"/>
              </a:ext>
            </a:extLst>
          </p:cNvPr>
          <p:cNvSpPr txBox="1"/>
          <p:nvPr userDrawn="1"/>
        </p:nvSpPr>
        <p:spPr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Взаимодействие с</a:t>
            </a:r>
            <a:r>
              <a:rPr lang="en-US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 </a:t>
            </a:r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ассоциациями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486F891-FE2E-10DD-AC20-692B28ECC55C}"/>
              </a:ext>
            </a:extLst>
          </p:cNvPr>
          <p:cNvSpPr txBox="1"/>
          <p:nvPr userDrawn="1"/>
        </p:nvSpPr>
        <p:spPr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Развитие волонтерства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D187F01-8A19-327D-6883-F1EE9C775170}"/>
              </a:ext>
            </a:extLst>
          </p:cNvPr>
          <p:cNvSpPr txBox="1"/>
          <p:nvPr userDrawn="1"/>
        </p:nvSpPr>
        <p:spPr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Мониторинг данных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1C87D7F-78A6-CC51-0459-F8AC63B5F10B}"/>
              </a:ext>
            </a:extLst>
          </p:cNvPr>
          <p:cNvSpPr txBox="1"/>
          <p:nvPr userDrawn="1"/>
        </p:nvSpPr>
        <p:spPr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Medium" panose="020B0502020204020303" pitchFamily="34" charset="0"/>
                <a:ea typeface="+mn-ea"/>
                <a:cs typeface="+mn-cs"/>
                <a:sym typeface="Helvetica Neue"/>
              </a:rPr>
              <a:t>Проведение этапов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Medium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F0F52D-BD35-46F2-8F90-D8A6DD95970A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9424EB1E-D141-4DF2-9414-323D3CC84A0E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96B9E1BD-4201-47D8-825D-14942C48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003A45E7-CA6B-4019-B441-4CC3D8E0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ED7D3DA0-1224-4A3B-AC51-EF42D12F70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76787EF-D2C8-43E6-8F0A-E5DF41D2E3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2D280DA6-139D-466D-B89E-A3B3998CD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1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ви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 движении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70EAEBB-5B44-DD05-372F-025C1B624D97}"/>
              </a:ext>
            </a:extLst>
          </p:cNvPr>
          <p:cNvSpPr txBox="1"/>
          <p:nvPr userDrawn="1"/>
        </p:nvSpPr>
        <p:spPr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540F2"/>
                </a:solidFill>
                <a:effectLst/>
                <a:latin typeface="Futura PT Medium" panose="020B0502020204020303" pitchFamily="34" charset="0"/>
              </a:rPr>
              <a:t>ЦЕЛЬ ДЕЯТЕЛЬНОСТИ НАЦИОНАЛЬНОГО ЦЕНТРА </a:t>
            </a:r>
            <a:endParaRPr lang="en-US" sz="2400" b="0" i="0" dirty="0">
              <a:solidFill>
                <a:srgbClr val="0540F2"/>
              </a:solidFill>
              <a:effectLst/>
              <a:latin typeface="Futura PT Medium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ED13826-8C51-E48E-49C7-BA9933CB2556}"/>
              </a:ext>
            </a:extLst>
          </p:cNvPr>
          <p:cNvSpPr txBox="1"/>
          <p:nvPr userDrawn="1"/>
        </p:nvSpPr>
        <p:spPr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Национальных</a:t>
            </a:r>
          </a:p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b="0" i="0" dirty="0">
              <a:latin typeface="Futura PT Book" panose="020B05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FF17DB3-BD8E-1AA0-0FC2-B38A538EE917}"/>
              </a:ext>
            </a:extLst>
          </p:cNvPr>
          <p:cNvSpPr txBox="1"/>
          <p:nvPr userDrawn="1"/>
        </p:nvSpPr>
        <p:spPr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5F29F40-B0BD-382D-2B48-06CF85350ABA}"/>
              </a:ext>
            </a:extLst>
          </p:cNvPr>
          <p:cNvSpPr txBox="1"/>
          <p:nvPr userDrawn="1"/>
        </p:nvSpPr>
        <p:spPr>
          <a:xfrm>
            <a:off x="6496849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«</a:t>
            </a:r>
            <a:r>
              <a:rPr lang="ru-RU" sz="1600" b="0" dirty="0" err="1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Абилимпикс</a:t>
            </a:r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»</a:t>
            </a:r>
            <a:endParaRPr lang="en-US" sz="1600" b="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E40250E-2379-EBD1-533D-B53206DF45C0}"/>
              </a:ext>
            </a:extLst>
          </p:cNvPr>
          <p:cNvSpPr txBox="1"/>
          <p:nvPr userDrawn="1"/>
        </p:nvSpPr>
        <p:spPr>
          <a:xfrm>
            <a:off x="8950325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Волонтерских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736B9DA-B349-EA80-08F2-4CDFE3CCC7FF}"/>
              </a:ext>
            </a:extLst>
          </p:cNvPr>
          <p:cNvSpPr txBox="1"/>
          <p:nvPr userDrawn="1"/>
        </p:nvSpPr>
        <p:spPr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596E3D3-3BD6-BC51-3B48-D7EBD6534F8F}"/>
              </a:ext>
            </a:extLst>
          </p:cNvPr>
          <p:cNvSpPr txBox="1"/>
          <p:nvPr userDrawn="1"/>
        </p:nvSpPr>
        <p:spPr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Подготовленных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C3BD98F-CC5F-4552-A4AE-39A024C33D7F}"/>
              </a:ext>
            </a:extLst>
          </p:cNvPr>
          <p:cNvSpPr txBox="1"/>
          <p:nvPr userDrawn="1"/>
        </p:nvSpPr>
        <p:spPr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организация повышения квалификации экспертов, организаторов, педагогов и волонтёров для проведения конкурсов профессионального мастерства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 dirty="0"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0A1BE9-5235-115A-542F-B9D8C7726546}"/>
              </a:ext>
            </a:extLst>
          </p:cNvPr>
          <p:cNvSpPr txBox="1"/>
          <p:nvPr userDrawn="1"/>
        </p:nvSpPr>
        <p:spPr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6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A997D3-D1CC-1D1D-EFA0-BF7BF6BD360B}"/>
              </a:ext>
            </a:extLst>
          </p:cNvPr>
          <p:cNvSpPr txBox="1"/>
          <p:nvPr userDrawn="1"/>
        </p:nvSpPr>
        <p:spPr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EA9F07-4504-C10A-4F54-1B7D8D1C68CC}"/>
              </a:ext>
            </a:extLst>
          </p:cNvPr>
          <p:cNvSpPr txBox="1"/>
          <p:nvPr userDrawn="1"/>
        </p:nvSpPr>
        <p:spPr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405F9C9-93B3-1A75-2959-CB3C9C481199}"/>
              </a:ext>
            </a:extLst>
          </p:cNvPr>
          <p:cNvSpPr txBox="1"/>
          <p:nvPr userDrawn="1"/>
        </p:nvSpPr>
        <p:spPr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573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B9C99C8-C837-B102-C894-4F31D430CA68}"/>
              </a:ext>
            </a:extLst>
          </p:cNvPr>
          <p:cNvSpPr txBox="1"/>
          <p:nvPr userDrawn="1"/>
        </p:nvSpPr>
        <p:spPr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83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8208750-F5D0-314A-D025-3DDAB5CCF95B}"/>
              </a:ext>
            </a:extLst>
          </p:cNvPr>
          <p:cNvSpPr txBox="1"/>
          <p:nvPr userDrawn="1"/>
        </p:nvSpPr>
        <p:spPr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&gt; 14 000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34C348-4D79-4E55-9FE8-B1C23414C3CC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8C15279A-467C-4E6B-9EA1-95893E69A0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4DFCA516-BA20-419E-A8A2-B57965C1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36EC71E4-FB36-4D32-BAA9-E331F9A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8C4A6C7-4389-4D1C-81ED-5AEDF00A37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D6D767B-8050-4558-90B8-3F89A58CAF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D236E09-DF2C-44CE-A351-14A295A261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69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pos="5638" userDrawn="1">
          <p15:clr>
            <a:srgbClr val="FBAE40"/>
          </p15:clr>
        </p15:guide>
        <p15:guide id="7" orient="horz" pos="34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9B6C2EE5-CAF5-3D93-5CDC-537AE231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CEEFF605-342E-FEDA-BA86-39AADDFE2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xmlns="" id="{5F94A1D4-22C8-47AE-618C-0D909431E2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xmlns="" id="{4A630F8B-7EE7-EC58-90B1-6CCE1E9A3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xmlns="" id="{AD734A24-7576-3F31-A390-B7BE4EEA2E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xmlns="" id="{2ED49E95-0D0E-2015-AC02-4CBE74E26E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xmlns="" id="{F9393890-2CDD-3D02-EA66-2F3484C5F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x-none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xmlns="" id="{CB83AE9E-F3FD-DD2B-FE75-80D24BF6D7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xmlns="" id="{7FC4A445-E7B4-9561-A888-D3BD39D0B1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xmlns="" id="{3ADE7753-8365-9D18-6DBC-2992194256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003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xmlns="" id="{D6DE210B-D894-095F-8458-9A3CB1035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xmlns="" id="{9482D896-43DF-6925-FDB7-E9A0CDB7A4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xmlns="" id="{B113053F-8B21-D428-AA8E-E714F18B73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9238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x-none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AC368E9-8C8E-42F9-AE2A-ED38F57D6EC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B1171DEE-EAB5-41CB-BB35-48986E48DD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87D90BFD-4B70-4464-B77F-538D561A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33235145-500B-4B6F-AE70-84AAD61A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D4CB38AA-DE5C-4C1B-8C26-99CFE6CA9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22FA5AB-C15E-4B8C-98A6-332DEAC22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F59B1D6-98B3-4F83-92AC-B653E008B1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58" userDrawn="1">
          <p15:clr>
            <a:srgbClr val="FBAE40"/>
          </p15:clr>
        </p15:guide>
        <p15:guide id="6" orient="horz" pos="34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xmlns="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7B8A6EAB-A48A-B3CA-A695-8F212D991E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4E5E7ACD-DF59-4560-A47A-23C83A8BE3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xmlns="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xmlns="" id="{0BF695E9-8E2C-40CB-767B-2039D73A8B7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xmlns="" id="{5FC3D4C2-0A55-BABC-5BB1-60A67DA285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xmlns="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xmlns="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xmlns="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3D10265-994E-45F1-9313-62B7D744B76D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405D2E08-179C-4608-8BC2-CB79E578F2D1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32A205EA-2ECC-42BF-B455-56313671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10C124E6-FE4B-46F9-B700-8567EF16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33AA75B-C44E-4623-A725-E0AEBC63C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BFD3E88-61B8-4F96-92B1-DB1AF89AB9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B471282-64CC-4120-B9F8-6429252168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58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C095EB5-4A6A-17AA-7FF1-8FECBD3BFB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C918BC4-BA82-DE9C-7B35-B84A063BD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C1D86A9-4E4E-0FB7-8A12-1B2797C26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DD97D64-8B6C-468F-CE1F-476CBBEC0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498"/>
          <a:stretch/>
        </p:blipFill>
        <p:spPr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7F6CB6B-2BB7-5FD8-EB42-AD4279ED1592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4851F873-165F-F360-9FDD-8700FDF22989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7">
            <a:extLst>
              <a:ext uri="{FF2B5EF4-FFF2-40B4-BE49-F238E27FC236}">
                <a16:creationId xmlns:a16="http://schemas.microsoft.com/office/drawing/2014/main" xmlns="" id="{55C543DB-E234-6922-66E3-2558A7348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2B473D07-13BB-5371-8CAC-970B1ADC3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157DDC96-229A-DEA0-308A-AE13084FB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2C7815E-4A3C-E894-B5AA-9DF91F2FBD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77160" y="4971300"/>
            <a:ext cx="1416305" cy="135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2069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xmlns="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39254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386328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xmlns="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xmlns="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xmlns="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1C2BBE0C-5B1E-711D-F97A-2FBB9BCA77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xmlns="" id="{20FA1C1A-BD0F-C68E-6D2E-56EF88B44A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FC2F1E1D-0086-8079-D219-8734D47CB7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748BB9-D46D-47E0-A4AA-4EDC278F00E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53ABBF3-8165-4F76-AB45-C95BC9C8E42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CAD4D7BD-4452-4152-84E9-C9782F258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53D054DB-50BF-43EA-8F45-69B44490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A95A1F9-6025-488E-AC87-B9F7F399C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FD968B9-AD80-42B5-B2AF-0AA594C555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7F0B54-9394-48C3-B4C8-E3D8C2B753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356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xmlns="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47628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4869AED2-B52C-8D37-2998-FD8910F0C6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AFC9C765-ECBA-1C4B-F5D9-4A1928DE50C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85212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EFF58FDC-1313-C6B3-03F1-8F7792CD4E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3827" y="1347628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04D3CA3D-6FE4-CD71-A123-5CC5609627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xmlns="" id="{9758D21A-3D99-FE0A-875F-881FF60CFC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1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EA9B7DF3-FAB4-EA6B-4712-76D86BC701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4615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B6FBA287-FE5E-F4CE-7B68-2BDF2747F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xmlns="" id="{225CAF3C-FA62-E261-A485-C04868A110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85212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09FF2D81-A78E-A6D8-0C20-7105EFD45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93827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900C2437-8C0D-43B4-334D-9F6071CDDA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xmlns="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073AD2F-1C8B-46F0-A4BC-2DBDD1F32413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745BCBB9-ADF2-44BF-9DCA-3A5671349BF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C2A3515D-B39F-49CA-88CC-BFB4E4FF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8722C613-484B-4B0E-A4DB-C590393F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3633FA1-1073-4556-9A3F-5D77CD7F8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8D6423A-0F3D-4284-A397-666203BA9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22EF11C-B4AA-47CE-AE41-CCC1F2FD85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59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501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xmlns="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22825F32-9176-6BD8-F800-889814AE66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0615112-2C6B-433A-8B6A-5548BF6E5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5603C79F-BD9E-F6C5-D54C-74082463DC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BB90836A-D48D-12D1-DE47-B65A07438D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xmlns="" id="{AD2D184C-F4AE-3EA2-80B5-85BF221601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98BD5A17-8BCD-7E20-BA16-6F9AB39536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1292DA-39D1-4565-9B40-BDA135F4C48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95EC7803-A959-4111-AFE5-5E872830BAE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262AB3DD-6D4B-45EA-AF80-13543A23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22092157-F817-4E4C-A678-FBA02DCF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0DE6D7D-E10C-4B49-AD40-C8F67F7C07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7E38CF6-D812-4B93-8B48-52CD2C448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B59AE86-EAD7-4569-B26F-E448843D50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0128F21-5D0C-2E01-C714-B859EB4E89B7}"/>
              </a:ext>
            </a:extLst>
          </p:cNvPr>
          <p:cNvSpPr/>
          <p:nvPr userDrawn="1"/>
        </p:nvSpPr>
        <p:spPr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xmlns="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xmlns="" id="{12745DE9-3B16-95C1-D1D5-BE0E0DE3F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xmlns="" id="{F001C648-F7E1-24C0-AE4A-03212016F0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xmlns="" id="{BF2F5044-7C91-2492-9B9F-8B18E8A121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18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9BBD02EC-5E98-7206-2C09-34AB001BCA14}"/>
              </a:ext>
            </a:extLst>
          </p:cNvPr>
          <p:cNvCxnSpPr>
            <a:cxnSpLocks/>
          </p:cNvCxnSpPr>
          <p:nvPr userDrawn="1"/>
        </p:nvCxnSpPr>
        <p:spPr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:a16="http://schemas.microsoft.com/office/drawing/2014/main" xmlns="" id="{62754DA2-E918-1677-BF6A-5BBEFE9AFC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1" i="0" dirty="0">
                <a:solidFill>
                  <a:srgbClr val="0540F2"/>
                </a:solidFill>
                <a:latin typeface="Futura PT Bold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xmlns="" id="{87C01C5C-ED41-573B-6EF9-0687514380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xmlns="" id="{176CAE5E-FDAF-FB59-72B9-9CB546132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40DF61-F9AF-46A4-A309-B6C95398B83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EB536987-3D6A-4F98-A3CE-19603A45CE8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D9AF09B6-C012-449D-A473-F9663EC1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70A9FE3E-070A-45D6-B32F-9A5A4196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E39043E-66A6-457F-878F-872F17F84D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840D0AD-F67B-4D3F-8AA0-630CE5CC9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52E9C12-E8A5-4A1E-898C-80DD8DA0F5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98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xmlns="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72CFBEFC-78C4-3F02-D60A-1D02FF5CD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99964" y="2522029"/>
            <a:ext cx="4923169" cy="30310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latin typeface="Futura PT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xmlns="" id="{DDDD87C2-CEC7-3FCF-A5ED-A3FC7FE13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3280D8-BB97-4559-88E7-A74479FF1729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0B59A041-7CBC-4862-8357-B35A322A3E7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BFBE318D-D8F6-48F6-A504-03E33980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53EABC2D-BB47-437F-BDE1-C7825A10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DCEA01D-306A-4813-A687-D54447B7E4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72DD0A9-5044-41F8-8DDB-B6750E549D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2770D1B-54C9-45FE-885A-2F755CF5B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32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xmlns="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3FB0C1B9-422B-1AEC-DAA3-CEA5F2A9D8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42900" marR="0" lvl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xmlns="" id="{795B3A4A-4735-77A1-A99B-B57D51C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EE5B0C-D246-4680-88F7-096913E592A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B1D63AF9-54FC-47B0-8DF3-114E2036BED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39762B7B-61F3-452B-B89E-53EC281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0A4D29F0-48B6-4E0B-B6D5-81C97815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3E173C9-49B3-4693-8306-4037C05B3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E4967DA-6C75-43FA-9349-037130960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9025C81-57B7-4A79-96F3-91EF8E94F9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58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xmlns="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xmlns="" id="{8AA55C17-AAA9-8F27-B794-6CD8AC8633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0E32BCE3-3605-62E7-DB71-5B30E64ADA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33916E75-535F-2401-3331-18D02CD764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A91143F2-5B07-5C56-2DB7-D818398B1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94842757-3232-3FE6-CBF4-1FC1B80673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48678FD4-F132-2C32-832E-79FD61EDA4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DAAB4FDC-FA94-AD40-A560-897C2F29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EB03CF-5CDE-4E85-8F65-CFBC0D0BFBB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7A7FBDE0-6E0E-4E91-811D-554E6163F21B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E3201F51-A012-40D3-BAF5-73CBADD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4BE368CB-1F26-4A9E-A069-EA883F45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EE0818F-C961-4D6C-94C6-21865A246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AD207CD-FA9C-4A0D-9512-CA09624FE3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F21B4B0-15C1-4803-AF05-5AB1168F76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40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>
            <a:extLst>
              <a:ext uri="{FF2B5EF4-FFF2-40B4-BE49-F238E27FC236}">
                <a16:creationId xmlns:a16="http://schemas.microsoft.com/office/drawing/2014/main" xmlns="" id="{6A8634AF-B1A1-F206-93F1-36B71AAE634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xmlns="" id="{66BF7D05-F973-5656-C9BC-F94D9A2D9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53D544-21AB-427F-BAD1-36359923386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0DC7C86-00AA-4FA8-A7A9-2D45275946F4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76ED4DDC-8428-4F99-B509-ED02B04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7C8E4D55-85F5-4B07-9B1B-75357744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27828F1-393D-420A-B00F-375D28B71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1EEC1CC-6F57-4E08-BBF9-B805F81190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5C74016-ACD8-409F-9A01-4D3579C765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7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xmlns="" id="{8261F29A-61ED-72D0-1AB8-7AFB63DEF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C63F829F-DA3C-346A-8AA3-71FC75C424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xmlns="" id="{356907EC-911A-528F-0B9C-3713127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7D3CFC-B4DC-461F-BE1B-933E350614AF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5E08AEA3-049C-4454-9608-7333F570E42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B68F4F7A-D714-4720-A76E-686E412B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0B09158C-EAD9-40D5-B693-338B18EB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E002779-1405-4743-84BE-A9AD36A680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44165A5-EB7B-4084-8BE8-62365C59C8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143B9E8-CFC3-4BA0-AF83-41999B08DD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35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54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C321E51-1A84-7F20-304F-91EA35F8E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xmlns="" id="{AD70519A-8D60-C623-D10E-2F7C99C65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BC15573B-ADB4-2A2E-6866-B57DAD716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D7EC432F-D41D-13E9-84C0-5E51F296C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C2832C-8DFD-5225-777B-09DBE6873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ACA09B7-0B2E-269F-8F9B-81B2578F8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4B5B024-506C-E6B0-4F4B-27C95B65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711"/>
          <a:stretch/>
        </p:blipFill>
        <p:spPr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950EC5-DBCB-AD28-F8C6-0C891AFDD41D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8B31BD8F-727B-3DE1-8E3B-42AE46B40ED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86E1EEA-94EA-0C63-CF09-FD08C9668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7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3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05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7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41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(985) 457-67-15</a:t>
            </a:r>
            <a:b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</a:b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info@fmc-spo.ru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32420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49912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3462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49784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Futura PT Book" panose="020B0502020204020303" pitchFamily="34" charset="0"/>
              </a:rPr>
              <a:t>+7 977 124-20-07</a:t>
            </a:r>
            <a:endParaRPr lang="en-US" dirty="0">
              <a:solidFill>
                <a:srgbClr val="FFFFFF"/>
              </a:solidFill>
              <a:latin typeface="Futura PT Book" panose="020B0502020204020303" pitchFamily="34" charset="0"/>
            </a:endParaRPr>
          </a:p>
          <a:p>
            <a:pPr>
              <a:defRPr/>
            </a:pPr>
            <a:r>
              <a:rPr lang="en" dirty="0" err="1">
                <a:solidFill>
                  <a:srgbClr val="FFFFFF"/>
                </a:solidFill>
                <a:latin typeface="Futura PT Book" panose="020B0502020204020303" pitchFamily="34" charset="0"/>
              </a:rPr>
              <a:t>abilympics@firpo.ru</a:t>
            </a:r>
            <a:endParaRPr lang="en-US" dirty="0">
              <a:solidFill>
                <a:srgbClr val="FFFFFF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8454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4197475-3F8F-212E-3783-0FA79036DC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2B90400-7407-F9C0-DCC3-2DEE84F9D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1A52CBD-5525-001E-7606-4D8273549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9574AD1-9BB7-C8F4-4589-F855F067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536"/>
          <a:stretch/>
        </p:blipFill>
        <p:spPr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63D29BB-378C-8182-6ACE-C9A82E45B8C3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CCD4BD63-8859-E2F8-847A-70F66A41F9C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7">
            <a:extLst>
              <a:ext uri="{FF2B5EF4-FFF2-40B4-BE49-F238E27FC236}">
                <a16:creationId xmlns:a16="http://schemas.microsoft.com/office/drawing/2014/main" xmlns="" id="{3405C149-588F-07CD-4C8B-BC21FB2CE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9CA37D3A-3269-9E47-FDF0-210F07C9F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6BC6CD7C-D6F6-F3C8-79C0-E3213AE1E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33D0739-C923-D7CA-1AB8-A04777EB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729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Futura PT Book" panose="020B0502020204020303" pitchFamily="34" charset="0"/>
              </a:rPr>
              <a:t>+7 977 124-20-07</a:t>
            </a:r>
            <a:endParaRPr lang="en-US" dirty="0">
              <a:solidFill>
                <a:srgbClr val="FFFFFF"/>
              </a:solidFill>
              <a:latin typeface="Futura PT Book" panose="020B0502020204020303" pitchFamily="34" charset="0"/>
            </a:endParaRPr>
          </a:p>
          <a:p>
            <a:pPr>
              <a:defRPr/>
            </a:pPr>
            <a:r>
              <a:rPr lang="en" dirty="0" err="1">
                <a:solidFill>
                  <a:srgbClr val="FFFFFF"/>
                </a:solidFill>
                <a:latin typeface="Futura PT Book" panose="020B0502020204020303" pitchFamily="34" charset="0"/>
              </a:rPr>
              <a:t>abilympics@firpo.ru</a:t>
            </a:r>
            <a:endParaRPr lang="en-US" dirty="0">
              <a:solidFill>
                <a:srgbClr val="FFFFFF"/>
              </a:solidFill>
              <a:latin typeface="Futura PT Book" panose="020B05020202040203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5431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Futura PT Book" panose="020B0502020204020303" pitchFamily="34" charset="0"/>
              </a:rPr>
              <a:t>+7 977 124-20-07</a:t>
            </a:r>
            <a:endParaRPr lang="en-US" dirty="0">
              <a:solidFill>
                <a:srgbClr val="FFFFFF"/>
              </a:solidFill>
              <a:latin typeface="Futura PT Book" panose="020B0502020204020303" pitchFamily="34" charset="0"/>
            </a:endParaRPr>
          </a:p>
          <a:p>
            <a:pPr>
              <a:defRPr/>
            </a:pPr>
            <a:r>
              <a:rPr lang="en" dirty="0" err="1">
                <a:solidFill>
                  <a:srgbClr val="FFFFFF"/>
                </a:solidFill>
                <a:latin typeface="Futura PT Book" panose="020B0502020204020303" pitchFamily="34" charset="0"/>
              </a:rPr>
              <a:t>abilympics@firpo.ru</a:t>
            </a:r>
            <a:endParaRPr lang="en-US" dirty="0">
              <a:solidFill>
                <a:srgbClr val="FFFFFF"/>
              </a:solidFill>
              <a:latin typeface="Futura PT Book" panose="020B05020202040203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1639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Futura PT Book" panose="020B0502020204020303" pitchFamily="34" charset="0"/>
              </a:rPr>
              <a:t>+7 (985) 457-67-15</a:t>
            </a:r>
            <a:br>
              <a:rPr lang="ru-RU" dirty="0">
                <a:solidFill>
                  <a:srgbClr val="FFFFFF"/>
                </a:solidFill>
                <a:latin typeface="Futura PT Book" panose="020B0502020204020303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Futura PT Book" panose="020B0502020204020303" pitchFamily="34" charset="0"/>
              </a:rPr>
              <a:t>info@fmc-spo.ru</a:t>
            </a:r>
            <a:endParaRPr lang="en-US" dirty="0">
              <a:solidFill>
                <a:srgbClr val="FFFFFF"/>
              </a:solidFill>
              <a:latin typeface="Futura PT Book" panose="020B05020202040203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>
                <a:solidFill>
                  <a:srgbClr val="FFFFFF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9551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>
                <a:solidFill>
                  <a:srgbClr val="FFFFFF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9100835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Futura PT Book" panose="020B0502020204020303" pitchFamily="34" charset="0"/>
              </a:rPr>
              <a:t>+7 977 124-20-07</a:t>
            </a:r>
            <a:endParaRPr lang="en-US" dirty="0">
              <a:solidFill>
                <a:srgbClr val="FFFFFF"/>
              </a:solidFill>
              <a:latin typeface="Futura PT Book" panose="020B0502020204020303" pitchFamily="34" charset="0"/>
            </a:endParaRPr>
          </a:p>
          <a:p>
            <a:pPr>
              <a:defRPr/>
            </a:pPr>
            <a:r>
              <a:rPr lang="en" dirty="0" err="1">
                <a:solidFill>
                  <a:srgbClr val="FFFFFF"/>
                </a:solidFill>
                <a:latin typeface="Futura PT Book" panose="020B0502020204020303" pitchFamily="34" charset="0"/>
              </a:rPr>
              <a:t>abilympics@firpo.ru</a:t>
            </a:r>
            <a:endParaRPr lang="en-US" dirty="0">
              <a:solidFill>
                <a:srgbClr val="FFFFFF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>
                <a:solidFill>
                  <a:srgbClr val="FFFFFF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7995159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Futura PT Book" panose="020B0502020204020303" pitchFamily="34" charset="0"/>
              </a:rPr>
              <a:t>+7 977 124-20-07</a:t>
            </a:r>
            <a:endParaRPr lang="en-US" dirty="0">
              <a:solidFill>
                <a:srgbClr val="FFFFFF"/>
              </a:solidFill>
              <a:latin typeface="Futura PT Book" panose="020B0502020204020303" pitchFamily="34" charset="0"/>
            </a:endParaRPr>
          </a:p>
          <a:p>
            <a:pPr>
              <a:defRPr/>
            </a:pPr>
            <a:r>
              <a:rPr lang="en" dirty="0" err="1">
                <a:solidFill>
                  <a:srgbClr val="FFFFFF"/>
                </a:solidFill>
                <a:latin typeface="Futura PT Book" panose="020B0502020204020303" pitchFamily="34" charset="0"/>
              </a:rPr>
              <a:t>abilympics@firpo.ru</a:t>
            </a:r>
            <a:endParaRPr lang="en-US" dirty="0">
              <a:solidFill>
                <a:srgbClr val="FFFFFF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>
                <a:solidFill>
                  <a:srgbClr val="FFFFFF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2706582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Futura PT Book" panose="020B0502020204020303" pitchFamily="34" charset="0"/>
              </a:rPr>
              <a:t>+7 977 124-20-07</a:t>
            </a:r>
            <a:endParaRPr lang="en-US" dirty="0">
              <a:solidFill>
                <a:srgbClr val="FFFFFF"/>
              </a:solidFill>
              <a:latin typeface="Futura PT Book" panose="020B0502020204020303" pitchFamily="34" charset="0"/>
            </a:endParaRPr>
          </a:p>
          <a:p>
            <a:pPr>
              <a:defRPr/>
            </a:pPr>
            <a:r>
              <a:rPr lang="en" dirty="0" err="1">
                <a:solidFill>
                  <a:srgbClr val="FFFFFF"/>
                </a:solidFill>
                <a:latin typeface="Futura PT Book" panose="020B0502020204020303" pitchFamily="34" charset="0"/>
              </a:rPr>
              <a:t>abilympics@firpo.ru</a:t>
            </a:r>
            <a:endParaRPr lang="en-US" dirty="0">
              <a:solidFill>
                <a:srgbClr val="FFFFFF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>
                <a:solidFill>
                  <a:srgbClr val="FFFFFF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1071983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xmlns="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933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xmlns="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5281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BB9DCB7-8E43-5B38-0428-2006E6894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6D52EB-DB69-36C2-D186-D7EA9C2E8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xmlns="" id="{308EABC0-7BC4-3F02-67FE-13B1259EC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85241CA0-DFD4-32F5-4E41-AAF2D41D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EA968F9-6156-FC71-054C-43A2477A7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CD1964B-94F8-4DBC-B554-4A752A36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6F24F6F-3D14-444A-837F-646BE9DDF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448513A-D226-404A-8F5D-715AC79C39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8993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1A982BD-72E0-8455-1324-2DC16F3D0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xmlns="" id="{326C2DA4-14F0-9969-65DE-6FB362505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0DE44B1B-533A-FA2D-C033-B570478CE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62600601-2A26-FCCD-B55E-507CB9BDC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9032966-800C-4B66-968D-2B44E9992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F5E302B-12AE-4FFE-BD39-7AC461039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2DD9548-2EAD-49CF-B1F7-30B2F6F7DE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29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85" r:id="rId6"/>
    <p:sldLayoutId id="2147483654" r:id="rId7"/>
    <p:sldLayoutId id="2147483655" r:id="rId8"/>
    <p:sldLayoutId id="2147483656" r:id="rId9"/>
    <p:sldLayoutId id="2147483683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4" r:id="rId3"/>
    <p:sldLayoutId id="2147483686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2" r:id="rId15"/>
    <p:sldLayoutId id="2147483669" r:id="rId16"/>
    <p:sldLayoutId id="2147483673" r:id="rId17"/>
    <p:sldLayoutId id="2147483671" r:id="rId18"/>
    <p:sldLayoutId id="214748368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0" r:id="rId6"/>
    <p:sldLayoutId id="2147483687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37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30" y="954271"/>
            <a:ext cx="10289554" cy="3490186"/>
          </a:xfrm>
        </p:spPr>
        <p:txBody>
          <a:bodyPr anchor="t"/>
          <a:lstStyle/>
          <a:p>
            <a:pPr>
              <a:spcAft>
                <a:spcPts val="800"/>
              </a:spcAft>
            </a:pPr>
            <a:r>
              <a:rPr lang="ru-RU" sz="2800" dirty="0">
                <a:latin typeface="Century Gothic" panose="020B0502020202020204" pitchFamily="34" charset="0"/>
              </a:rPr>
              <a:t>ГБПОУ РК «Симферопольский колледж сферы обслуживания и дизайна»- Региональный центр развития движения «</a:t>
            </a:r>
            <a:r>
              <a:rPr lang="ru-RU" sz="2800" dirty="0" err="1">
                <a:latin typeface="Century Gothic" panose="020B0502020202020204" pitchFamily="34" charset="0"/>
              </a:rPr>
              <a:t>Абилимпикс</a:t>
            </a:r>
            <a:r>
              <a:rPr lang="ru-RU" sz="2800" dirty="0">
                <a:latin typeface="Century Gothic" panose="020B0502020202020204" pitchFamily="34" charset="0"/>
              </a:rPr>
              <a:t>» в Республике Крым</a:t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/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Проведение регионального чемпионата  </a:t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в </a:t>
            </a:r>
            <a:r>
              <a:rPr lang="ru-RU" sz="2800" dirty="0">
                <a:latin typeface="Century Gothic" panose="020B0502020202020204" pitchFamily="34" charset="0"/>
              </a:rPr>
              <a:t>Республике Крым</a:t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/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/>
            </a:r>
            <a:br>
              <a:rPr lang="ru-RU" sz="2800" dirty="0">
                <a:latin typeface="Century Gothic" panose="020B0502020202020204" pitchFamily="34" charset="0"/>
              </a:rPr>
            </a:b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66" y="3859481"/>
            <a:ext cx="3218213" cy="700644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Исполнители:</a:t>
            </a:r>
          </a:p>
          <a:p>
            <a:r>
              <a:rPr lang="ru-RU" dirty="0">
                <a:latin typeface="Century Gothic" panose="020B0502020202020204" pitchFamily="34" charset="0"/>
              </a:rPr>
              <a:t>Мардаровская И.В.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Ожидаемые результаты реализации региональной практики и методы их контроля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75581B0-D52F-4913-9717-9C25AD88991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4A02D2-B979-4387-878C-EEDA4C352C70}"/>
              </a:ext>
            </a:extLst>
          </p:cNvPr>
          <p:cNvSpPr txBox="1"/>
          <p:nvPr/>
        </p:nvSpPr>
        <p:spPr>
          <a:xfrm>
            <a:off x="528637" y="1792030"/>
            <a:ext cx="10842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entury Gothic" panose="020B0502020202020204" pitchFamily="34" charset="0"/>
              </a:rPr>
              <a:t>1</a:t>
            </a:r>
            <a:r>
              <a:rPr lang="ru-RU" dirty="0"/>
              <a:t>. Увеличение доли инвалидов  и лиц с ОВЗ в общем количестве обучающихся в СПО, в том числе в БПОО.</a:t>
            </a:r>
          </a:p>
          <a:p>
            <a:pPr algn="just"/>
            <a:r>
              <a:rPr lang="ru-RU" dirty="0"/>
              <a:t>2. Увеличение перечня профессий/специальностей, для обучающихся  с инвалидностью и ОВЗ, в том числе в БПОО.</a:t>
            </a:r>
          </a:p>
          <a:p>
            <a:pPr algn="just"/>
            <a:r>
              <a:rPr lang="ru-RU" dirty="0"/>
              <a:t>3. Раскрытие творческого, физического и познавательного потенциала обучающихся, их самореализация и адаптация в социуме и профессиональной среде.</a:t>
            </a:r>
          </a:p>
          <a:p>
            <a:pPr algn="just"/>
            <a:r>
              <a:rPr lang="ru-RU" dirty="0"/>
              <a:t>4. Формирование социально зрелой личности, обладающей четкой социальной позицией и умеющей эффективно применять навыки бесконфликтного общения.</a:t>
            </a:r>
          </a:p>
          <a:p>
            <a:pPr algn="just"/>
            <a:r>
              <a:rPr lang="ru-RU" dirty="0"/>
              <a:t>5. Осознание обучающимися роли профессионализма, чувства ответственности перед выбранной профессией, социальная интеграция обучающихся с особыми образовательными потребностями.</a:t>
            </a:r>
          </a:p>
          <a:p>
            <a:pPr algn="just"/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Сведения о практической апробации региональной практики 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9677BB8-8901-4E45-AF1F-6B872773748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BFB870-894E-4DAB-BB87-951AE0F55396}"/>
              </a:ext>
            </a:extLst>
          </p:cNvPr>
          <p:cNvSpPr txBox="1"/>
          <p:nvPr/>
        </p:nvSpPr>
        <p:spPr>
          <a:xfrm>
            <a:off x="466622" y="1423320"/>
            <a:ext cx="110235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За период с 2017 года проведено 7 региональных чемпионатов «</a:t>
            </a:r>
            <a:r>
              <a:rPr lang="ru-RU" dirty="0" err="1">
                <a:latin typeface="Calibri" panose="020F0502020204030204" pitchFamily="34" charset="0"/>
              </a:rPr>
              <a:t>Абилимпикс</a:t>
            </a:r>
            <a:r>
              <a:rPr lang="ru-RU" dirty="0">
                <a:latin typeface="Calibri" panose="020F0502020204030204" pitchFamily="34" charset="0"/>
              </a:rPr>
              <a:t>», где приняли участие 487 человек. Количество соревновательных компетенций возросло в 3,6 раза (с 5 до 18), количество участников в 4 раза от 27 до 105 человек, соответственно и количество экспертов и волонтеров. </a:t>
            </a:r>
          </a:p>
          <a:p>
            <a:r>
              <a:rPr lang="ru-RU" dirty="0">
                <a:latin typeface="Calibri" panose="020F0502020204030204" pitchFamily="34" charset="0"/>
              </a:rPr>
              <a:t>Обучено 40 чел. региональных экспертов по следующим компетенциям: Ландшафтный дизайн, Экономика и бухгалтерский учет, Медицинский и социальный уход, Художественный дизайн, Швея и др. Обучено в 2021 году- 50 чел., в 2022 году- 40 чел., в 2023- 20 чел.</a:t>
            </a:r>
          </a:p>
          <a:p>
            <a:r>
              <a:rPr lang="ru-RU" dirty="0">
                <a:latin typeface="Calibri" panose="020F0502020204030204" pitchFamily="34" charset="0"/>
              </a:rPr>
              <a:t>Уровень трудоустройства в </a:t>
            </a:r>
            <a:r>
              <a:rPr lang="ru-RU" dirty="0" smtClean="0">
                <a:latin typeface="Calibri" panose="020F0502020204030204" pitchFamily="34" charset="0"/>
              </a:rPr>
              <a:t>2023 </a:t>
            </a:r>
            <a:r>
              <a:rPr lang="ru-RU" dirty="0">
                <a:latin typeface="Calibri" panose="020F0502020204030204" pitchFamily="34" charset="0"/>
              </a:rPr>
              <a:t>году составил </a:t>
            </a:r>
            <a:r>
              <a:rPr lang="ru-RU" dirty="0" smtClean="0">
                <a:latin typeface="Calibri" panose="020F0502020204030204" pitchFamily="34" charset="0"/>
              </a:rPr>
              <a:t>99%. </a:t>
            </a:r>
            <a:r>
              <a:rPr lang="ru-RU" dirty="0">
                <a:latin typeface="Calibri" panose="020F0502020204030204" pitchFamily="34" charset="0"/>
              </a:rPr>
              <a:t>Оперативный мониторинг на </a:t>
            </a:r>
            <a:r>
              <a:rPr lang="ru-RU" dirty="0" smtClean="0">
                <a:latin typeface="Calibri" panose="020F0502020204030204" pitchFamily="34" charset="0"/>
              </a:rPr>
              <a:t>01.10.2023 </a:t>
            </a:r>
            <a:r>
              <a:rPr lang="ru-RU" dirty="0">
                <a:latin typeface="Calibri" panose="020F0502020204030204" pitchFamily="34" charset="0"/>
              </a:rPr>
              <a:t>года в информационной системе на сайте Национального центра «</a:t>
            </a:r>
            <a:r>
              <a:rPr lang="ru-RU" dirty="0" err="1">
                <a:latin typeface="Calibri" panose="020F0502020204030204" pitchFamily="34" charset="0"/>
              </a:rPr>
              <a:t>Абилимпикс</a:t>
            </a:r>
            <a:r>
              <a:rPr lang="ru-RU" dirty="0">
                <a:latin typeface="Calibri" panose="020F0502020204030204" pitchFamily="34" charset="0"/>
              </a:rPr>
              <a:t>» в разделе «Трудоустройство» показывает: </a:t>
            </a:r>
            <a:r>
              <a:rPr lang="ru-RU" dirty="0" smtClean="0">
                <a:latin typeface="Calibri" panose="020F0502020204030204" pitchFamily="34" charset="0"/>
              </a:rPr>
              <a:t>зарегистрированы 247 человек, из них 137 </a:t>
            </a:r>
            <a:r>
              <a:rPr lang="ru-RU" dirty="0">
                <a:latin typeface="Calibri" panose="020F0502020204030204" pitchFamily="34" charset="0"/>
              </a:rPr>
              <a:t>человек трудоустроены, </a:t>
            </a:r>
            <a:r>
              <a:rPr lang="ru-RU" dirty="0" smtClean="0">
                <a:latin typeface="Calibri" panose="020F0502020204030204" pitchFamily="34" charset="0"/>
              </a:rPr>
              <a:t>98 </a:t>
            </a:r>
            <a:r>
              <a:rPr lang="ru-RU" dirty="0">
                <a:latin typeface="Calibri" panose="020F0502020204030204" pitchFamily="34" charset="0"/>
              </a:rPr>
              <a:t>продолжают обучение, </a:t>
            </a:r>
            <a:r>
              <a:rPr lang="ru-RU" dirty="0" smtClean="0">
                <a:latin typeface="Calibri" panose="020F0502020204030204" pitchFamily="34" charset="0"/>
              </a:rPr>
              <a:t>12 </a:t>
            </a:r>
            <a:r>
              <a:rPr lang="ru-RU" dirty="0">
                <a:latin typeface="Calibri" panose="020F0502020204030204" pitchFamily="34" charset="0"/>
              </a:rPr>
              <a:t>не </a:t>
            </a:r>
            <a:r>
              <a:rPr lang="ru-RU" dirty="0" smtClean="0">
                <a:latin typeface="Calibri" panose="020F0502020204030204" pitchFamily="34" charset="0"/>
              </a:rPr>
              <a:t>трудоустроены: по </a:t>
            </a:r>
            <a:r>
              <a:rPr lang="ru-RU" dirty="0">
                <a:latin typeface="Calibri" panose="020F0502020204030204" pitchFamily="34" charset="0"/>
              </a:rPr>
              <a:t>состоянию здоровья </a:t>
            </a:r>
            <a:r>
              <a:rPr lang="ru-RU" dirty="0" smtClean="0">
                <a:latin typeface="Calibri" panose="020F0502020204030204" pitchFamily="34" charset="0"/>
              </a:rPr>
              <a:t>4 </a:t>
            </a:r>
            <a:r>
              <a:rPr lang="ru-RU" dirty="0">
                <a:latin typeface="Calibri" panose="020F0502020204030204" pitchFamily="34" charset="0"/>
              </a:rPr>
              <a:t>чел., декретный отпуск </a:t>
            </a:r>
            <a:r>
              <a:rPr lang="ru-RU" dirty="0" smtClean="0">
                <a:latin typeface="Calibri" panose="020F0502020204030204" pitchFamily="34" charset="0"/>
              </a:rPr>
              <a:t>5 </a:t>
            </a:r>
            <a:r>
              <a:rPr lang="ru-RU" dirty="0">
                <a:latin typeface="Calibri" panose="020F0502020204030204" pitchFamily="34" charset="0"/>
              </a:rPr>
              <a:t>чел., смена места жительства 1 чел., пенсионеры 1 чел., по причине смерти 1 чел.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03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5E34AE-3BF8-28C7-30F8-0428080CA036}"/>
              </a:ext>
            </a:extLst>
          </p:cNvPr>
          <p:cNvSpPr txBox="1"/>
          <p:nvPr/>
        </p:nvSpPr>
        <p:spPr>
          <a:xfrm>
            <a:off x="528636" y="1792030"/>
            <a:ext cx="1093105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Обучающиеся с ОВЗ и инвалиды участвуют чемпионатах по профессиональному мастерству среди инвалидов и лиц с ограниченными возможностями здоровья «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Абилимпикс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в разных компетенциях.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Они становятся победителями не только в региональных этапах, но и побеждают в финале Национального чемпионата 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Абилимпикс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/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2020 году на Национальном чемпионате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Абилимпикс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обучающийся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Абдул-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Джели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Сейт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-Халил Рустемович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занял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место по компетенции Портной.</a:t>
            </a:r>
          </a:p>
          <a:p>
            <a:pPr indent="450215" algn="just"/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2022 году обучающаяся 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Наргиза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Мафис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кызы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Ражапова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заняла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 место в финале Национального чемпионата «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Абилимпикс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по компетенции Портной.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/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Обучающиеся из числа лиц с ОВЗ и инвалидностью успешно освоившие программы среднего профессионального образования и профессионального обучения трудоустраиваются и ведут активный образ жизни в меру своих возможностей.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выпуск участников чемпионатов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Республике Крым составил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человека,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трудоустройстроены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профессии 16 человек, по предварительной договоренности с работодателями.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Крым ведется работа по заключению целевых договоров на обучение с участниками чемпионатов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заключено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договора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обучения.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Заключение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375F734-68E5-4653-A02E-5C0DD0913E85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D5324B-2350-456A-8715-528D9788AE52}"/>
              </a:ext>
            </a:extLst>
          </p:cNvPr>
          <p:cNvSpPr txBox="1"/>
          <p:nvPr/>
        </p:nvSpPr>
        <p:spPr>
          <a:xfrm>
            <a:off x="528637" y="1792030"/>
            <a:ext cx="112046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Обучающиеся из числа лиц с ОВЗ и инвалидностью успешно освоившие программы профессионального образования и профессионального обучения трудоустраиваются и ведут активный образ жизни в меру своих возможностей.</a:t>
            </a:r>
          </a:p>
          <a:p>
            <a:r>
              <a:rPr lang="ru-RU" dirty="0"/>
              <a:t>Одной из главных целей социализации является приспособление, адаптация ребенка к социальной реальности, его способность к самореализации раскрытии своих возможностей в современном обществе.  Таким образом, представленный опыт по созданию условий </a:t>
            </a:r>
            <a:r>
              <a:rPr lang="ru-RU" b="1" dirty="0"/>
              <a:t>  </a:t>
            </a:r>
            <a:r>
              <a:rPr lang="ru-RU" dirty="0"/>
              <a:t>для</a:t>
            </a:r>
            <a:r>
              <a:rPr lang="ru-RU" b="1" dirty="0"/>
              <a:t> </a:t>
            </a:r>
            <a:r>
              <a:rPr lang="ru-RU" dirty="0"/>
              <a:t>успешной социализации детей, формированию позитивного общественного мнения о таких детях, достижений ими достойных (значимых) результатов на основе гуманистических ценностей и прав свободного человека является целенаправленной и системной работой всех участников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1228676-A4CF-48CD-8779-8D6F4C0250F5}"/>
              </a:ext>
            </a:extLst>
          </p:cNvPr>
          <p:cNvSpPr txBox="1"/>
          <p:nvPr/>
        </p:nvSpPr>
        <p:spPr>
          <a:xfrm>
            <a:off x="7596681" y="5679957"/>
            <a:ext cx="39462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+7 </a:t>
            </a:r>
            <a:r>
              <a:rPr lang="ru-RU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(978) 858-63-13</a:t>
            </a:r>
            <a:endParaRPr lang="ru-RU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en-US" sz="1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bpoo2017@mail.ru</a:t>
            </a:r>
            <a:endParaRPr lang="en-US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551F29D-C0AA-462F-9ED3-43291576EE44}"/>
              </a:ext>
            </a:extLst>
          </p:cNvPr>
          <p:cNvSpPr txBox="1"/>
          <p:nvPr/>
        </p:nvSpPr>
        <p:spPr>
          <a:xfrm>
            <a:off x="7543800" y="4035893"/>
            <a:ext cx="43243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Мардаровская</a:t>
            </a:r>
            <a:r>
              <a:rPr lang="ru-RU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Ирина Васильевна</a:t>
            </a:r>
            <a:endParaRPr lang="en-US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1547B92-D0E9-4774-8AC9-5B819A1219BA}"/>
              </a:ext>
            </a:extLst>
          </p:cNvPr>
          <p:cNvSpPr txBox="1"/>
          <p:nvPr/>
        </p:nvSpPr>
        <p:spPr>
          <a:xfrm>
            <a:off x="7543800" y="4627946"/>
            <a:ext cx="43243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Заведующий отделом инклюзивного образования ГБПОУ РК «Симферопольский колледж сферы обслуживания и дизайна»-</a:t>
            </a:r>
          </a:p>
          <a:p>
            <a:r>
              <a:rPr lang="ru-RU" sz="14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ЦРД «</a:t>
            </a:r>
            <a:r>
              <a:rPr lang="ru-RU" sz="1400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sz="14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3136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Введение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95FE15-42C4-6A37-6376-44C13DE07DB8}"/>
              </a:ext>
            </a:extLst>
          </p:cNvPr>
          <p:cNvSpPr txBox="1"/>
          <p:nvPr/>
        </p:nvSpPr>
        <p:spPr>
          <a:xfrm>
            <a:off x="515884" y="1038339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Цели и задачи, на решение которых направлена региональная практика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CD72FC-06E7-749D-1E54-D85F4AA670AD}"/>
              </a:ext>
            </a:extLst>
          </p:cNvPr>
          <p:cNvSpPr txBox="1"/>
          <p:nvPr/>
        </p:nvSpPr>
        <p:spPr>
          <a:xfrm>
            <a:off x="515884" y="4444484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Целевая аудитория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5E34AE-3BF8-28C7-30F8-0428080CA036}"/>
              </a:ext>
            </a:extLst>
          </p:cNvPr>
          <p:cNvSpPr txBox="1"/>
          <p:nvPr/>
        </p:nvSpPr>
        <p:spPr>
          <a:xfrm>
            <a:off x="1231900" y="1989105"/>
            <a:ext cx="9786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Обеспечение общедоступности среднего профессионального образования для инвалидов и лиц с ОВЗ, способствующее их социализации и социальной интеграции</a:t>
            </a:r>
            <a:r>
              <a:rPr lang="ru-RU" dirty="0" smtClean="0">
                <a:latin typeface="Century Gothic" panose="020B0502020202020204" pitchFamily="34" charset="0"/>
              </a:rPr>
              <a:t>. Развитие чемпионатного движения «</a:t>
            </a:r>
            <a:r>
              <a:rPr lang="ru-RU" dirty="0" err="1" smtClean="0">
                <a:latin typeface="Century Gothic" panose="020B0502020202020204" pitchFamily="34" charset="0"/>
              </a:rPr>
              <a:t>Абилимпикс</a:t>
            </a:r>
            <a:r>
              <a:rPr lang="ru-RU" dirty="0" smtClean="0">
                <a:latin typeface="Century Gothic" panose="020B0502020202020204" pitchFamily="34" charset="0"/>
              </a:rPr>
              <a:t>» в Республике Крым.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E34796-9883-97A4-32D1-AEEE5702EB6B}"/>
              </a:ext>
            </a:extLst>
          </p:cNvPr>
          <p:cNvSpPr txBox="1"/>
          <p:nvPr/>
        </p:nvSpPr>
        <p:spPr>
          <a:xfrm>
            <a:off x="1231900" y="3084480"/>
            <a:ext cx="9704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Разработка модели функционирования региональной системы инклюзивного профессионального образования и формирование устойчивого механизма ее взаимодействия.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60EE64F-E65D-619E-E042-8F662E7A4B9A}"/>
              </a:ext>
            </a:extLst>
          </p:cNvPr>
          <p:cNvSpPr txBox="1"/>
          <p:nvPr/>
        </p:nvSpPr>
        <p:spPr>
          <a:xfrm>
            <a:off x="1231899" y="5105475"/>
            <a:ext cx="1003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Обучающиеся с инвалидностью и ОВЗ  по программам среднего профессионального образования, высшего образования, учащиеся школ</a:t>
            </a: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xmlns="" id="{31792A67-0AD2-3DD9-D7B3-B205D066407C}"/>
              </a:ext>
            </a:extLst>
          </p:cNvPr>
          <p:cNvSpPr/>
          <p:nvPr/>
        </p:nvSpPr>
        <p:spPr>
          <a:xfrm rot="5400000">
            <a:off x="787767" y="2073403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5400000">
            <a:off x="787767" y="5142232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4DDE9685-2BF5-4202-B587-C68248271D66}"/>
              </a:ext>
            </a:extLst>
          </p:cNvPr>
          <p:cNvSpPr/>
          <p:nvPr/>
        </p:nvSpPr>
        <p:spPr>
          <a:xfrm rot="5400000">
            <a:off x="787767" y="3186998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832193-B036-4F46-BEE9-B3120F1BE346}"/>
              </a:ext>
            </a:extLst>
          </p:cNvPr>
          <p:cNvSpPr txBox="1"/>
          <p:nvPr/>
        </p:nvSpPr>
        <p:spPr>
          <a:xfrm>
            <a:off x="528637" y="986827"/>
            <a:ext cx="112046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dirty="0"/>
              <a:t>этап подготовительный включает в себя: </a:t>
            </a:r>
          </a:p>
          <a:p>
            <a:r>
              <a:rPr lang="ru-RU" dirty="0"/>
              <a:t>- утверждение плана мероприятий по реализации проекта</a:t>
            </a:r>
          </a:p>
          <a:p>
            <a:r>
              <a:rPr lang="ru-RU" dirty="0"/>
              <a:t>- подготовка педагогических кадров</a:t>
            </a:r>
          </a:p>
          <a:p>
            <a:r>
              <a:rPr lang="ru-RU" dirty="0"/>
              <a:t>- проведение семинаров и круглых столов с привлечением педагогов и психологов из школ и интернатов</a:t>
            </a:r>
          </a:p>
          <a:p>
            <a:r>
              <a:rPr lang="ru-RU" dirty="0"/>
              <a:t>- разработка локальных актов и нормативных документов</a:t>
            </a:r>
          </a:p>
          <a:p>
            <a:r>
              <a:rPr lang="ru-RU" dirty="0" smtClean="0"/>
              <a:t>- </a:t>
            </a:r>
            <a:r>
              <a:rPr lang="ru-RU" dirty="0"/>
              <a:t>разработка индивидуальных образовательных маршрутов для детей с ограниченными возможностями здоровья</a:t>
            </a:r>
          </a:p>
          <a:p>
            <a:r>
              <a:rPr lang="ru-RU" dirty="0"/>
              <a:t>2 этап диагностический включает в себя: </a:t>
            </a:r>
          </a:p>
          <a:p>
            <a:r>
              <a:rPr lang="ru-RU" dirty="0"/>
              <a:t>- знакомство с личными делами, обучающимися и их родителями или законными представителями, с классными руководителями и психологами из школ и интернатов поступивших; </a:t>
            </a:r>
          </a:p>
          <a:p>
            <a:r>
              <a:rPr lang="ru-RU" dirty="0"/>
              <a:t>- проведение родительских собраний, марафон «Школа родителей»</a:t>
            </a:r>
          </a:p>
          <a:p>
            <a:r>
              <a:rPr lang="ru-RU" dirty="0"/>
              <a:t>- наблюдение за обучающимися в процессе обучения насколько готовы к усвоению знаний и в перерывах, после окончания занятий, поведение в общежитии, соблюдении норм и правил.</a:t>
            </a:r>
          </a:p>
          <a:p>
            <a:r>
              <a:rPr lang="ru-RU" dirty="0"/>
              <a:t>- выявление коммуникативных и социальных отклонений.</a:t>
            </a:r>
          </a:p>
          <a:p>
            <a:r>
              <a:rPr lang="ru-RU" dirty="0"/>
              <a:t>3 этап организационный:</a:t>
            </a:r>
          </a:p>
          <a:p>
            <a:r>
              <a:rPr lang="ru-RU" dirty="0"/>
              <a:t>- индивидуальный подход к каждому обучающемуся – на сколько может усваивать знания с учетом адаптированной программы, самостоятельно обслуживать себя в общежитии</a:t>
            </a:r>
          </a:p>
          <a:p>
            <a:r>
              <a:rPr lang="ru-RU" dirty="0"/>
              <a:t>- проведение тренингов на коммуникацию</a:t>
            </a:r>
          </a:p>
        </p:txBody>
      </p:sp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635153941"/>
              </p:ext>
            </p:extLst>
          </p:nvPr>
        </p:nvGraphicFramePr>
        <p:xfrm>
          <a:off x="588963" y="1447800"/>
          <a:ext cx="1090771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7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этап основной: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проведение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мероприятий в рамках чемпионатного движения «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Абилимпикс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проведение тематический мероприятий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коммуникацию и развитие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духа соревнований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привлечение обучающихся с ОВЗ в кружковую работу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 привлечение к участию в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общеколледжных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мероприятиях, городских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мероприятиях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участие в конкурсах профессионального мастерства «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Абилимпикс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содействие в трудоустройстве выпускников с инвалидностью и ОВЗ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этап аналитический: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сбор информации о достижениях, обучающихся с ОВЗ и инвалидностью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обобщение опыта, информирование общественности о результатах, оформление отчетной документации.</a:t>
                      </a:r>
                    </a:p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10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D220D48-FDB9-4E76-8194-9B0A26F2DC2C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EAC0D6-0C10-43AD-A8B5-8761C3333821}"/>
              </a:ext>
            </a:extLst>
          </p:cNvPr>
          <p:cNvSpPr txBox="1"/>
          <p:nvPr/>
        </p:nvSpPr>
        <p:spPr>
          <a:xfrm>
            <a:off x="528637" y="1792030"/>
            <a:ext cx="111865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Для реализации программы работы с обучающимися с ОВЗ и инвалидами мастера производственного обучения и преподаватели, психолог проходят курсы повышения квалификации по работе с такими детьми. Кроме этого проводятся круглые столы с преподавателями и психологами </a:t>
            </a:r>
            <a:r>
              <a:rPr lang="ru-RU" dirty="0" smtClean="0"/>
              <a:t>колледжей </a:t>
            </a:r>
            <a:r>
              <a:rPr lang="ru-RU" dirty="0"/>
              <a:t>и школ,  интернатов из которых будут обучаться дети с ОВЗ. Представители от школ и интернатов помогают рекомендациями и советами по обучающимся которые поступили к нам на обучение. </a:t>
            </a:r>
          </a:p>
          <a:p>
            <a:pPr algn="just"/>
            <a:r>
              <a:rPr lang="ru-RU" dirty="0"/>
              <a:t> В рамках реализации федерального онлайн- проекта "Школа родителей", с целью </a:t>
            </a:r>
            <a:r>
              <a:rPr lang="ru-RU" dirty="0" err="1"/>
              <a:t>профориентационной</a:t>
            </a:r>
            <a:r>
              <a:rPr lang="ru-RU" dirty="0"/>
              <a:t> работы в Региональном центре развития движения «</a:t>
            </a:r>
            <a:r>
              <a:rPr lang="ru-RU" dirty="0" err="1"/>
              <a:t>Абилимпикс</a:t>
            </a:r>
            <a:r>
              <a:rPr lang="ru-RU" dirty="0"/>
              <a:t>» в Республике Крым, базовой профессиональной образовательной организации ГБПОУ РК «Симферопольский колледж сферы обслуживания и дизайна» прошел консультационный онлайн- марафон региональной инклюзивной практики по организации обучения лиц с инвалидностью и ОВЗ по теме: «Возможности получения среднего профессионального образования и профессионального обучения лицами с инвалидностью и с ОВЗ в Республике Крым» в формате вопрос-ответ. </a:t>
            </a:r>
          </a:p>
          <a:p>
            <a:pPr algn="just"/>
            <a:r>
              <a:rPr lang="ru-RU" dirty="0"/>
              <a:t>Участие и выступление на ежегодной республиканской конференции «Комплексное сопровождение детей с особыми образовательными потребностями». </a:t>
            </a:r>
          </a:p>
        </p:txBody>
      </p:sp>
    </p:spTree>
    <p:extLst>
      <p:ext uri="{BB962C8B-B14F-4D97-AF65-F5344CB8AC3E}">
        <p14:creationId xmlns:p14="http://schemas.microsoft.com/office/powerpoint/2010/main" val="216226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0C1F668-3E6B-4521-9D01-B67AC7995F92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04DC8E-C72B-412F-989C-835C0A541E5C}"/>
              </a:ext>
            </a:extLst>
          </p:cNvPr>
          <p:cNvSpPr txBox="1"/>
          <p:nvPr/>
        </p:nvSpPr>
        <p:spPr>
          <a:xfrm>
            <a:off x="469339" y="1792030"/>
            <a:ext cx="1097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В рамках организации и проведения регионального чемпионата «</a:t>
            </a:r>
            <a:r>
              <a:rPr lang="ru-RU" sz="1600" dirty="0" err="1"/>
              <a:t>Абилимпикс</a:t>
            </a:r>
            <a:r>
              <a:rPr lang="ru-RU" sz="1600" dirty="0"/>
              <a:t>» в Республике Крым  ЦРД осуществляется: </a:t>
            </a:r>
          </a:p>
          <a:p>
            <a:pPr algn="just"/>
            <a:r>
              <a:rPr lang="ru-RU" sz="1600" dirty="0"/>
              <a:t>- систематическая работа по подготовке, организации и проведению регионального чемпионата «</a:t>
            </a:r>
            <a:r>
              <a:rPr lang="ru-RU" sz="1600" dirty="0" err="1"/>
              <a:t>Абилимпикс</a:t>
            </a:r>
            <a:r>
              <a:rPr lang="ru-RU" sz="1600" dirty="0"/>
              <a:t>»;</a:t>
            </a:r>
          </a:p>
          <a:p>
            <a:pPr algn="just"/>
            <a:r>
              <a:rPr lang="ru-RU" sz="1600" dirty="0"/>
              <a:t>- определение и утверждение экспертов регионального чемпионата «</a:t>
            </a:r>
            <a:r>
              <a:rPr lang="ru-RU" sz="1600" dirty="0" err="1"/>
              <a:t>Абилимпикс</a:t>
            </a:r>
            <a:r>
              <a:rPr lang="ru-RU" sz="1600" dirty="0"/>
              <a:t>» по компетенциям в соответствии с Положением об экспертах конкурсов «</a:t>
            </a:r>
            <a:r>
              <a:rPr lang="ru-RU" sz="1600" dirty="0" err="1"/>
              <a:t>Абилимпикс</a:t>
            </a:r>
            <a:r>
              <a:rPr lang="ru-RU" sz="1600" dirty="0"/>
              <a:t>»;</a:t>
            </a:r>
          </a:p>
          <a:p>
            <a:pPr algn="just"/>
            <a:r>
              <a:rPr lang="ru-RU" sz="1600" dirty="0"/>
              <a:t>- обеспечение доступности участия всех категорий участников, включая граждан </a:t>
            </a:r>
            <a:r>
              <a:rPr lang="ru-RU" sz="1600" dirty="0" err="1"/>
              <a:t>предпенсионного</a:t>
            </a:r>
            <a:r>
              <a:rPr lang="ru-RU" sz="1600" dirty="0"/>
              <a:t> возраста в конкурсном движении «</a:t>
            </a:r>
            <a:r>
              <a:rPr lang="ru-RU" sz="1600" dirty="0" err="1"/>
              <a:t>Абилимпикс</a:t>
            </a:r>
            <a:r>
              <a:rPr lang="ru-RU" sz="1600" dirty="0"/>
              <a:t>» по приоритетным для региона компетенциям;</a:t>
            </a:r>
          </a:p>
          <a:p>
            <a:pPr algn="just"/>
            <a:r>
              <a:rPr lang="ru-RU" sz="1600" dirty="0"/>
              <a:t>- реализация комплекса мер с привлечением заинтересованных организаций, в том числе общественных организаций инвалидов по вовлечению большего количества участников с инвалидностью всех категорий в конкурсы «</a:t>
            </a:r>
            <a:r>
              <a:rPr lang="ru-RU" sz="1600" dirty="0" err="1"/>
              <a:t>Абилимпикс</a:t>
            </a:r>
            <a:r>
              <a:rPr lang="ru-RU" sz="1600" dirty="0"/>
              <a:t>»;</a:t>
            </a:r>
          </a:p>
          <a:p>
            <a:pPr algn="just"/>
            <a:r>
              <a:rPr lang="ru-RU" sz="1600" dirty="0"/>
              <a:t>- обеспечение участия победителей регионального чемпионата в национальном чемпионате «</a:t>
            </a:r>
            <a:r>
              <a:rPr lang="ru-RU" sz="1600" dirty="0" err="1"/>
              <a:t>Абилимпикс</a:t>
            </a:r>
            <a:r>
              <a:rPr lang="ru-RU" sz="1600" dirty="0"/>
              <a:t>»;</a:t>
            </a:r>
          </a:p>
          <a:p>
            <a:pPr algn="just"/>
            <a:r>
              <a:rPr lang="ru-RU" sz="1600" dirty="0"/>
              <a:t>- содействие в организации тренировочного процесса участников национальной сборной «</a:t>
            </a:r>
            <a:r>
              <a:rPr lang="ru-RU" sz="1600" dirty="0" err="1"/>
              <a:t>Абилимпикс</a:t>
            </a:r>
            <a:r>
              <a:rPr lang="ru-RU" sz="1600" dirty="0"/>
              <a:t>» от Республики Крым для подготовки к участию в международном чемпионате «</a:t>
            </a:r>
            <a:r>
              <a:rPr lang="ru-RU" sz="1600" dirty="0" err="1"/>
              <a:t>Абилимпикс</a:t>
            </a:r>
            <a:r>
              <a:rPr lang="ru-RU" sz="1600" dirty="0"/>
              <a:t>» (при наличии);</a:t>
            </a:r>
          </a:p>
          <a:p>
            <a:pPr algn="just"/>
            <a:r>
              <a:rPr lang="ru-RU" sz="1600" dirty="0"/>
              <a:t>- реализация комплекса мер по привлечению большего количества социально-ориентированных партнеров к участию в региональных чемпионатах «</a:t>
            </a:r>
            <a:r>
              <a:rPr lang="ru-RU" sz="1600" dirty="0" err="1"/>
              <a:t>Абилимпикс</a:t>
            </a:r>
            <a:r>
              <a:rPr lang="ru-RU" sz="1600" dirty="0"/>
              <a:t>» и с целью содействия трудоустройству участников конкурсов «</a:t>
            </a:r>
            <a:r>
              <a:rPr lang="ru-RU" sz="1600" dirty="0" err="1"/>
              <a:t>Абилимпикс</a:t>
            </a:r>
            <a:r>
              <a:rPr lang="ru-RU" sz="1600" dirty="0"/>
              <a:t>»;</a:t>
            </a:r>
          </a:p>
          <a:p>
            <a:pPr algn="just"/>
            <a:r>
              <a:rPr lang="ru-RU" sz="1600" dirty="0"/>
              <a:t>- информационное сопровождение мероприятий в рамках конкурсов «</a:t>
            </a:r>
            <a:r>
              <a:rPr lang="ru-RU" sz="1600" dirty="0" err="1"/>
              <a:t>Абилимпикс</a:t>
            </a:r>
            <a:r>
              <a:rPr lang="ru-RU" sz="1600" dirty="0"/>
              <a:t>», в том числе направленных на трудоустройство людей с </a:t>
            </a:r>
            <a:r>
              <a:rPr lang="ru-RU" sz="1600" dirty="0" smtClean="0"/>
              <a:t>инвалидностью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9808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2380" y="1776557"/>
            <a:ext cx="106107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a typeface="Calibri"/>
                <a:cs typeface="Times New Roman"/>
              </a:rPr>
              <a:t>Разработан и реализуется комплекс мер по профессиональной ориентации инвалидов и лиц с ограниченными возможностями здоровья, в целях выбора ими профессии/специальности с учетом их способностей и склонностей</a:t>
            </a:r>
          </a:p>
          <a:p>
            <a:pPr algn="just"/>
            <a:r>
              <a:rPr lang="ru-RU" dirty="0">
                <a:ea typeface="Calibri"/>
                <a:cs typeface="Times New Roman"/>
              </a:rPr>
              <a:t>-Работает «горячая линия»  по приему на обучение, организации работы с обучающимися с инвалидностью и лиц с ОВЗ для педагогов, мастеров производственного обучения, родителей и обучающихся. Консультации проводятся очно или по телефону, по электронной почте или в социальных сетях, в целях выбора  профессии/специальности с учетом  способностей и склонностей абитуриентов с инвалидностью и лиц с ОВЗ.</a:t>
            </a:r>
          </a:p>
          <a:p>
            <a:pPr algn="just"/>
            <a:r>
              <a:rPr lang="ru-RU" dirty="0" smtClean="0">
                <a:ea typeface="Calibri"/>
                <a:cs typeface="Times New Roman"/>
              </a:rPr>
              <a:t>- </a:t>
            </a:r>
            <a:r>
              <a:rPr lang="ru-RU" dirty="0">
                <a:ea typeface="Calibri"/>
                <a:cs typeface="Times New Roman"/>
              </a:rPr>
              <a:t>ежегодный фестиваль «Фантазии без </a:t>
            </a:r>
            <a:r>
              <a:rPr lang="ru-RU" dirty="0" smtClean="0">
                <a:ea typeface="Calibri"/>
                <a:cs typeface="Times New Roman"/>
              </a:rPr>
              <a:t>границ- 2023» </a:t>
            </a:r>
            <a:r>
              <a:rPr lang="ru-RU" dirty="0">
                <a:ea typeface="Calibri"/>
                <a:cs typeface="Times New Roman"/>
              </a:rPr>
              <a:t>(69 участников из 18 общеобразовательных школ Крыма);.</a:t>
            </a:r>
          </a:p>
          <a:p>
            <a:pPr algn="just"/>
            <a:r>
              <a:rPr lang="ru-RU" dirty="0">
                <a:ea typeface="Calibri"/>
                <a:cs typeface="Times New Roman"/>
              </a:rPr>
              <a:t>-Проведены </a:t>
            </a:r>
            <a:r>
              <a:rPr lang="ru-RU" dirty="0" err="1">
                <a:ea typeface="Calibri"/>
                <a:cs typeface="Times New Roman"/>
              </a:rPr>
              <a:t>профориентационные</a:t>
            </a:r>
            <a:r>
              <a:rPr lang="ru-RU" dirty="0">
                <a:ea typeface="Calibri"/>
                <a:cs typeface="Times New Roman"/>
              </a:rPr>
              <a:t>  консультации и </a:t>
            </a:r>
            <a:r>
              <a:rPr lang="ru-RU" dirty="0" err="1">
                <a:ea typeface="Calibri"/>
                <a:cs typeface="Times New Roman"/>
              </a:rPr>
              <a:t>профориентационное</a:t>
            </a:r>
            <a:r>
              <a:rPr lang="ru-RU" dirty="0">
                <a:ea typeface="Calibri"/>
                <a:cs typeface="Times New Roman"/>
              </a:rPr>
              <a:t> информирование.                          </a:t>
            </a:r>
          </a:p>
          <a:p>
            <a:pPr algn="just"/>
            <a:r>
              <a:rPr lang="ru-RU" dirty="0">
                <a:ea typeface="Calibri"/>
                <a:cs typeface="Times New Roman"/>
              </a:rPr>
              <a:t>-Сформирована база учащихся с инвалидностью и ОВЗ обучающихся в  6-11 классах общеобразовательных организаций, с целью ранней профессиональной ориентации учащихся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C1F668-3E6B-4521-9D01-B67AC7995F92}"/>
              </a:ext>
            </a:extLst>
          </p:cNvPr>
          <p:cNvSpPr/>
          <p:nvPr/>
        </p:nvSpPr>
        <p:spPr>
          <a:xfrm flipH="1">
            <a:off x="-1" y="-152400"/>
            <a:ext cx="227013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7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     Программа </a:t>
            </a:r>
            <a: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реализации практики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C1F668-3E6B-4521-9D01-B67AC7995F92}"/>
              </a:ext>
            </a:extLst>
          </p:cNvPr>
          <p:cNvSpPr/>
          <p:nvPr/>
        </p:nvSpPr>
        <p:spPr>
          <a:xfrm flipH="1">
            <a:off x="-1" y="-152400"/>
            <a:ext cx="227013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816714"/>
              </p:ext>
            </p:extLst>
          </p:nvPr>
        </p:nvGraphicFramePr>
        <p:xfrm>
          <a:off x="1054883" y="1175657"/>
          <a:ext cx="9716035" cy="4726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1764"/>
                <a:gridCol w="4052086"/>
                <a:gridCol w="1787303"/>
                <a:gridCol w="3174882"/>
              </a:tblGrid>
              <a:tr h="390720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 dirty="0">
                          <a:effectLst/>
                        </a:rPr>
                        <a:t>№ </a:t>
                      </a:r>
                      <a:r>
                        <a:rPr lang="ru-RU" sz="500" dirty="0" err="1">
                          <a:effectLst/>
                        </a:rPr>
                        <a:t>пп</a:t>
                      </a:r>
                      <a:endParaRPr lang="ru-RU" sz="400" dirty="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Мероприятие проекта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 dirty="0">
                          <a:effectLst/>
                        </a:rPr>
                        <a:t>Сроки или период</a:t>
                      </a:r>
                      <a:endParaRPr lang="ru-RU" sz="400" dirty="0">
                        <a:effectLst/>
                      </a:endParaRPr>
                    </a:p>
                    <a:p>
                      <a:pPr algn="just"/>
                      <a:r>
                        <a:rPr lang="ru-RU" sz="500" dirty="0">
                          <a:effectLst/>
                        </a:rPr>
                        <a:t>(в мес.)</a:t>
                      </a:r>
                      <a:endParaRPr lang="ru-RU" sz="400" dirty="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Ожидаемые результаты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</a:tr>
              <a:tr h="289044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>
                          <a:effectLst/>
                        </a:rPr>
                        <a:t>1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Обсуждение целей и задач проекта на педагогическом совете колледжа, утверждение Плана мероприятий по реализации проекта 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Сентябрь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Создание рабочей группы педагогов по реализации проекта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</a:tr>
              <a:tr h="216783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Подготовка педагогических кадров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В течении года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Повышение уровня профессиональной компетентности педагогов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</a:tr>
              <a:tr h="144522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>
                          <a:effectLst/>
                        </a:rPr>
                        <a:t>3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Проведение семинаров, круглых столов для педагогов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В течении года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Организация и участие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</a:tr>
              <a:tr h="144522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>
                          <a:effectLst/>
                        </a:rPr>
                        <a:t>4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Разработка локальных актов и нормативных документов.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Сентябрь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Создание нормативной и методической базы для реализации проекта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</a:tr>
              <a:tr h="144522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>
                          <a:effectLst/>
                        </a:rPr>
                        <a:t>5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Организация методического сопровождения проекта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Сентябрь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522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>
                          <a:effectLst/>
                        </a:rPr>
                        <a:t>6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Разработка адаптированных программ обучения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Сентябрь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044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>
                          <a:effectLst/>
                        </a:rPr>
                        <a:t>7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Разработка индивидуальных образовательных маршрутов для детей с  ограниченными возможностями здоровья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Сентябрь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044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>
                          <a:effectLst/>
                        </a:rPr>
                        <a:t>8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Разработка системы комплексного психолого-педагогического сопровождения детей с ОВЗ и инвалидов.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Сентябрь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522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>
                          <a:effectLst/>
                        </a:rPr>
                        <a:t>9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Анкетирование, социологический опрос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Сентябрь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Сбор и обработка целевой информации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</a:tr>
              <a:tr h="289044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>
                          <a:effectLst/>
                        </a:rPr>
                        <a:t>10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Информационное сопровождение проекта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В течении года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Взаимодействие с социальными партнерами и органами местного самоуправления.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</a:tr>
              <a:tr h="289044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>
                          <a:effectLst/>
                        </a:rPr>
                        <a:t>11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Проведение тренингов, деловых, ролевых игр, фестивалей творчества, познавательно-развлекательных программ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В течении года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Снижение коммуникативных барьеров, повышение социальной активности детей с ОВЗ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</a:tr>
              <a:tr h="289044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>
                          <a:effectLst/>
                        </a:rPr>
                        <a:t>12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 dirty="0">
                          <a:effectLst/>
                        </a:rPr>
                        <a:t>Проведение тематических мероприятий</a:t>
                      </a:r>
                      <a:endParaRPr lang="ru-RU" sz="400" dirty="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В течении года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Творческое развитие, расширение круга познавательных интересов детей с ОВЗ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</a:tr>
              <a:tr h="433565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>
                          <a:effectLst/>
                        </a:rPr>
                        <a:t>13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Родительские собрания</a:t>
                      </a:r>
                      <a:endParaRPr lang="ru-RU" sz="400">
                        <a:effectLst/>
                      </a:endParaRPr>
                    </a:p>
                    <a:p>
                      <a:pPr algn="just"/>
                      <a:r>
                        <a:rPr lang="ru-RU" sz="500">
                          <a:effectLst/>
                        </a:rPr>
                        <a:t>Марафон «Школа родителей»</a:t>
                      </a:r>
                      <a:endParaRPr lang="ru-RU" sz="400">
                        <a:effectLst/>
                      </a:endParaRPr>
                    </a:p>
                    <a:p>
                      <a:pPr algn="just"/>
                      <a:r>
                        <a:rPr lang="ru-RU" sz="500">
                          <a:effectLst/>
                        </a:rPr>
                        <a:t>Осуществление психологического просвещения и информирования родителей (законных представителей) детей с ОВЗ 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Не реже 2 раз в</a:t>
                      </a:r>
                      <a:endParaRPr lang="ru-RU" sz="400">
                        <a:effectLst/>
                      </a:endParaRPr>
                    </a:p>
                    <a:p>
                      <a:pPr algn="just"/>
                      <a:r>
                        <a:rPr lang="ru-RU" sz="500">
                          <a:effectLst/>
                        </a:rPr>
                        <a:t> год.</a:t>
                      </a:r>
                      <a:endParaRPr lang="ru-RU" sz="400">
                        <a:effectLst/>
                      </a:endParaRPr>
                    </a:p>
                    <a:p>
                      <a:pPr algn="just"/>
                      <a:r>
                        <a:rPr lang="ru-RU" sz="500">
                          <a:effectLst/>
                        </a:rPr>
                        <a:t>В течении года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Укрепление отношений с семьями, имеющих детей с ОВЗ. Информационное сопровождение.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</a:tr>
              <a:tr h="144522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>
                          <a:effectLst/>
                        </a:rPr>
                        <a:t>14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Участие в конкурсах, выставках и фестивалях разного уровня.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В течении года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Развитие творческих способностей, расширение круга познавательных интересов детей с ОВЗ.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</a:tr>
              <a:tr h="144522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>
                          <a:effectLst/>
                        </a:rPr>
                        <a:t>15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Привлечение обучающихся с ОВЗ в кружковую работу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В течении года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783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>
                          <a:effectLst/>
                        </a:rPr>
                        <a:t>16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Организация посещений музеев, театров,  выставок, библиотечных мероприятий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В течении года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783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>
                          <a:effectLst/>
                        </a:rPr>
                        <a:t>17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Участие в конкурсах профессионального мастерства «Абилимпикс»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Апрель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Развитие профессиональных навыков, повышение самооценки детей с ОВЗ.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</a:tr>
              <a:tr h="289044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>
                          <a:effectLst/>
                        </a:rPr>
                        <a:t>18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Проведение профориентационной работы, с целью привлечения к обучению в колледже детей с ОВЗ и  инвалидов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В течении года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Увеличение контингента обучающихся с инвалидностью и ОВЗ 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</a:tr>
              <a:tr h="216783">
                <a:tc>
                  <a:txBody>
                    <a:bodyPr/>
                    <a:lstStyle/>
                    <a:p>
                      <a:pPr indent="13970" algn="just"/>
                      <a:r>
                        <a:rPr lang="ru-RU" sz="500">
                          <a:effectLst/>
                        </a:rPr>
                        <a:t>19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Содействие в трудоустройстве выпускникам с инвалидностью и ОВЗ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>
                          <a:effectLst/>
                        </a:rPr>
                        <a:t>Май- июнь</a:t>
                      </a:r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500" dirty="0">
                          <a:effectLst/>
                        </a:rPr>
                        <a:t>Успешное трудоустройство выпускников</a:t>
                      </a:r>
                      <a:endParaRPr lang="ru-RU" sz="400" dirty="0">
                        <a:effectLst/>
                        <a:latin typeface="Calibri"/>
                      </a:endParaRPr>
                    </a:p>
                  </a:txBody>
                  <a:tcPr marL="26940" marR="269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76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Ресурсы, которые необходимы для эффективной реализации  региональной практики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FBCFD64-72B5-42EF-8289-B99796561703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708F71-A277-4FA3-9FD9-23B343AC5DF2}"/>
              </a:ext>
            </a:extLst>
          </p:cNvPr>
          <p:cNvSpPr txBox="1"/>
          <p:nvPr/>
        </p:nvSpPr>
        <p:spPr>
          <a:xfrm>
            <a:off x="528637" y="1792030"/>
            <a:ext cx="8353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Материально-техническая база </a:t>
            </a:r>
            <a:r>
              <a:rPr lang="ru-RU" dirty="0" smtClean="0">
                <a:latin typeface="Calibri" panose="020F0502020204030204" pitchFamily="34" charset="0"/>
              </a:rPr>
              <a:t>колледжей: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- Учебные аудитории и мастерские</a:t>
            </a:r>
          </a:p>
          <a:p>
            <a:r>
              <a:rPr lang="ru-RU" dirty="0">
                <a:latin typeface="Calibri" panose="020F0502020204030204" pitchFamily="34" charset="0"/>
              </a:rPr>
              <a:t>- Библиотека</a:t>
            </a:r>
          </a:p>
          <a:p>
            <a:r>
              <a:rPr lang="ru-RU" dirty="0">
                <a:latin typeface="Calibri" panose="020F0502020204030204" pitchFamily="34" charset="0"/>
              </a:rPr>
              <a:t>- Актовый зал</a:t>
            </a:r>
          </a:p>
          <a:p>
            <a:r>
              <a:rPr lang="ru-RU" dirty="0">
                <a:latin typeface="Calibri" panose="020F0502020204030204" pitchFamily="34" charset="0"/>
              </a:rPr>
              <a:t>- Комната психологической разгрузки</a:t>
            </a:r>
          </a:p>
          <a:p>
            <a:r>
              <a:rPr lang="ru-RU" dirty="0">
                <a:latin typeface="Calibri" panose="020F0502020204030204" pitchFamily="34" charset="0"/>
              </a:rPr>
              <a:t>- Спортивный зал</a:t>
            </a:r>
          </a:p>
          <a:p>
            <a:r>
              <a:rPr lang="ru-RU" dirty="0">
                <a:latin typeface="Calibri" panose="020F0502020204030204" pitchFamily="34" charset="0"/>
              </a:rPr>
              <a:t>- Общежитие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libri" panose="020F0502020204030204" pitchFamily="34" charset="0"/>
              </a:rPr>
              <a:t>Архитектурная </a:t>
            </a:r>
            <a:r>
              <a:rPr lang="ru-RU" dirty="0">
                <a:latin typeface="Calibri" panose="020F0502020204030204" pitchFamily="34" charset="0"/>
              </a:rPr>
              <a:t>доступность в колледже и общежитии: пандусы, подъемник </a:t>
            </a:r>
            <a:r>
              <a:rPr lang="ru-RU" dirty="0" smtClean="0">
                <a:latin typeface="Calibri" panose="020F0502020204030204" pitchFamily="34" charset="0"/>
              </a:rPr>
              <a:t>к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учебным </a:t>
            </a:r>
            <a:r>
              <a:rPr lang="ru-RU" dirty="0">
                <a:latin typeface="Calibri" panose="020F0502020204030204" pitchFamily="34" charset="0"/>
              </a:rPr>
              <a:t>мастерским и лифт на второй этаж, кабинеты оборудованы индукционной системой, опознавательными знаками, оборудованы санитарные комнаты в соответствии с </a:t>
            </a:r>
            <a:r>
              <a:rPr lang="ru-RU" dirty="0" smtClean="0">
                <a:latin typeface="Calibri" panose="020F0502020204030204" pitchFamily="34" charset="0"/>
              </a:rPr>
              <a:t>нормами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- Оборудование соревновательных площадок по компетенциям чемпионата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973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3846</TotalTime>
  <Words>1732</Words>
  <Application>Microsoft Office PowerPoint</Application>
  <PresentationFormat>Произвольный</PresentationFormat>
  <Paragraphs>171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31" baseType="lpstr">
      <vt:lpstr>Arial</vt:lpstr>
      <vt:lpstr>Century Gothic</vt:lpstr>
      <vt:lpstr>Futura PT Book</vt:lpstr>
      <vt:lpstr>Calibri</vt:lpstr>
      <vt:lpstr>Lato Light</vt:lpstr>
      <vt:lpstr>Futura PT Demi</vt:lpstr>
      <vt:lpstr>Roboto</vt:lpstr>
      <vt:lpstr>Futura PT Bold</vt:lpstr>
      <vt:lpstr>Times New Roman</vt:lpstr>
      <vt:lpstr>Futura PT Light</vt:lpstr>
      <vt:lpstr>Helvetica Neue</vt:lpstr>
      <vt:lpstr>Futura PT Medium</vt:lpstr>
      <vt:lpstr>Calibri Light</vt:lpstr>
      <vt:lpstr>Обложка</vt:lpstr>
      <vt:lpstr>Основные блоки</vt:lpstr>
      <vt:lpstr>Закрывающие слайды</vt:lpstr>
      <vt:lpstr>1_Закрывающие слайды</vt:lpstr>
      <vt:lpstr>ГБПОУ РК «Симферопольский колледж сферы обслуживания и дизайна»- Региональный центр развития движения «Абилимпикс» в Республике Крым  Проведение регионального чемпионата   в Республике Крым   </vt:lpstr>
      <vt:lpstr>Введение </vt:lpstr>
      <vt:lpstr>Алгоритм реализации региональной практики </vt:lpstr>
      <vt:lpstr>Алгоритм реализации региональной практики</vt:lpstr>
      <vt:lpstr>Описание программных направлений </vt:lpstr>
      <vt:lpstr>Описание программных направлений </vt:lpstr>
      <vt:lpstr>Описание программных направлений</vt:lpstr>
      <vt:lpstr>     Программа реализации практики</vt:lpstr>
      <vt:lpstr>Ресурсы, которые необходимы для эффективной реализации  региональной практики </vt:lpstr>
      <vt:lpstr>Ожидаемые результаты реализации региональной практики и методы их контроля </vt:lpstr>
      <vt:lpstr>Сведения о практической апробации региональной практики  </vt:lpstr>
      <vt:lpstr>Результаты, подтверждающие эффективность реализации региональной практики 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Ирина</cp:lastModifiedBy>
  <cp:revision>371</cp:revision>
  <cp:lastPrinted>2023-02-28T10:07:21Z</cp:lastPrinted>
  <dcterms:created xsi:type="dcterms:W3CDTF">2022-10-21T09:29:54Z</dcterms:created>
  <dcterms:modified xsi:type="dcterms:W3CDTF">2023-10-08T19:27:30Z</dcterms:modified>
</cp:coreProperties>
</file>