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81" r:id="rId4"/>
    <p:sldId id="259" r:id="rId5"/>
    <p:sldId id="480" r:id="rId6"/>
    <p:sldId id="264" r:id="rId7"/>
    <p:sldId id="265" r:id="rId8"/>
    <p:sldId id="267" r:id="rId9"/>
    <p:sldId id="268" r:id="rId10"/>
    <p:sldId id="482" r:id="rId11"/>
    <p:sldId id="483" r:id="rId12"/>
    <p:sldId id="271" r:id="rId13"/>
    <p:sldId id="287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Futura PT Book" panose="020B0604020202020204" charset="-52"/>
      <p:regular r:id="rId27"/>
    </p:embeddedFont>
    <p:embeddedFont>
      <p:font typeface="Futura PT Light" panose="020B0604020202020204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105" d="100"/>
          <a:sy n="105" d="100"/>
        </p:scale>
        <p:origin x="564" y="11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0030702844166E-2"/>
          <c:y val="1.7177761426592799E-2"/>
          <c:w val="0.96679938594311665"/>
          <c:h val="0.8013713611743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0-423B-96D5-F88640DEBE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0-423B-96D5-F88640DEBE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0-423B-96D5-F88640DEBE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26</c:v>
                </c:pt>
                <c:pt idx="1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C0-423B-96D5-F88640DEBE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25</c:v>
                </c:pt>
                <c:pt idx="1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C0-423B-96D5-F88640DEBE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27</c:v>
                </c:pt>
                <c:pt idx="1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C0-423B-96D5-F88640DEBE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29</c:v>
                </c:pt>
                <c:pt idx="1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C0-423B-96D5-F88640DEBE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компетенций</c:v>
                </c:pt>
                <c:pt idx="1">
                  <c:v>Количество участников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34</c:v>
                </c:pt>
                <c:pt idx="1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C0-423B-96D5-F88640DEB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0916127"/>
        <c:axId val="1030912383"/>
      </c:barChart>
      <c:catAx>
        <c:axId val="103091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030912383"/>
        <c:crosses val="autoZero"/>
        <c:auto val="1"/>
        <c:lblAlgn val="ctr"/>
        <c:lblOffset val="100"/>
        <c:noMultiLvlLbl val="0"/>
      </c:catAx>
      <c:valAx>
        <c:axId val="10309123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091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621985487108224"/>
          <c:w val="1"/>
          <c:h val="8.0250733364211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7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1201407"/>
            <a:ext cx="4552700" cy="775597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ГБПОУ «Нижегородский Губернский колледж»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4163234" cy="80920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Модель проведения регионального чемпионата «Абилимпикс»  в Нижегородской области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993598"/>
            <a:ext cx="2977898" cy="63817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>
                <a:latin typeface="Century Gothic" panose="020B0502020202020204" pitchFamily="34" charset="0"/>
              </a:rPr>
              <a:t>Пермагаева И.А.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830389" y="942533"/>
            <a:ext cx="10692745" cy="397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Центр развития движения «Абилимпикс» Нижегородской области ежегодно проводит мониторинг востребованности компетенций в регионе. Проводится опрос среди обучающихся школ, колледжей, ВУЗов, общественных организаций.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впервые провели соревнования по компетенциям: «Прикладная эстетика», «Переводчик», «Гончарное дело», «Дизайн персонажей/Анимация», «Столярное дело», «Изготовление изделий из ротанга».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проводили отборочные соревнования регионального чемпионата по компетенциям: «Изобразительное искусство», «Швея» в категории «школьники», «Поварское дело» в категории «студенты», так как количество заявок было больше, чем могли принять площадки.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участников 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закрепляемость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их на рабочем месте является приоритетной задачей.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Отмечаем, что интерес к чемпионату растёт, как среди участников, так и среди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(000) 000-00-00</a:t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ru-RU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почта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mail.ru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ФИО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19482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должность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497596" y="863270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89620" y="4992901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793462"/>
            <a:ext cx="1049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Цель: обеспечение эффективной профессиональной ориентации и мотивации людей с инвалидностью и ОВЗ к получению профессионального образования, трудоустройству и занятости, развитие социокультурной инклюзии в обществе.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151298" y="2737807"/>
            <a:ext cx="10900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и проведение чемпионатов по профессиональному мастерству среди инвалидов и лиц с ОВЗ «Абилимпикс».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Расширение экспертного сообщества.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региональных компетенций, ориентированных на Нижегородский рынок труда.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Расширение возможностей трудоустройства участников чемпионата «Абилимпикс».</a:t>
            </a:r>
          </a:p>
          <a:p>
            <a:pPr marL="342900" indent="-342900">
              <a:buAutoNum type="arabicPeriod"/>
            </a:pPr>
            <a:endParaRPr lang="ru-RU" altLang="ko-KR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99645" y="5597515"/>
            <a:ext cx="973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Граждане Российской Федерации  с инвалидностью и/или ОВЗ в возрасте от 14 лет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834682" y="201605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65560" y="5581311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87767" y="278255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22;p41">
            <a:extLst>
              <a:ext uri="{FF2B5EF4-FFF2-40B4-BE49-F238E27FC236}">
                <a16:creationId xmlns:a16="http://schemas.microsoft.com/office/drawing/2014/main" id="{879CE97B-2A25-4B0E-9DCC-E76C97B02C67}"/>
              </a:ext>
            </a:extLst>
          </p:cNvPr>
          <p:cNvGrpSpPr/>
          <p:nvPr/>
        </p:nvGrpSpPr>
        <p:grpSpPr>
          <a:xfrm>
            <a:off x="633754" y="2184139"/>
            <a:ext cx="2534857" cy="2903098"/>
            <a:chOff x="356900" y="1529779"/>
            <a:chExt cx="1943313" cy="2225619"/>
          </a:xfrm>
        </p:grpSpPr>
        <p:sp>
          <p:nvSpPr>
            <p:cNvPr id="6" name="Google Shape;1623;p41">
              <a:extLst>
                <a:ext uri="{FF2B5EF4-FFF2-40B4-BE49-F238E27FC236}">
                  <a16:creationId xmlns:a16="http://schemas.microsoft.com/office/drawing/2014/main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Google Shape;1624;p41">
              <a:extLst>
                <a:ext uri="{FF2B5EF4-FFF2-40B4-BE49-F238E27FC236}">
                  <a16:creationId xmlns:a16="http://schemas.microsoft.com/office/drawing/2014/main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Google Shape;1625;p41">
            <a:extLst>
              <a:ext uri="{FF2B5EF4-FFF2-40B4-BE49-F238E27FC236}">
                <a16:creationId xmlns:a16="http://schemas.microsoft.com/office/drawing/2014/main" id="{026961AA-A0A7-4C39-BC9F-90D766DE2AAE}"/>
              </a:ext>
            </a:extLst>
          </p:cNvPr>
          <p:cNvSpPr/>
          <p:nvPr/>
        </p:nvSpPr>
        <p:spPr>
          <a:xfrm>
            <a:off x="1608451" y="1780760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1626;p41">
            <a:extLst>
              <a:ext uri="{FF2B5EF4-FFF2-40B4-BE49-F238E27FC236}">
                <a16:creationId xmlns:a16="http://schemas.microsoft.com/office/drawing/2014/main" id="{89F30AA7-E269-48FC-AAFF-25D39228867A}"/>
              </a:ext>
            </a:extLst>
          </p:cNvPr>
          <p:cNvSpPr/>
          <p:nvPr/>
        </p:nvSpPr>
        <p:spPr>
          <a:xfrm>
            <a:off x="1538377" y="1709874"/>
            <a:ext cx="843735" cy="855792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1628;p41">
            <a:extLst>
              <a:ext uri="{FF2B5EF4-FFF2-40B4-BE49-F238E27FC236}">
                <a16:creationId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7026956" y="3155137"/>
            <a:ext cx="2534857" cy="278569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629;p41">
            <a:extLst>
              <a:ext uri="{FF2B5EF4-FFF2-40B4-BE49-F238E27FC236}">
                <a16:creationId xmlns:a16="http://schemas.microsoft.com/office/drawing/2014/main" id="{6894DC32-D339-40CA-A71D-392489DE2BE5}"/>
              </a:ext>
            </a:extLst>
          </p:cNvPr>
          <p:cNvSpPr/>
          <p:nvPr/>
        </p:nvSpPr>
        <p:spPr>
          <a:xfrm>
            <a:off x="8783774" y="3037494"/>
            <a:ext cx="288597" cy="377936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630;p41">
            <a:extLst>
              <a:ext uri="{FF2B5EF4-FFF2-40B4-BE49-F238E27FC236}">
                <a16:creationId xmlns:a16="http://schemas.microsoft.com/office/drawing/2014/main" id="{2C502E66-E245-40F4-B51E-85E86AE472B5}"/>
              </a:ext>
            </a:extLst>
          </p:cNvPr>
          <p:cNvSpPr/>
          <p:nvPr/>
        </p:nvSpPr>
        <p:spPr>
          <a:xfrm>
            <a:off x="7942526" y="5512755"/>
            <a:ext cx="703712" cy="713768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1631;p41">
            <a:extLst>
              <a:ext uri="{FF2B5EF4-FFF2-40B4-BE49-F238E27FC236}">
                <a16:creationId xmlns:a16="http://schemas.microsoft.com/office/drawing/2014/main" id="{F6446A05-F70A-4D01-AEBF-0E59DBBCAE67}"/>
              </a:ext>
            </a:extLst>
          </p:cNvPr>
          <p:cNvSpPr/>
          <p:nvPr/>
        </p:nvSpPr>
        <p:spPr>
          <a:xfrm>
            <a:off x="7872452" y="5441743"/>
            <a:ext cx="843859" cy="855667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633;p41">
            <a:extLst>
              <a:ext uri="{FF2B5EF4-FFF2-40B4-BE49-F238E27FC236}">
                <a16:creationId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806902" y="3155137"/>
            <a:ext cx="2535004" cy="2785693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634;p41">
            <a:extLst>
              <a:ext uri="{FF2B5EF4-FFF2-40B4-BE49-F238E27FC236}">
                <a16:creationId xmlns:a16="http://schemas.microsoft.com/office/drawing/2014/main" id="{AF66549D-FA99-437C-96B8-223E821DF763}"/>
              </a:ext>
            </a:extLst>
          </p:cNvPr>
          <p:cNvSpPr/>
          <p:nvPr/>
        </p:nvSpPr>
        <p:spPr>
          <a:xfrm>
            <a:off x="4530677" y="3037494"/>
            <a:ext cx="288473" cy="377936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Google Shape;1635;p41">
            <a:extLst>
              <a:ext uri="{FF2B5EF4-FFF2-40B4-BE49-F238E27FC236}">
                <a16:creationId xmlns:a16="http://schemas.microsoft.com/office/drawing/2014/main" id="{19FBC0DA-FE8B-472F-BA70-943DD993BBB0}"/>
              </a:ext>
            </a:extLst>
          </p:cNvPr>
          <p:cNvSpPr/>
          <p:nvPr/>
        </p:nvSpPr>
        <p:spPr>
          <a:xfrm>
            <a:off x="3722608" y="5512755"/>
            <a:ext cx="703588" cy="713768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636;p41">
            <a:extLst>
              <a:ext uri="{FF2B5EF4-FFF2-40B4-BE49-F238E27FC236}">
                <a16:creationId xmlns:a16="http://schemas.microsoft.com/office/drawing/2014/main" id="{E357133A-9C0A-409C-9BDD-9E942B47169C}"/>
              </a:ext>
            </a:extLst>
          </p:cNvPr>
          <p:cNvSpPr/>
          <p:nvPr/>
        </p:nvSpPr>
        <p:spPr>
          <a:xfrm>
            <a:off x="3652349" y="5441743"/>
            <a:ext cx="844107" cy="855667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Google Shape;1643;p41">
            <a:extLst>
              <a:ext uri="{FF2B5EF4-FFF2-40B4-BE49-F238E27FC236}">
                <a16:creationId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916929" y="2066567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644;p41">
            <a:extLst>
              <a:ext uri="{FF2B5EF4-FFF2-40B4-BE49-F238E27FC236}">
                <a16:creationId xmlns:a16="http://schemas.microsoft.com/office/drawing/2014/main" id="{2747AA7C-89BE-4070-B271-153467BED080}"/>
              </a:ext>
            </a:extLst>
          </p:cNvPr>
          <p:cNvSpPr/>
          <p:nvPr/>
        </p:nvSpPr>
        <p:spPr>
          <a:xfrm>
            <a:off x="6607529" y="4591855"/>
            <a:ext cx="288597" cy="377810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645;p41">
            <a:extLst>
              <a:ext uri="{FF2B5EF4-FFF2-40B4-BE49-F238E27FC236}">
                <a16:creationId xmlns:a16="http://schemas.microsoft.com/office/drawing/2014/main" id="{F7E20D92-CD66-482D-8C33-76693E84C55E}"/>
              </a:ext>
            </a:extLst>
          </p:cNvPr>
          <p:cNvSpPr/>
          <p:nvPr/>
        </p:nvSpPr>
        <p:spPr>
          <a:xfrm>
            <a:off x="5832562" y="1780760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646;p41">
            <a:extLst>
              <a:ext uri="{FF2B5EF4-FFF2-40B4-BE49-F238E27FC236}">
                <a16:creationId xmlns:a16="http://schemas.microsoft.com/office/drawing/2014/main" id="{5D1CE96A-5B8F-435E-BE69-E4627D03F7BF}"/>
              </a:ext>
            </a:extLst>
          </p:cNvPr>
          <p:cNvSpPr/>
          <p:nvPr/>
        </p:nvSpPr>
        <p:spPr>
          <a:xfrm>
            <a:off x="5762427" y="1709874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653;p41">
            <a:extLst>
              <a:ext uri="{FF2B5EF4-FFF2-40B4-BE49-F238E27FC236}">
                <a16:creationId xmlns:a16="http://schemas.microsoft.com/office/drawing/2014/main" id="{38BC9A89-BB96-4061-987D-DFE692DC8DAA}"/>
              </a:ext>
            </a:extLst>
          </p:cNvPr>
          <p:cNvSpPr txBox="1"/>
          <p:nvPr/>
        </p:nvSpPr>
        <p:spPr>
          <a:xfrm>
            <a:off x="7748263" y="5478732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dirty="0">
                <a:cs typeface="+mn-ea"/>
                <a:sym typeface="+mn-lt"/>
              </a:rPr>
              <a:t>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654;p41">
            <a:extLst>
              <a:ext uri="{FF2B5EF4-FFF2-40B4-BE49-F238E27FC236}">
                <a16:creationId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1404844" y="1732437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655;p41">
            <a:extLst>
              <a:ext uri="{FF2B5EF4-FFF2-40B4-BE49-F238E27FC236}">
                <a16:creationId xmlns:a16="http://schemas.microsoft.com/office/drawing/2014/main" id="{0A967CD9-5B99-484B-9903-33FD7442B530}"/>
              </a:ext>
            </a:extLst>
          </p:cNvPr>
          <p:cNvSpPr txBox="1"/>
          <p:nvPr/>
        </p:nvSpPr>
        <p:spPr>
          <a:xfrm>
            <a:off x="3519371" y="5487292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656;p41">
            <a:extLst>
              <a:ext uri="{FF2B5EF4-FFF2-40B4-BE49-F238E27FC236}">
                <a16:creationId xmlns:a16="http://schemas.microsoft.com/office/drawing/2014/main" id="{90BBC4B2-4816-4357-BFB0-39D5A4B36172}"/>
              </a:ext>
            </a:extLst>
          </p:cNvPr>
          <p:cNvSpPr txBox="1"/>
          <p:nvPr/>
        </p:nvSpPr>
        <p:spPr>
          <a:xfrm>
            <a:off x="5628956" y="1756040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dirty="0">
                <a:cs typeface="+mn-ea"/>
                <a:sym typeface="+mn-lt"/>
              </a:rPr>
              <a:t>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8CB659-59F1-4233-98C4-71868BF63CB4}"/>
              </a:ext>
            </a:extLst>
          </p:cNvPr>
          <p:cNvSpPr txBox="1"/>
          <p:nvPr/>
        </p:nvSpPr>
        <p:spPr>
          <a:xfrm>
            <a:off x="5243698" y="2707356"/>
            <a:ext cx="1898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E63A42-1801-4AC2-8553-8F3BAB417BA0}"/>
              </a:ext>
            </a:extLst>
          </p:cNvPr>
          <p:cNvSpPr txBox="1"/>
          <p:nvPr/>
        </p:nvSpPr>
        <p:spPr>
          <a:xfrm>
            <a:off x="7383275" y="3576860"/>
            <a:ext cx="1898884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Проведение тренировок участников, тренингов с психологом , проведение отборочного этапа РЧ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DD32FE-879F-4251-9C76-54D858815B70}"/>
              </a:ext>
            </a:extLst>
          </p:cNvPr>
          <p:cNvSpPr txBox="1"/>
          <p:nvPr/>
        </p:nvSpPr>
        <p:spPr>
          <a:xfrm>
            <a:off x="2979684" y="3724542"/>
            <a:ext cx="204325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Информирование общественности о проведении РЧ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7" name="Google Shape;1622;p41">
            <a:extLst>
              <a:ext uri="{FF2B5EF4-FFF2-40B4-BE49-F238E27FC236}">
                <a16:creationId xmlns:a16="http://schemas.microsoft.com/office/drawing/2014/main" id="{5D13A136-24F7-479B-9921-0952195B43D9}"/>
              </a:ext>
            </a:extLst>
          </p:cNvPr>
          <p:cNvGrpSpPr/>
          <p:nvPr/>
        </p:nvGrpSpPr>
        <p:grpSpPr>
          <a:xfrm>
            <a:off x="9374306" y="2220202"/>
            <a:ext cx="2534857" cy="2903098"/>
            <a:chOff x="356900" y="1529779"/>
            <a:chExt cx="1943313" cy="22256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Google Shape;1623;p41">
              <a:extLst>
                <a:ext uri="{FF2B5EF4-FFF2-40B4-BE49-F238E27FC236}">
                  <a16:creationId xmlns:a16="http://schemas.microsoft.com/office/drawing/2014/main" id="{FDCBECBF-14DE-4FA2-9C83-D0E4C6F06D8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1624;p41">
              <a:extLst>
                <a:ext uri="{FF2B5EF4-FFF2-40B4-BE49-F238E27FC236}">
                  <a16:creationId xmlns:a16="http://schemas.microsoft.com/office/drawing/2014/main" id="{80A1AAD2-7F86-490C-8B62-7B6C357DA162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6F4C92-7A01-4BF9-9646-890128FE271F}"/>
              </a:ext>
            </a:extLst>
          </p:cNvPr>
          <p:cNvSpPr txBox="1"/>
          <p:nvPr/>
        </p:nvSpPr>
        <p:spPr>
          <a:xfrm>
            <a:off x="9706120" y="2204996"/>
            <a:ext cx="1898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Google Shape;1625;p41">
            <a:extLst>
              <a:ext uri="{FF2B5EF4-FFF2-40B4-BE49-F238E27FC236}">
                <a16:creationId xmlns:a16="http://schemas.microsoft.com/office/drawing/2014/main" id="{A142AFB6-66D4-4748-AA20-D4E97908A979}"/>
              </a:ext>
            </a:extLst>
          </p:cNvPr>
          <p:cNvSpPr/>
          <p:nvPr/>
        </p:nvSpPr>
        <p:spPr>
          <a:xfrm>
            <a:off x="10339664" y="1308053"/>
            <a:ext cx="607172" cy="630497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F25E09-1D9F-4A5D-A5BA-FD225A1728CA}"/>
              </a:ext>
            </a:extLst>
          </p:cNvPr>
          <p:cNvGrpSpPr/>
          <p:nvPr/>
        </p:nvGrpSpPr>
        <p:grpSpPr>
          <a:xfrm>
            <a:off x="10365288" y="1525860"/>
            <a:ext cx="843735" cy="855792"/>
            <a:chOff x="10309446" y="1191199"/>
            <a:chExt cx="843735" cy="855792"/>
          </a:xfrm>
        </p:grpSpPr>
        <p:sp>
          <p:nvSpPr>
            <p:cNvPr id="40" name="Google Shape;1626;p41">
              <a:extLst>
                <a:ext uri="{FF2B5EF4-FFF2-40B4-BE49-F238E27FC236}">
                  <a16:creationId xmlns:a16="http://schemas.microsoft.com/office/drawing/2014/main" id="{CEDCD452-C481-4900-AEEC-DB5D4B347029}"/>
                </a:ext>
              </a:extLst>
            </p:cNvPr>
            <p:cNvSpPr/>
            <p:nvPr/>
          </p:nvSpPr>
          <p:spPr>
            <a:xfrm>
              <a:off x="10309446" y="1191199"/>
              <a:ext cx="843735" cy="855792"/>
            </a:xfrm>
            <a:custGeom>
              <a:avLst/>
              <a:gdLst/>
              <a:ahLst/>
              <a:cxnLst/>
              <a:rect l="l" t="t" r="r" b="b"/>
              <a:pathLst>
                <a:path w="6809" h="6809" extrusionOk="0">
                  <a:moveTo>
                    <a:pt x="3405" y="1131"/>
                  </a:moveTo>
                  <a:cubicBezTo>
                    <a:pt x="4658" y="1131"/>
                    <a:pt x="5677" y="2152"/>
                    <a:pt x="5677" y="3403"/>
                  </a:cubicBezTo>
                  <a:cubicBezTo>
                    <a:pt x="5677" y="4656"/>
                    <a:pt x="4658" y="5676"/>
                    <a:pt x="3405" y="5676"/>
                  </a:cubicBezTo>
                  <a:cubicBezTo>
                    <a:pt x="2152" y="5676"/>
                    <a:pt x="1132" y="4656"/>
                    <a:pt x="1132" y="3403"/>
                  </a:cubicBezTo>
                  <a:cubicBezTo>
                    <a:pt x="1132" y="2150"/>
                    <a:pt x="2152" y="1131"/>
                    <a:pt x="3405" y="1131"/>
                  </a:cubicBezTo>
                  <a:close/>
                  <a:moveTo>
                    <a:pt x="3405" y="1"/>
                  </a:moveTo>
                  <a:cubicBezTo>
                    <a:pt x="1527" y="1"/>
                    <a:pt x="1" y="1527"/>
                    <a:pt x="1" y="3405"/>
                  </a:cubicBezTo>
                  <a:cubicBezTo>
                    <a:pt x="1" y="5282"/>
                    <a:pt x="1528" y="6809"/>
                    <a:pt x="3405" y="6809"/>
                  </a:cubicBezTo>
                  <a:cubicBezTo>
                    <a:pt x="5282" y="6809"/>
                    <a:pt x="6809" y="5282"/>
                    <a:pt x="6809" y="3405"/>
                  </a:cubicBezTo>
                  <a:cubicBezTo>
                    <a:pt x="6809" y="1527"/>
                    <a:pt x="5282" y="1"/>
                    <a:pt x="340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1654;p41">
              <a:extLst>
                <a:ext uri="{FF2B5EF4-FFF2-40B4-BE49-F238E27FC236}">
                  <a16:creationId xmlns:a16="http://schemas.microsoft.com/office/drawing/2014/main" id="{A129FBE7-D1BE-4000-8E9A-30CEDF77D8A3}"/>
                </a:ext>
              </a:extLst>
            </p:cNvPr>
            <p:cNvSpPr txBox="1"/>
            <p:nvPr/>
          </p:nvSpPr>
          <p:spPr>
            <a:xfrm>
              <a:off x="10431126" y="1223521"/>
              <a:ext cx="611042" cy="75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33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dirty="0">
                  <a:cs typeface="+mn-ea"/>
                  <a:sym typeface="+mn-lt"/>
                </a:rPr>
                <a:t>5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8A0A5E-F285-4D04-B02A-26B81C459512}"/>
              </a:ext>
            </a:extLst>
          </p:cNvPr>
          <p:cNvSpPr txBox="1"/>
          <p:nvPr/>
        </p:nvSpPr>
        <p:spPr>
          <a:xfrm>
            <a:off x="793591" y="2556240"/>
            <a:ext cx="2142789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Заседание Оргкомитета: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Выбор компетенций РЧ, в т.ч. региональных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Определение площадок проведения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Дата проведения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C27920-EE75-4002-9775-E6916F4FE424}"/>
              </a:ext>
            </a:extLst>
          </p:cNvPr>
          <p:cNvSpPr txBox="1"/>
          <p:nvPr/>
        </p:nvSpPr>
        <p:spPr>
          <a:xfrm>
            <a:off x="9653960" y="2857961"/>
            <a:ext cx="189888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Организация и проведение РЧ «Абилимпикс» на распределенных площадках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55F5BA94-DEB3-4524-9769-278473B3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1938"/>
            <a:ext cx="10515600" cy="1325562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39A9E94-3023-4809-B16D-43F8FF66E0F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A0D97B-B090-415E-8D41-8042F1669F80}"/>
              </a:ext>
            </a:extLst>
          </p:cNvPr>
          <p:cNvSpPr txBox="1"/>
          <p:nvPr/>
        </p:nvSpPr>
        <p:spPr>
          <a:xfrm>
            <a:off x="5128941" y="2565666"/>
            <a:ext cx="1974680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Проведение обучающих вебинаров, к</a:t>
            </a:r>
            <a:r>
              <a:rPr lang="ru-RU" altLang="ko-KR" sz="1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онсультирование наставников, участников, </a:t>
            </a:r>
          </a:p>
          <a:p>
            <a:pPr algn="ctr"/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обучение экспертов, добровольцев</a:t>
            </a:r>
          </a:p>
          <a:p>
            <a:pPr algn="ctr"/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8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1736172" y="2580951"/>
            <a:ext cx="94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работы с наставниками потенциальных конкурсантов регионального чемпионата «Абилимпикс».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F97F6725-F124-4799-BE57-03DB1D1EDD1F}"/>
              </a:ext>
            </a:extLst>
          </p:cNvPr>
          <p:cNvSpPr/>
          <p:nvPr/>
        </p:nvSpPr>
        <p:spPr>
          <a:xfrm rot="5400000">
            <a:off x="836298" y="263818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5222A52-C62C-4B06-A197-421DD17273F7}"/>
              </a:ext>
            </a:extLst>
          </p:cNvPr>
          <p:cNvSpPr/>
          <p:nvPr/>
        </p:nvSpPr>
        <p:spPr>
          <a:xfrm rot="5400000">
            <a:off x="800145" y="3198826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D2D7CF99-0D5E-49CD-BF25-CDE51D4C04C8}"/>
              </a:ext>
            </a:extLst>
          </p:cNvPr>
          <p:cNvSpPr/>
          <p:nvPr/>
        </p:nvSpPr>
        <p:spPr>
          <a:xfrm rot="5400000">
            <a:off x="800145" y="392455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B386C-BB29-475A-AB74-F26F71D3E398}"/>
              </a:ext>
            </a:extLst>
          </p:cNvPr>
          <p:cNvSpPr txBox="1"/>
          <p:nvPr/>
        </p:nvSpPr>
        <p:spPr>
          <a:xfrm>
            <a:off x="1728216" y="3265518"/>
            <a:ext cx="924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работы с экспертами «Абилимпикс».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8AD29-E6CC-4C79-B1B6-559091F7CB9C}"/>
              </a:ext>
            </a:extLst>
          </p:cNvPr>
          <p:cNvSpPr txBox="1"/>
          <p:nvPr/>
        </p:nvSpPr>
        <p:spPr>
          <a:xfrm>
            <a:off x="1728216" y="3853586"/>
            <a:ext cx="924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Вовлечение новых партнёров, работодателей в движение «Абилимпикс».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E357BC4D-36D8-4532-A128-FB09B99FA38A}"/>
              </a:ext>
            </a:extLst>
          </p:cNvPr>
          <p:cNvSpPr/>
          <p:nvPr/>
        </p:nvSpPr>
        <p:spPr>
          <a:xfrm rot="5400000">
            <a:off x="844254" y="148636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5A8E4-83BD-414C-B286-041E09290C54}"/>
              </a:ext>
            </a:extLst>
          </p:cNvPr>
          <p:cNvSpPr txBox="1"/>
          <p:nvPr/>
        </p:nvSpPr>
        <p:spPr>
          <a:xfrm>
            <a:off x="1736172" y="1187235"/>
            <a:ext cx="943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Выбор модели проведения регионального чемпионата «Абилимпикс» – Модель 2.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Выбор компетенций регионального чемпионата «Абилимпикс», в  том числе региональных, ориентированных на экономику Нижегородкой области. Выбор площадок проведения регионального чемпионата «Абилимпикс». Определение количества участников по категориям.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5B7C68D-08F7-4FBB-992B-F0314EC421BC}"/>
              </a:ext>
            </a:extLst>
          </p:cNvPr>
          <p:cNvSpPr/>
          <p:nvPr/>
        </p:nvSpPr>
        <p:spPr>
          <a:xfrm rot="5400000">
            <a:off x="790439" y="4599192"/>
            <a:ext cx="325974" cy="224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56416-F067-40A0-827A-B8A4DF28FC3D}"/>
              </a:ext>
            </a:extLst>
          </p:cNvPr>
          <p:cNvSpPr txBox="1"/>
          <p:nvPr/>
        </p:nvSpPr>
        <p:spPr>
          <a:xfrm>
            <a:off x="1679839" y="4464112"/>
            <a:ext cx="924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Содействие в трудоустройстве участников «Абилимпикс». Заключение трудовых договоров на площадках проведения регионального чемпионата «Абилимпикс».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10994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Руководитель ЦРДА.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Сотрудники регионального Центра инклюзивного образования «Равные возможности»: руководитель Центра, тифлопедагог, сурдопереводчик, методист, тьютор.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Сотрудники мультимедийного парка профориентации «Сфера».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Финансирование за счёт средств министерства образования и науки Нижегородской области в объёме 3 500 000 рублей.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Материально-техническая база площадок проведения регионального чемпионата «Абилимпикс».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792030"/>
            <a:ext cx="100235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компетенций – не менее, чем на 2 компетенции в год.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участников – не менее, чем на 10 человек в год.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участников  чемпионата «Абилимпикс» – не менее 50 %.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партнёров не менее, чем на 2.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Методы контроля – статистические данные.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733953" y="1206364"/>
            <a:ext cx="112305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2016 году на базе ГБПОУ «Нижегородский Губернский колледж» были созданы: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Региональный Центр развития движения «Абилимпикс» (ЦРДА).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Волонтёрский центр (в 2023 году- Центр добровольцев).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Региональный центр обучения экспертов (РЦОЭ).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Региональные чемпионаты проводятся с 2016 года, по Модели 2, на распределённых площадках. В 2023 году -  10 площадок: ПОО и ОО г.Нижнего Новгорода 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г.Арзамаса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Ежегодно в рамках региональных чемпионатов предусмотрена: соревновательная, выставочная, культурная, спортивная, профориентационная программы, Ярмарка вакансий.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Ежегодно проходит обучение экспертов «Абилимпикс» и добровольцев.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Региональные компетенции : «Художественная роспись по дереву», «Изготовление изделий из ротанга»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A2F771-7321-4266-AB37-FD8F2C9ABF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r="3634" b="17463"/>
          <a:stretch/>
        </p:blipFill>
        <p:spPr bwMode="auto">
          <a:xfrm>
            <a:off x="733953" y="4862636"/>
            <a:ext cx="3388233" cy="1852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B48FF5-6CD7-43AA-BD1C-268EB0645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8" t="29802" r="22621" b="38571"/>
          <a:stretch/>
        </p:blipFill>
        <p:spPr>
          <a:xfrm>
            <a:off x="4705840" y="4644016"/>
            <a:ext cx="2001021" cy="20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4313E7-4DF6-498E-9A05-216EC150F6A4}"/>
              </a:ext>
            </a:extLst>
          </p:cNvPr>
          <p:cNvSpPr txBox="1">
            <a:spLocks/>
          </p:cNvSpPr>
          <p:nvPr/>
        </p:nvSpPr>
        <p:spPr>
          <a:xfrm>
            <a:off x="1197864" y="119089"/>
            <a:ext cx="10378134" cy="447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CF4C49D-ABD3-484C-ADF1-89576A208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9917"/>
              </p:ext>
            </p:extLst>
          </p:nvPr>
        </p:nvGraphicFramePr>
        <p:xfrm>
          <a:off x="358782" y="996696"/>
          <a:ext cx="10979778" cy="48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78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4313E7-4DF6-498E-9A05-216EC150F6A4}"/>
              </a:ext>
            </a:extLst>
          </p:cNvPr>
          <p:cNvSpPr txBox="1">
            <a:spLocks/>
          </p:cNvSpPr>
          <p:nvPr/>
        </p:nvSpPr>
        <p:spPr>
          <a:xfrm>
            <a:off x="1216152" y="347689"/>
            <a:ext cx="10378134" cy="447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D4E6A-5963-4EF2-AD87-6E425A81A93C}"/>
              </a:ext>
            </a:extLst>
          </p:cNvPr>
          <p:cNvSpPr txBox="1"/>
          <p:nvPr/>
        </p:nvSpPr>
        <p:spPr>
          <a:xfrm>
            <a:off x="588570" y="1298254"/>
            <a:ext cx="112305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базе участников чемпионатов «Абилимпикс» числится 836 человек. Трудоустроены 87,6 % участников.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к движению «Абилимпикс» присоединились следующие партнёры и работодатели: ООО «Нижегородский производственно-коммерческий центр «МИЗ», АО «РусГидро ОЦО», МАДОУ «Детский сад №322», г.Нижнего Новгорода, АО «Почта России».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 время проведения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VIII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регионального чемпионата «Абилимпикс были заключены три трудовых договора на площадке ГБПОУ «Нижегородский Губернский колледж». Участники  по компетенции «Изготовление изделий из ротанга» заключили договоры с директором «ИП Егорова» о трудоустройстве на должность «мастер по плетению ротанга».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1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4607</TotalTime>
  <Words>818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Calibri</vt:lpstr>
      <vt:lpstr>Futura PT Light</vt:lpstr>
      <vt:lpstr>Futura PT Book</vt:lpstr>
      <vt:lpstr>Wingdings</vt:lpstr>
      <vt:lpstr>Arial</vt:lpstr>
      <vt:lpstr>Futura PT Demi</vt:lpstr>
      <vt:lpstr>Century Gothic</vt:lpstr>
      <vt:lpstr>Futura PT Medium</vt:lpstr>
      <vt:lpstr>Calibri Light</vt:lpstr>
      <vt:lpstr>Futura PT Bold</vt:lpstr>
      <vt:lpstr>Обложка</vt:lpstr>
      <vt:lpstr>Основные блоки</vt:lpstr>
      <vt:lpstr>Закрывающие слайды</vt:lpstr>
      <vt:lpstr>ГБПОУ «Нижегородский Губернский колледж»</vt:lpstr>
      <vt:lpstr>Введение </vt:lpstr>
      <vt:lpstr>Алгоритм реализации региональной практики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Презентация PowerPoint</vt:lpstr>
      <vt:lpstr>Презентация PowerPoint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450</cp:revision>
  <cp:lastPrinted>2023-10-04T12:23:58Z</cp:lastPrinted>
  <dcterms:created xsi:type="dcterms:W3CDTF">2022-10-21T09:29:54Z</dcterms:created>
  <dcterms:modified xsi:type="dcterms:W3CDTF">2023-10-05T12:26:38Z</dcterms:modified>
</cp:coreProperties>
</file>