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57" r:id="rId2"/>
    <p:sldMasterId id="2147483674" r:id="rId3"/>
    <p:sldMasterId id="2147483690" r:id="rId4"/>
    <p:sldMasterId id="2147483702" r:id="rId5"/>
    <p:sldMasterId id="2147483714" r:id="rId6"/>
  </p:sldMasterIdLst>
  <p:notesMasterIdLst>
    <p:notesMasterId r:id="rId18"/>
  </p:notesMasterIdLst>
  <p:handoutMasterIdLst>
    <p:handoutMasterId r:id="rId19"/>
  </p:handoutMasterIdLst>
  <p:sldIdLst>
    <p:sldId id="281" r:id="rId7"/>
    <p:sldId id="259" r:id="rId8"/>
    <p:sldId id="288" r:id="rId9"/>
    <p:sldId id="289" r:id="rId10"/>
    <p:sldId id="266" r:id="rId11"/>
    <p:sldId id="265" r:id="rId12"/>
    <p:sldId id="267" r:id="rId13"/>
    <p:sldId id="268" r:id="rId14"/>
    <p:sldId id="290" r:id="rId15"/>
    <p:sldId id="271" r:id="rId16"/>
    <p:sldId id="287" r:id="rId17"/>
  </p:sldIdLst>
  <p:sldSz cx="12192000" cy="6858000"/>
  <p:notesSz cx="6797675" cy="9926638"/>
  <p:embeddedFontLs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Futura PT Book" panose="020B0604020202020204" charset="-52"/>
      <p:regular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Futura PT Light" panose="020B0604020202020204" charset="-52"/>
      <p:regular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18" userDrawn="1">
          <p15:clr>
            <a:srgbClr val="A4A3A4"/>
          </p15:clr>
        </p15:guide>
        <p15:guide id="4" pos="143" userDrawn="1">
          <p15:clr>
            <a:srgbClr val="A4A3A4"/>
          </p15:clr>
        </p15:guide>
        <p15:guide id="5" pos="5133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pos="2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3FC"/>
    <a:srgbClr val="C9D7F2"/>
    <a:srgbClr val="FFFFCC"/>
    <a:srgbClr val="8496FD"/>
    <a:srgbClr val="7F7F7F"/>
    <a:srgbClr val="FFC61E"/>
    <a:srgbClr val="E9F0FD"/>
    <a:srgbClr val="E83845"/>
    <a:srgbClr val="4B83F2"/>
    <a:srgbClr val="054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5" autoAdjust="0"/>
    <p:restoredTop sz="95597" autoAdjust="0"/>
  </p:normalViewPr>
  <p:slideViewPr>
    <p:cSldViewPr snapToGrid="0" showGuides="1">
      <p:cViewPr varScale="1">
        <p:scale>
          <a:sx n="75" d="100"/>
          <a:sy n="75" d="100"/>
        </p:scale>
        <p:origin x="90" y="534"/>
      </p:cViewPr>
      <p:guideLst>
        <p:guide orient="horz" pos="2115"/>
        <p:guide pos="3840"/>
        <p:guide pos="1118"/>
        <p:guide pos="143"/>
        <p:guide pos="5133"/>
        <p:guide orient="horz" pos="527"/>
        <p:guide orient="horz" pos="4088"/>
        <p:guide pos="2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5" d="100"/>
        <a:sy n="65" d="100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5240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505D5011-AA4E-4D1A-94AD-D31F82A714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56F71AA-DED2-41AD-A740-5C5A1CC59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F8572-1FF4-47D5-8C73-FB9DFE6A3B0F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8ECE920-7B6A-4253-A8E8-8A2B999EA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0164A41-2F13-4F4F-9A14-92CEEBC3AB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0A5C3-0648-4D6B-B407-F7F0E6718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89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A51EB-7916-924E-B72B-5411D640A74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0ED7-FB80-6F44-973C-9A2E74397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1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48C56-828A-4F3B-A686-17A70BE98D20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svg"/><Relationship Id="rId7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5.svg"/><Relationship Id="rId4" Type="http://schemas.openxmlformats.org/officeDocument/2006/relationships/image" Target="../media/image10.png"/><Relationship Id="rId9" Type="http://schemas.openxmlformats.org/officeDocument/2006/relationships/image" Target="../media/image19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svg"/><Relationship Id="rId3" Type="http://schemas.openxmlformats.org/officeDocument/2006/relationships/image" Target="../media/image15.emf"/><Relationship Id="rId7" Type="http://schemas.openxmlformats.org/officeDocument/2006/relationships/image" Target="../media/image11.svg"/><Relationship Id="rId12" Type="http://schemas.openxmlformats.org/officeDocument/2006/relationships/image" Target="../media/image11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17.emf"/><Relationship Id="rId15" Type="http://schemas.openxmlformats.org/officeDocument/2006/relationships/image" Target="../media/image19.svg"/><Relationship Id="rId10" Type="http://schemas.openxmlformats.org/officeDocument/2006/relationships/image" Target="../media/image10.png"/><Relationship Id="rId4" Type="http://schemas.openxmlformats.org/officeDocument/2006/relationships/image" Target="../media/image16.emf"/><Relationship Id="rId9" Type="http://schemas.openxmlformats.org/officeDocument/2006/relationships/image" Target="../media/image13.svg"/><Relationship Id="rId1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0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4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A767780-9586-DFB7-94B2-07FFE4E4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EEE50E7-E43E-311F-97A7-01CEF536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A242C7D-A575-EB25-B34F-EE037D85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B746-5D29-45CB-9A43-B12205F98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4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t>29.09.2023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1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843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=""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76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=""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38EB43B3-A0E6-4269-AC52-98F5487F2646}"/>
              </a:ext>
            </a:extLst>
          </p:cNvPr>
          <p:cNvGrpSpPr/>
          <p:nvPr userDrawn="1"/>
        </p:nvGrpSpPr>
        <p:grpSpPr>
          <a:xfrm>
            <a:off x="576263" y="6128701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6217496B-1A88-4D18-A320-AF14AE7E4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D9D2BDEF-0AAC-4479-9A2E-3EDDB9CD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=""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361831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193395" y="6100098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9D2BDEF-0AAC-4479-9A2E-3EDDB9CD8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1318" y="6100098"/>
            <a:ext cx="327421" cy="3945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7E01136-6B20-4F01-9AF5-4E9D5C07B2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3251" y="6086860"/>
            <a:ext cx="606983" cy="42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B773093-1100-475C-A3FB-3E8145E41B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8488" y="6109608"/>
            <a:ext cx="394404" cy="381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A39F2A2-102A-4C08-A0F7-564684EEE0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1314" y="6135384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0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5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9025016-DCDD-00AF-1E4D-5A60D62F7F30}"/>
              </a:ext>
            </a:extLst>
          </p:cNvPr>
          <p:cNvSpPr txBox="1"/>
          <p:nvPr userDrawn="1"/>
        </p:nvSpPr>
        <p:spPr>
          <a:xfrm>
            <a:off x="7299508" y="4823247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effectLst/>
                <a:latin typeface="Futura PT Book" panose="020B0502020204020303" pitchFamily="34" charset="0"/>
              </a:rPr>
              <a:t>Осуществление взаимодействия с ведущими ассоциациями работодателей, а также отраслевыми союзами</a:t>
            </a:r>
            <a:endParaRPr lang="ru-RU" sz="1600" b="0" i="0" dirty="0">
              <a:latin typeface="Futura PT Book" panose="020B0502020204020303" pitchFamily="34" charset="0"/>
            </a:endParaRPr>
          </a:p>
        </p:txBody>
      </p:sp>
      <p:sp>
        <p:nvSpPr>
          <p:cNvPr id="25" name="Заголовок 17">
            <a:extLst>
              <a:ext uri="{FF2B5EF4-FFF2-40B4-BE49-F238E27FC236}">
                <a16:creationId xmlns="" xmlns:a16="http://schemas.microsoft.com/office/drawing/2014/main" id="{89853725-F6A7-053E-4454-B9FA608F3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Основные задачи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14F63D1C-6FEC-00DD-1A33-AB690A1F47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001" y="1404169"/>
            <a:ext cx="719906" cy="71859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5976720-04E9-EA6B-5ADC-61E637568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7294" y="1391951"/>
            <a:ext cx="783601" cy="7386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478C76DC-CB94-D112-B1B3-3548DDCCFF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0045" y="3898983"/>
            <a:ext cx="455941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0B64A045-4173-F26E-12F1-2868A25BED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4068" y="3896655"/>
            <a:ext cx="790051" cy="720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6D79F08-0EC4-FBD9-AEE9-A559BBFB917C}"/>
              </a:ext>
            </a:extLst>
          </p:cNvPr>
          <p:cNvSpPr txBox="1"/>
          <p:nvPr userDrawn="1"/>
        </p:nvSpPr>
        <p:spPr>
          <a:xfrm>
            <a:off x="1524615" y="4823246"/>
            <a:ext cx="4223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Координация проведения региональных отборочных этапов и развития движения «</a:t>
            </a:r>
            <a:r>
              <a:rPr kumimoji="0" lang="ru-RU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Абилимпикс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utura PT Book" panose="020B0502020204020303" pitchFamily="34" charset="0"/>
                <a:ea typeface="Helvetica Neue"/>
                <a:cs typeface="Helvetica Neue"/>
                <a:sym typeface="Helvetica Neue"/>
              </a:rPr>
              <a:t>» в субъектах Российской Федерации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0644D50-FA52-896E-AB46-E95560F17174}"/>
              </a:ext>
            </a:extLst>
          </p:cNvPr>
          <p:cNvSpPr txBox="1"/>
          <p:nvPr userDrawn="1"/>
        </p:nvSpPr>
        <p:spPr>
          <a:xfrm>
            <a:off x="1524615" y="2322529"/>
            <a:ext cx="422362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Ведение мониторинга данных по трудоустройству и организации стажировок участников конкурсов профессионального мастерства среди людей с инвалидностью и ОВЗ «</a:t>
            </a:r>
            <a:r>
              <a:rPr kumimoji="0" lang="ru-RU" sz="16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Абилимпикс</a:t>
            </a:r>
            <a:r>
              <a:rPr kumimoji="0" lang="ru-RU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Book" panose="020B0502020204020303" pitchFamily="34" charset="0"/>
                <a:ea typeface="+mn-ea"/>
                <a:cs typeface="+mn-cs"/>
                <a:sym typeface="Helvetica Neue"/>
              </a:rPr>
              <a:t>»</a:t>
            </a: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Book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A8BDF72-08C8-ECEE-7576-E22BC162E9E4}"/>
              </a:ext>
            </a:extLst>
          </p:cNvPr>
          <p:cNvSpPr txBox="1"/>
          <p:nvPr userDrawn="1"/>
        </p:nvSpPr>
        <p:spPr>
          <a:xfrm>
            <a:off x="7299510" y="2322527"/>
            <a:ext cx="422362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Поддержка и развитие волонтёрского движения «</a:t>
            </a:r>
            <a:r>
              <a:rPr lang="ru-RU" sz="1600" b="0" i="0" kern="1200" dirty="0" err="1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Абилимпикс</a:t>
            </a:r>
            <a:r>
              <a:rPr lang="ru-RU" sz="1600" b="0" i="0" kern="1200" dirty="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rPr>
              <a:t>», а также формирование сети волонтёрских центров в субъектах Российской Федерации для помощи людям с инвалидностью и ОВЗ</a:t>
            </a:r>
            <a:endParaRPr lang="en-US" sz="1600" b="0" i="0" kern="1200" dirty="0">
              <a:solidFill>
                <a:schemeClr val="tx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2255CB9-1A3C-FFFE-9A59-A634C525161B}"/>
              </a:ext>
            </a:extLst>
          </p:cNvPr>
          <p:cNvSpPr txBox="1"/>
          <p:nvPr userDrawn="1"/>
        </p:nvSpPr>
        <p:spPr>
          <a:xfrm>
            <a:off x="7299507" y="3904887"/>
            <a:ext cx="350699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Взаимодействие с</a:t>
            </a:r>
            <a:r>
              <a:rPr lang="en-US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 </a:t>
            </a:r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ассоциациями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C486F891-FE2E-10DD-AC20-692B28ECC55C}"/>
              </a:ext>
            </a:extLst>
          </p:cNvPr>
          <p:cNvSpPr txBox="1"/>
          <p:nvPr userDrawn="1"/>
        </p:nvSpPr>
        <p:spPr>
          <a:xfrm>
            <a:off x="7299509" y="1404169"/>
            <a:ext cx="26829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Развитие волонтерства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D187F01-8A19-327D-6883-F1EE9C775170}"/>
              </a:ext>
            </a:extLst>
          </p:cNvPr>
          <p:cNvSpPr txBox="1"/>
          <p:nvPr userDrawn="1"/>
        </p:nvSpPr>
        <p:spPr>
          <a:xfrm>
            <a:off x="1524615" y="1384133"/>
            <a:ext cx="1963205" cy="758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2400" b="0" i="0" kern="1200" dirty="0">
                <a:solidFill>
                  <a:schemeClr val="tx1"/>
                </a:solidFill>
                <a:latin typeface="Futura PT Medium" panose="020B0502020204020303" pitchFamily="34" charset="0"/>
                <a:ea typeface="+mn-ea"/>
                <a:cs typeface="+mn-cs"/>
              </a:rPr>
              <a:t>Мониторинг данных</a:t>
            </a:r>
            <a:endParaRPr lang="en-US" sz="2400" b="0" i="0" kern="1200" dirty="0">
              <a:solidFill>
                <a:schemeClr val="tx1"/>
              </a:solidFill>
              <a:latin typeface="Futura PT Medium" panose="020B0502020204020303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1C87D7F-78A6-CC51-0459-F8AC63B5F10B}"/>
              </a:ext>
            </a:extLst>
          </p:cNvPr>
          <p:cNvSpPr txBox="1"/>
          <p:nvPr userDrawn="1"/>
        </p:nvSpPr>
        <p:spPr>
          <a:xfrm>
            <a:off x="1524615" y="3904887"/>
            <a:ext cx="19632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kumimoji="0" lang="ru-RU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Futura PT Medium" panose="020B0502020204020303" pitchFamily="34" charset="0"/>
                <a:ea typeface="+mn-ea"/>
                <a:cs typeface="+mn-cs"/>
                <a:sym typeface="Helvetica Neue"/>
              </a:rPr>
              <a:t>Проведение этапов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Futura PT Medium" panose="020B0502020204020303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1F0F52D-BD35-46F2-8F90-D8A6DD95970A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9424EB1E-D141-4DF2-9414-323D3CC84A0E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1" name="Рисунок 30">
              <a:extLst>
                <a:ext uri="{FF2B5EF4-FFF2-40B4-BE49-F238E27FC236}">
                  <a16:creationId xmlns="" xmlns:a16="http://schemas.microsoft.com/office/drawing/2014/main" id="{96B9E1BD-4201-47D8-825D-14942C489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="" xmlns:a16="http://schemas.microsoft.com/office/drawing/2014/main" id="{003A45E7-CA6B-4019-B441-4CC3D8E0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ED7D3DA0-1224-4A3B-AC51-EF42D12F70D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576787EF-D2C8-43E6-8F0A-E5DF41D2E3E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2D280DA6-139D-466D-B89E-A3B3998CDA8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91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 движе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="" xmlns:a16="http://schemas.microsoft.com/office/drawing/2014/main" id="{4D92EA3A-AE39-4D4D-B069-0A43DE46D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О движении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70EAEBB-5B44-DD05-372F-025C1B624D97}"/>
              </a:ext>
            </a:extLst>
          </p:cNvPr>
          <p:cNvSpPr txBox="1"/>
          <p:nvPr userDrawn="1"/>
        </p:nvSpPr>
        <p:spPr>
          <a:xfrm>
            <a:off x="616979" y="1397734"/>
            <a:ext cx="54668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2400" b="0" i="0" dirty="0">
                <a:solidFill>
                  <a:srgbClr val="0540F2"/>
                </a:solidFill>
                <a:effectLst/>
                <a:latin typeface="Futura PT Medium" panose="020B0502020204020303" pitchFamily="34" charset="0"/>
              </a:rPr>
              <a:t>ЦЕЛЬ ДЕЯТЕЛЬНОСТИ НАЦИОНАЛЬНОГО ЦЕНТРА </a:t>
            </a:r>
            <a:endParaRPr lang="en-US" sz="2400" b="0" i="0" dirty="0">
              <a:solidFill>
                <a:srgbClr val="0540F2"/>
              </a:solidFill>
              <a:effectLst/>
              <a:latin typeface="Futura PT Medium" panose="020B05020202040203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ED13826-8C51-E48E-49C7-BA9933CB2556}"/>
              </a:ext>
            </a:extLst>
          </p:cNvPr>
          <p:cNvSpPr txBox="1"/>
          <p:nvPr userDrawn="1"/>
        </p:nvSpPr>
        <p:spPr>
          <a:xfrm>
            <a:off x="6496849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Национальных</a:t>
            </a:r>
          </a:p>
          <a:p>
            <a:pPr algn="l"/>
            <a:r>
              <a:rPr lang="ru-RU" sz="1600" b="0" i="0" dirty="0">
                <a:latin typeface="Futura PT Book" panose="020B05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b="0" i="0" dirty="0">
              <a:latin typeface="Futura PT Book" panose="020B05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FF17DB3-BD8E-1AA0-0FC2-B38A538EE917}"/>
              </a:ext>
            </a:extLst>
          </p:cNvPr>
          <p:cNvSpPr txBox="1"/>
          <p:nvPr userDrawn="1"/>
        </p:nvSpPr>
        <p:spPr>
          <a:xfrm>
            <a:off x="8950325" y="2145937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чемпионатов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5F29F40-B0BD-382D-2B48-06CF85350ABA}"/>
              </a:ext>
            </a:extLst>
          </p:cNvPr>
          <p:cNvSpPr txBox="1"/>
          <p:nvPr userDrawn="1"/>
        </p:nvSpPr>
        <p:spPr>
          <a:xfrm>
            <a:off x="6496849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</a:p>
          <a:p>
            <a:pPr algn="l"/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«</a:t>
            </a:r>
            <a:r>
              <a:rPr lang="ru-RU" sz="1600" b="0" dirty="0" err="1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Абилимпикс</a:t>
            </a:r>
            <a:r>
              <a:rPr lang="ru-RU" sz="1600" b="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»</a:t>
            </a:r>
            <a:endParaRPr lang="en-US" sz="1600" b="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E40250E-2379-EBD1-533D-B53206DF45C0}"/>
              </a:ext>
            </a:extLst>
          </p:cNvPr>
          <p:cNvSpPr txBox="1"/>
          <p:nvPr userDrawn="1"/>
        </p:nvSpPr>
        <p:spPr>
          <a:xfrm>
            <a:off x="8950325" y="3616929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Волонтерских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736B9DA-B349-EA80-08F2-4CDFE3CCC7FF}"/>
              </a:ext>
            </a:extLst>
          </p:cNvPr>
          <p:cNvSpPr txBox="1"/>
          <p:nvPr userDrawn="1"/>
        </p:nvSpPr>
        <p:spPr>
          <a:xfrm>
            <a:off x="6496849" y="5101172"/>
            <a:ext cx="23889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Региональных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центров 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обучения</a:t>
            </a:r>
            <a:r>
              <a:rPr lang="en-US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2596E3D3-3BD6-BC51-3B48-D7EBD6534F8F}"/>
              </a:ext>
            </a:extLst>
          </p:cNvPr>
          <p:cNvSpPr txBox="1"/>
          <p:nvPr userDrawn="1"/>
        </p:nvSpPr>
        <p:spPr>
          <a:xfrm>
            <a:off x="8950325" y="5101172"/>
            <a:ext cx="2394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Подготовленных</a:t>
            </a:r>
          </a:p>
          <a:p>
            <a:pPr algn="l"/>
            <a:r>
              <a:rPr lang="ru-RU" sz="1600" dirty="0">
                <a:latin typeface="Futura PT Light" panose="020B04020202040203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экспертов</a:t>
            </a:r>
            <a:endParaRPr lang="en-US" sz="1600" dirty="0">
              <a:latin typeface="Futura PT Light" panose="020B04020202040203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C3BD98F-CC5F-4552-A4AE-39A024C33D7F}"/>
              </a:ext>
            </a:extLst>
          </p:cNvPr>
          <p:cNvSpPr txBox="1"/>
          <p:nvPr userDrawn="1"/>
        </p:nvSpPr>
        <p:spPr>
          <a:xfrm>
            <a:off x="616979" y="2300404"/>
            <a:ext cx="509246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— научно-методическое и организационное сопровождение конкурсов профессионального мастерства среди людей с инвалидностью и ограниченными возможностями здоровья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организация повышения квалификации экспертов, организаторов, педагогов и волонтёров для проведения конкурсов профессионального мастерства «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Абилимпикс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Futura PT Book" panose="020B0502020204020303" pitchFamily="34" charset="0"/>
              </a:rPr>
              <a:t>», а также организация содействия трудоустройству людей с инвалидностью через их участие в конкурсах профессионального мастерства.</a:t>
            </a:r>
            <a:endParaRPr lang="ru-RU" sz="1800" b="0" i="0" dirty="0">
              <a:latin typeface="Futura PT Book" panose="020B05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60A1BE9-5235-115A-542F-B9D8C7726546}"/>
              </a:ext>
            </a:extLst>
          </p:cNvPr>
          <p:cNvSpPr txBox="1"/>
          <p:nvPr userDrawn="1"/>
        </p:nvSpPr>
        <p:spPr>
          <a:xfrm>
            <a:off x="6496849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6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9A997D3-D1CC-1D1D-EFA0-BF7BF6BD360B}"/>
              </a:ext>
            </a:extLst>
          </p:cNvPr>
          <p:cNvSpPr txBox="1"/>
          <p:nvPr userDrawn="1"/>
        </p:nvSpPr>
        <p:spPr>
          <a:xfrm>
            <a:off x="6496849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DEA9F07-4504-C10A-4F54-1B7D8D1C68CC}"/>
              </a:ext>
            </a:extLst>
          </p:cNvPr>
          <p:cNvSpPr txBox="1"/>
          <p:nvPr userDrawn="1"/>
        </p:nvSpPr>
        <p:spPr>
          <a:xfrm>
            <a:off x="8950325" y="2874159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85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405F9C9-93B3-1A75-2959-CB3C9C481199}"/>
              </a:ext>
            </a:extLst>
          </p:cNvPr>
          <p:cNvSpPr txBox="1"/>
          <p:nvPr userDrawn="1"/>
        </p:nvSpPr>
        <p:spPr>
          <a:xfrm>
            <a:off x="8950325" y="1397734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573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B9C99C8-C837-B102-C894-4F31D430CA68}"/>
              </a:ext>
            </a:extLst>
          </p:cNvPr>
          <p:cNvSpPr txBox="1"/>
          <p:nvPr userDrawn="1"/>
        </p:nvSpPr>
        <p:spPr>
          <a:xfrm>
            <a:off x="6496849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83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8208750-F5D0-314A-D025-3DDAB5CCF95B}"/>
              </a:ext>
            </a:extLst>
          </p:cNvPr>
          <p:cNvSpPr txBox="1"/>
          <p:nvPr userDrawn="1"/>
        </p:nvSpPr>
        <p:spPr>
          <a:xfrm>
            <a:off x="8950325" y="4353633"/>
            <a:ext cx="2388916" cy="738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4800" b="1" i="0" kern="1200" dirty="0">
                <a:solidFill>
                  <a:srgbClr val="0540F2"/>
                </a:solidFill>
                <a:latin typeface="Futura PT Demi" panose="020B0502020204020303" pitchFamily="34" charset="0"/>
                <a:ea typeface="+mn-ea"/>
                <a:cs typeface="+mn-cs"/>
              </a:rPr>
              <a:t>&gt; 14 000</a:t>
            </a:r>
            <a:endParaRPr lang="x-none" sz="4800" b="1" i="0" kern="1200" dirty="0">
              <a:solidFill>
                <a:srgbClr val="0540F2"/>
              </a:solidFill>
              <a:latin typeface="Futura PT Demi" panose="020B0502020204020303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634C348-4D79-4E55-9FE8-B1C23414C3CC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8C15279A-467C-4E6B-9EA1-95893E69A0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4DFCA516-BA20-419E-A8A2-B57965C18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="" xmlns:a16="http://schemas.microsoft.com/office/drawing/2014/main" id="{36EC71E4-FB36-4D32-BAA9-E331F9A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38C4A6C7-4389-4D1C-81ED-5AEDF00A37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BD6D767B-8050-4558-90B8-3F89A58CAF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D236E09-DF2C-44CE-A351-14A295A261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26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pos="5638" userDrawn="1">
          <p15:clr>
            <a:srgbClr val="FBAE40"/>
          </p15:clr>
        </p15:guide>
        <p15:guide id="7" orient="horz" pos="349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9B6C2EE5-CAF5-3D93-5CDC-537AE231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002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="" xmlns:a16="http://schemas.microsoft.com/office/drawing/2014/main" id="{CEEFF605-342E-FEDA-BA86-39AADDFE27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003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="" xmlns:a16="http://schemas.microsoft.com/office/drawing/2014/main" id="{5F94A1D4-22C8-47AE-618C-0D909431E2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003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x-none" dirty="0"/>
          </a:p>
        </p:txBody>
      </p:sp>
      <p:sp>
        <p:nvSpPr>
          <p:cNvPr id="25" name="Заголовок 17">
            <a:extLst>
              <a:ext uri="{FF2B5EF4-FFF2-40B4-BE49-F238E27FC236}">
                <a16:creationId xmlns="" xmlns:a16="http://schemas.microsoft.com/office/drawing/2014/main" id="{4A630F8B-7EE7-EC58-90B1-6CCE1E9A32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="" xmlns:a16="http://schemas.microsoft.com/office/drawing/2014/main" id="{AD734A24-7576-3F31-A390-B7BE4EEA2E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79237" y="1852662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="" xmlns:a16="http://schemas.microsoft.com/office/drawing/2014/main" id="{2ED49E95-0D0E-2015-AC02-4CBE74E26E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79239" y="23116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="" xmlns:a16="http://schemas.microsoft.com/office/drawing/2014/main" id="{F9393890-2CDD-3D02-EA66-2F3484C5FA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79238" y="13754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x-none" dirty="0"/>
          </a:p>
        </p:txBody>
      </p:sp>
      <p:sp>
        <p:nvSpPr>
          <p:cNvPr id="29" name="Text Placeholder 4">
            <a:extLst>
              <a:ext uri="{FF2B5EF4-FFF2-40B4-BE49-F238E27FC236}">
                <a16:creationId xmlns="" xmlns:a16="http://schemas.microsoft.com/office/drawing/2014/main" id="{CB83AE9E-F3FD-DD2B-FE75-80D24BF6D71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="" xmlns:a16="http://schemas.microsoft.com/office/drawing/2014/main" id="{7FC4A445-E7B4-9561-A888-D3BD39D0B1C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003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="" xmlns:a16="http://schemas.microsoft.com/office/drawing/2014/main" id="{3ADE7753-8365-9D18-6DBC-2992194256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6003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x-none" dirty="0"/>
          </a:p>
        </p:txBody>
      </p:sp>
      <p:sp>
        <p:nvSpPr>
          <p:cNvPr id="32" name="Text Placeholder 4">
            <a:extLst>
              <a:ext uri="{FF2B5EF4-FFF2-40B4-BE49-F238E27FC236}">
                <a16:creationId xmlns="" xmlns:a16="http://schemas.microsoft.com/office/drawing/2014/main" id="{D6DE210B-D894-095F-8458-9A3CB10359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79237" y="3795761"/>
            <a:ext cx="51609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="" xmlns:a16="http://schemas.microsoft.com/office/drawing/2014/main" id="{9482D896-43DF-6925-FDB7-E9A0CDB7A43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79239" y="4254729"/>
            <a:ext cx="5160979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6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 err="1"/>
              <a:t>pt</a:t>
            </a:r>
            <a:r>
              <a:rPr lang="en-US" dirty="0"/>
              <a:t> Lorem ipsum dolor sit amet, consectetuer adipiscing elit. Maecenas porttitor congue massa 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="" xmlns:a16="http://schemas.microsoft.com/office/drawing/2014/main" id="{B113053F-8B21-D428-AA8E-E714F18B738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79238" y="3318532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0" i="0" dirty="0">
                <a:solidFill>
                  <a:srgbClr val="0540F2"/>
                </a:solidFill>
                <a:latin typeface="Futura PT Book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02</a:t>
            </a:r>
            <a:endParaRPr lang="x-none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AC368E9-8C8E-42F9-AE2A-ED38F57D6EC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B1171DEE-EAB5-41CB-BB35-48986E48DDB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87D90BFD-4B70-4464-B77F-538D561AA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="" xmlns:a16="http://schemas.microsoft.com/office/drawing/2014/main" id="{33235145-500B-4B6F-AE70-84AAD61A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D4CB38AA-DE5C-4C1B-8C26-99CFE6CA997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22FA5AB-C15E-4B8C-98A6-332DEAC22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F59B1D6-98B3-4F83-92AC-B653E008B1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90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58" userDrawn="1">
          <p15:clr>
            <a:srgbClr val="FBAE40"/>
          </p15:clr>
        </p15:guide>
        <p15:guide id="6" orient="horz" pos="349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=""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69759"/>
            <a:ext cx="425180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6975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6975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="" xmlns:a16="http://schemas.microsoft.com/office/drawing/2014/main" id="{7B8A6EAB-A48A-B3CA-A695-8F212D991E5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6001" y="289143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7" name="Text Placeholder 3">
            <a:extLst>
              <a:ext uri="{FF2B5EF4-FFF2-40B4-BE49-F238E27FC236}">
                <a16:creationId xmlns="" xmlns:a16="http://schemas.microsoft.com/office/drawing/2014/main" id="{4E5E7ACD-DF59-4560-A47A-23C83A8BE3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24614" y="2891435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=""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891435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25" name="Text Placeholder 3">
            <a:extLst>
              <a:ext uri="{FF2B5EF4-FFF2-40B4-BE49-F238E27FC236}">
                <a16:creationId xmlns=""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891435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="" xmlns:a16="http://schemas.microsoft.com/office/drawing/2014/main" id="{0BF695E9-8E2C-40CB-767B-2039D73A8B7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6001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29" name="Text Placeholder 3">
            <a:extLst>
              <a:ext uri="{FF2B5EF4-FFF2-40B4-BE49-F238E27FC236}">
                <a16:creationId xmlns="" xmlns:a16="http://schemas.microsoft.com/office/drawing/2014/main" id="{5FC3D4C2-0A55-BABC-5BB1-60A67DA285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24614" y="4454677"/>
            <a:ext cx="423705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=""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44546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31" name="Text Placeholder 3">
            <a:extLst>
              <a:ext uri="{FF2B5EF4-FFF2-40B4-BE49-F238E27FC236}">
                <a16:creationId xmlns=""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44546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=""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3D10265-994E-45F1-9313-62B7D744B76D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405D2E08-179C-4608-8BC2-CB79E578F2D1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32A205EA-2ECC-42BF-B455-56313671F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10C124E6-FE4B-46F9-B700-8567EF162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133AA75B-C44E-4623-A725-E0AEBC63CB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CBFD3E88-61B8-4F96-92B1-DB1AF89AB9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9B471282-64CC-4120-B9F8-6429252168D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05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C095EB5-4A6A-17AA-7FF1-8FECBD3BFB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C918BC4-BA82-DE9C-7B35-B84A063BD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C1D86A9-4E4E-0FB7-8A12-1B2797C26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DD97D64-8B6C-468F-CE1F-476CBBEC0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2498"/>
          <a:stretch/>
        </p:blipFill>
        <p:spPr>
          <a:xfrm>
            <a:off x="2292349" y="4664810"/>
            <a:ext cx="2415722" cy="20693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7F6CB6B-2BB7-5FD8-EB42-AD4279ED1592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4851F873-165F-F360-9FDD-8700FDF22989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7">
            <a:extLst>
              <a:ext uri="{FF2B5EF4-FFF2-40B4-BE49-F238E27FC236}">
                <a16:creationId xmlns="" xmlns:a16="http://schemas.microsoft.com/office/drawing/2014/main" id="{55C543DB-E234-6922-66E3-2558A7348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2B473D07-13BB-5371-8CAC-970B1ADC3D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28" name="Text Placeholder 2">
            <a:extLst>
              <a:ext uri="{FF2B5EF4-FFF2-40B4-BE49-F238E27FC236}">
                <a16:creationId xmlns="" xmlns:a16="http://schemas.microsoft.com/office/drawing/2014/main" id="{157DDC96-229A-DEA0-308A-AE13084FB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02C7815E-4A3C-E894-B5AA-9DF91F2FBD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77160" y="4971300"/>
            <a:ext cx="1416305" cy="1359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2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3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CD227DA4-93DF-50E5-773D-EF77AD36BC3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1015" y="137187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0CF45F15-DA2B-F8F6-9D82-43FE722F3C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9629" y="1371877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="" xmlns:a16="http://schemas.microsoft.com/office/drawing/2014/main" id="{9057F4FB-9EE4-690F-5182-9D9A8CD4205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81015" y="2392549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25" name="Text Placeholder 3">
            <a:extLst>
              <a:ext uri="{FF2B5EF4-FFF2-40B4-BE49-F238E27FC236}">
                <a16:creationId xmlns="" xmlns:a16="http://schemas.microsoft.com/office/drawing/2014/main" id="{FD7F1243-250C-430C-5AFB-EF47A756AC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89629" y="2386328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="" xmlns:a16="http://schemas.microsoft.com/office/drawing/2014/main" id="{94733AA0-934B-6DA0-8C91-485570D7F8A6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81015" y="3413221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31" name="Text Placeholder 3">
            <a:extLst>
              <a:ext uri="{FF2B5EF4-FFF2-40B4-BE49-F238E27FC236}">
                <a16:creationId xmlns="" xmlns:a16="http://schemas.microsoft.com/office/drawing/2014/main" id="{725C568D-862A-B0FD-FA35-41A7BACA98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89629" y="3400779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32" name="Заголовок 17">
            <a:extLst>
              <a:ext uri="{FF2B5EF4-FFF2-40B4-BE49-F238E27FC236}">
                <a16:creationId xmlns="" xmlns:a16="http://schemas.microsoft.com/office/drawing/2014/main" id="{67D7ABFA-6A6C-417F-9FDB-B65CE427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="" xmlns:a16="http://schemas.microsoft.com/office/drawing/2014/main" id="{1C2BBE0C-5B1E-711D-F97A-2FBB9BCA77B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2" y="1371876"/>
            <a:ext cx="5160978" cy="3782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="" xmlns:a16="http://schemas.microsoft.com/office/drawing/2014/main" id="{20FA1C1A-BD0F-C68E-6D2E-56EF88B44AB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381015" y="4433894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FC2F1E1D-0086-8079-D219-8734D47CB7D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89629" y="4433894"/>
            <a:ext cx="4233506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B748BB9-D46D-47E0-A4AA-4EDC278F00E5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C53ABBF3-8165-4F76-AB45-C95BC9C8E426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CAD4D7BD-4452-4152-84E9-C9782F258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53D054DB-50BF-43EA-8F45-69B444900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9A95A1F9-6025-488E-AC87-B9F7F399CA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FD968B9-AD80-42B5-B2AF-0AA594C555F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7F0B54-9394-48C3-B4C8-E3D8C2B753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3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60">
          <p15:clr>
            <a:srgbClr val="FBAE40"/>
          </p15:clr>
        </p15:guide>
        <p15:guide id="5" orient="horz" pos="845" userDrawn="1">
          <p15:clr>
            <a:srgbClr val="FBAE40"/>
          </p15:clr>
        </p15:guide>
        <p15:guide id="6" orient="horz" pos="349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="" xmlns:a16="http://schemas.microsoft.com/office/drawing/2014/main" id="{7249C3F1-A9E8-7A13-7879-FBAE9FC7C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1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6AAACD2D-AD9C-2DB0-B2E4-3CF783DDE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615" y="1347628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4869AED2-B52C-8D37-2998-FD8910F0C6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24615" y="2265987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="" xmlns:a16="http://schemas.microsoft.com/office/drawing/2014/main" id="{AFC9C765-ECBA-1C4B-F5D9-4A1928DE50C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85212" y="1347628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EFF58FDC-1313-C6B3-03F1-8F7792CD4E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93827" y="1347628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04D3CA3D-6FE4-CD71-A123-5CC56096278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93827" y="2265987"/>
            <a:ext cx="4235283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="" xmlns:a16="http://schemas.microsoft.com/office/drawing/2014/main" id="{9758D21A-3D99-FE0A-875F-881FF60CFCD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6001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EA9B7DF3-FAB4-EA6B-4712-76D86BC701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24615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B6FBA287-FE5E-F4CE-7B68-2BDF2747F11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24615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="" xmlns:a16="http://schemas.microsoft.com/office/drawing/2014/main" id="{225CAF3C-FA62-E261-A485-C04868A1105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85212" y="3703066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19" name="Text Placeholder 3">
            <a:extLst>
              <a:ext uri="{FF2B5EF4-FFF2-40B4-BE49-F238E27FC236}">
                <a16:creationId xmlns="" xmlns:a16="http://schemas.microsoft.com/office/drawing/2014/main" id="{09FF2D81-A78E-A6D8-0C20-7105EFD4579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93827" y="370306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900C2437-8C0D-43B4-334D-9F6071CDDA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93827" y="4621426"/>
            <a:ext cx="4252365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</p:txBody>
      </p:sp>
      <p:sp>
        <p:nvSpPr>
          <p:cNvPr id="23" name="Заголовок 17">
            <a:extLst>
              <a:ext uri="{FF2B5EF4-FFF2-40B4-BE49-F238E27FC236}">
                <a16:creationId xmlns=""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073AD2F-1C8B-46F0-A4BC-2DBDD1F32413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745BCBB9-ADF2-44BF-9DCA-3A5671349BFD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C2A3515D-B39F-49CA-88CC-BFB4E4FF9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8722C613-484B-4B0E-A4DB-C590393F3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3633FA1-1073-4556-9A3F-5D77CD7F88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B8D6423A-0F3D-4284-A397-666203BA9F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22EF11C-B4AA-47CE-AE41-CCC1F2FD85C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5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501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23" name="Заголовок 17">
            <a:extLst>
              <a:ext uri="{FF2B5EF4-FFF2-40B4-BE49-F238E27FC236}">
                <a16:creationId xmlns="" xmlns:a16="http://schemas.microsoft.com/office/drawing/2014/main" id="{F88776BE-2CF2-82B1-9082-27442E3A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="" xmlns:a16="http://schemas.microsoft.com/office/drawing/2014/main" id="{22825F32-9176-6BD8-F800-889814AE668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600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60615112-2C6B-433A-8B6A-5548BF6E58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002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="" xmlns:a16="http://schemas.microsoft.com/office/drawing/2014/main" id="{5603C79F-BD9E-F6C5-D54C-74082463DC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8264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17" name="Text Placeholder 3">
            <a:extLst>
              <a:ext uri="{FF2B5EF4-FFF2-40B4-BE49-F238E27FC236}">
                <a16:creationId xmlns="" xmlns:a16="http://schemas.microsoft.com/office/drawing/2014/main" id="{BB90836A-D48D-12D1-DE47-B65A07438D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8264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="" xmlns:a16="http://schemas.microsoft.com/office/drawing/2014/main" id="{AD2D184C-F4AE-3EA2-80B5-85BF2216011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49282" y="2281556"/>
            <a:ext cx="1032120" cy="103226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00">
                <a:latin typeface="+mn-lt"/>
              </a:defRPr>
            </a:lvl1pPr>
          </a:lstStyle>
          <a:p>
            <a:endParaRPr lang="x-none" dirty="0"/>
          </a:p>
        </p:txBody>
      </p:sp>
      <p:sp>
        <p:nvSpPr>
          <p:cNvPr id="22" name="Text Placeholder 3">
            <a:extLst>
              <a:ext uri="{FF2B5EF4-FFF2-40B4-BE49-F238E27FC236}">
                <a16:creationId xmlns="" xmlns:a16="http://schemas.microsoft.com/office/drawing/2014/main" id="{98BD5A17-8BCD-7E20-BA16-6F9AB39536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49283" y="3480190"/>
            <a:ext cx="31712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9143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B1292DA-39D1-4565-9B40-BDA135F4C48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95EC7803-A959-4111-AFE5-5E872830BAE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262AB3DD-6D4B-45EA-AF80-13543A232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22092157-F817-4E4C-A678-FBA02DCF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0DE6D7D-E10C-4B49-AD40-C8F67F7C07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7E38CF6-D812-4B93-8B48-52CD2C448F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2B59AE86-EAD7-4569-B26F-E448843D50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193395" y="5959757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80128F21-5D0C-2E01-C714-B859EB4E89B7}"/>
              </a:ext>
            </a:extLst>
          </p:cNvPr>
          <p:cNvSpPr/>
          <p:nvPr userDrawn="1"/>
        </p:nvSpPr>
        <p:spPr>
          <a:xfrm>
            <a:off x="6385212" y="1487488"/>
            <a:ext cx="5806788" cy="3972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800"/>
          </a:p>
        </p:txBody>
      </p:sp>
      <p:sp>
        <p:nvSpPr>
          <p:cNvPr id="32" name="Text Placeholder 3">
            <a:extLst>
              <a:ext uri="{FF2B5EF4-FFF2-40B4-BE49-F238E27FC236}">
                <a16:creationId xmlns=""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="" xmlns:a16="http://schemas.microsoft.com/office/drawing/2014/main" id="{12745DE9-3B16-95C1-D1D5-BE0E0DE3F4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70369" y="1781517"/>
            <a:ext cx="720000" cy="720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x-none" dirty="0"/>
          </a:p>
        </p:txBody>
      </p:sp>
      <p:sp>
        <p:nvSpPr>
          <p:cNvPr id="45" name="Text Placeholder 3">
            <a:extLst>
              <a:ext uri="{FF2B5EF4-FFF2-40B4-BE49-F238E27FC236}">
                <a16:creationId xmlns="" xmlns:a16="http://schemas.microsoft.com/office/drawing/2014/main" id="{F001C648-F7E1-24C0-AE4A-03212016F0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74365" y="2415857"/>
            <a:ext cx="3946210" cy="196977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="" xmlns:a16="http://schemas.microsoft.com/office/drawing/2014/main" id="{BF2F5044-7C91-2492-9B9F-8B18E8A121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74365" y="1762853"/>
            <a:ext cx="3946210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18</a:t>
            </a:r>
            <a:r>
              <a:rPr lang="en-US" dirty="0" err="1"/>
              <a:t>pt</a:t>
            </a:r>
            <a:endParaRPr lang="en-US" dirty="0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="" xmlns:a16="http://schemas.microsoft.com/office/drawing/2014/main" id="{9BBD02EC-5E98-7206-2C09-34AB001BCA14}"/>
              </a:ext>
            </a:extLst>
          </p:cNvPr>
          <p:cNvCxnSpPr>
            <a:cxnSpLocks/>
          </p:cNvCxnSpPr>
          <p:nvPr userDrawn="1"/>
        </p:nvCxnSpPr>
        <p:spPr>
          <a:xfrm>
            <a:off x="6603635" y="4579741"/>
            <a:ext cx="49169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5">
            <a:extLst>
              <a:ext uri="{FF2B5EF4-FFF2-40B4-BE49-F238E27FC236}">
                <a16:creationId xmlns="" xmlns:a16="http://schemas.microsoft.com/office/drawing/2014/main" id="{62754DA2-E918-1677-BF6A-5BBEFE9AFC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70370" y="4762671"/>
            <a:ext cx="1201546" cy="4555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0" indent="0">
              <a:buNone/>
              <a:defRPr lang="x-none" sz="3200" b="1" i="0" dirty="0">
                <a:solidFill>
                  <a:srgbClr val="0540F2"/>
                </a:solidFill>
                <a:latin typeface="Futura PT Bold" panose="020B0502020204020303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ru-RU" dirty="0"/>
              <a:t>01</a:t>
            </a:r>
            <a:endParaRPr lang="x-none" dirty="0"/>
          </a:p>
        </p:txBody>
      </p:sp>
      <p:sp>
        <p:nvSpPr>
          <p:cNvPr id="65" name="Text Placeholder 4">
            <a:extLst>
              <a:ext uri="{FF2B5EF4-FFF2-40B4-BE49-F238E27FC236}">
                <a16:creationId xmlns="" xmlns:a16="http://schemas.microsoft.com/office/drawing/2014/main" id="{87C01C5C-ED41-573B-6EF9-0687514380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82058" y="4848681"/>
            <a:ext cx="363851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x-none" sz="1800" b="0" i="0" dirty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18</a:t>
            </a:r>
            <a:r>
              <a:rPr lang="x-none" dirty="0"/>
              <a:t>pt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="" xmlns:a16="http://schemas.microsoft.com/office/drawing/2014/main" id="{176CAE5E-FDAF-FB59-72B9-9CB546132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740DF61-F9AF-46A4-A309-B6C95398B83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EB536987-3D6A-4F98-A3CE-19603A45CE8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D9AF09B6-C012-449D-A473-F9663EC1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70A9FE3E-070A-45D6-B32F-9A5A4196D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E39043E-66A6-457F-878F-872F17F84D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4840D0AD-F67B-4D3F-8AA0-630CE5CC91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752E9C12-E8A5-4A1E-898C-80DD8DA0F5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49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=""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72CFBEFC-78C4-3F02-D60A-1D02FF5CD9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99964" y="2522029"/>
            <a:ext cx="4923169" cy="3031046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600" b="0" i="0">
                <a:latin typeface="Futura PT Book" panose="020B0502020204020303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 b="0" i="0">
                <a:latin typeface="Futura PT Book" panose="020B0502020204020303" pitchFamily="34" charset="0"/>
              </a:defRPr>
            </a:lvl5pPr>
          </a:lstStyle>
          <a:p>
            <a:pPr lvl="0"/>
            <a:r>
              <a:rPr lang="ru-RU" dirty="0"/>
              <a:t>1</a:t>
            </a:r>
          </a:p>
          <a:p>
            <a:pPr lvl="0"/>
            <a:r>
              <a:rPr lang="ru-RU" dirty="0"/>
              <a:t>2</a:t>
            </a:r>
          </a:p>
          <a:p>
            <a:pPr lvl="0"/>
            <a:r>
              <a:rPr lang="ru-RU" dirty="0"/>
              <a:t>3</a:t>
            </a:r>
          </a:p>
          <a:p>
            <a:pPr lvl="0"/>
            <a:r>
              <a:rPr lang="ru-RU" dirty="0"/>
              <a:t>4</a:t>
            </a:r>
          </a:p>
          <a:p>
            <a:pPr lvl="0"/>
            <a:r>
              <a:rPr lang="ru-RU" dirty="0"/>
              <a:t>5</a:t>
            </a:r>
          </a:p>
          <a:p>
            <a:pPr lvl="0"/>
            <a:r>
              <a:rPr lang="ru-RU" dirty="0"/>
              <a:t>6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="" xmlns:a16="http://schemas.microsoft.com/office/drawing/2014/main" id="{DDDD87C2-CEC7-3FCF-A5ED-A3FC7FE13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3280D8-BB97-4559-88E7-A74479FF1729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0B59A041-7CBC-4862-8357-B35A322A3E7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BFBE318D-D8F6-48F6-A504-03E33980E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53EABC2D-BB47-437F-BDE1-C7825A103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DCEA01D-306A-4813-A687-D54447B7E4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72DD0A9-5044-41F8-8DDB-B6750E549D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2770D1B-54C9-45FE-885A-2F755CF5B8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7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=""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28AB9FD5-E7BB-3C07-F110-27D390E116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99965" y="1504968"/>
            <a:ext cx="394621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rgbClr val="0540F2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endParaRPr lang="ru-RU" dirty="0"/>
          </a:p>
          <a:p>
            <a:pPr lvl="0"/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ru-RU" dirty="0"/>
              <a:t>24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3FB0C1B9-422B-1AEC-DAA3-CEA5F2A9D8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10868" y="2518469"/>
            <a:ext cx="4911207" cy="284693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60000" marR="0" lvl="0" indent="-360000" algn="l" defTabSz="1219048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342900" marR="0" lvl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="" xmlns:a16="http://schemas.microsoft.com/office/drawing/2014/main" id="{795B3A4A-4735-77A1-A99B-B57D51C1E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CEE5B0C-D246-4680-88F7-096913E592A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B1D63AF9-54FC-47B0-8DF3-114E2036BEDF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39762B7B-61F3-452B-B89E-53EC2819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0A4D29F0-48B6-4E0B-B6D5-81C97815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3E173C9-49B3-4693-8306-4037C05B36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E4967DA-6C75-43FA-9349-037130960D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9025C81-57B7-4A79-96F3-91EF8E94F9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17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="" xmlns:a16="http://schemas.microsoft.com/office/drawing/2014/main" id="{A19D6A02-0D8B-2031-94B0-BAE8C3A9D8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="" xmlns:a16="http://schemas.microsoft.com/office/drawing/2014/main" id="{8AA55C17-AAA9-8F27-B794-6CD8AC86331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00824" y="150496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0E32BCE3-3605-62E7-DB71-5B30E64ADA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00824" y="198045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33916E75-535F-2401-3331-18D02CD764F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00824" y="299164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A91143F2-5B07-5C56-2DB7-D818398B16C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00824" y="3464341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94842757-3232-3FE6-CBF4-1FC1B80673A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00824" y="4478328"/>
            <a:ext cx="4920467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342900" marR="0" indent="-34290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 startAt="2"/>
              <a:tabLst/>
              <a:defRPr sz="2400" b="0" i="0"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Тема </a:t>
            </a:r>
            <a:r>
              <a:rPr lang="en-US" dirty="0"/>
              <a:t>24</a:t>
            </a:r>
            <a:r>
              <a:rPr lang="ru-RU" dirty="0" err="1"/>
              <a:t>p</a:t>
            </a:r>
            <a:r>
              <a:rPr lang="en-US" dirty="0"/>
              <a:t>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48678FD4-F132-2C32-832E-79FD61EDA4E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0824" y="4953816"/>
            <a:ext cx="492046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16pt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5" name="Заголовок 17">
            <a:extLst>
              <a:ext uri="{FF2B5EF4-FFF2-40B4-BE49-F238E27FC236}">
                <a16:creationId xmlns="" xmlns:a16="http://schemas.microsoft.com/office/drawing/2014/main" id="{DAAB4FDC-FA94-AD40-A560-897C2F29F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EB03CF-5CDE-4E85-8F65-CFBC0D0BFBB6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7A7FBDE0-6E0E-4E91-811D-554E6163F21B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E3201F51-A012-40D3-BAF5-73CBADDBD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4BE368CB-1F26-4A9E-A069-EA883F45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EE0818F-C961-4D6C-94C6-21865A2465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AD207CD-FA9C-4A0D-9512-CA09624FE3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F21B4B0-15C1-4803-AF05-5AB1168F769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4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>
            <a:extLst>
              <a:ext uri="{FF2B5EF4-FFF2-40B4-BE49-F238E27FC236}">
                <a16:creationId xmlns="" xmlns:a16="http://schemas.microsoft.com/office/drawing/2014/main" id="{6A8634AF-B1A1-F206-93F1-36B71AAE634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5949" y="1487488"/>
            <a:ext cx="10907131" cy="39624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7">
            <a:extLst>
              <a:ext uri="{FF2B5EF4-FFF2-40B4-BE49-F238E27FC236}">
                <a16:creationId xmlns="" xmlns:a16="http://schemas.microsoft.com/office/drawing/2014/main" id="{66BF7D05-F973-5656-C9BC-F94D9A2D9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353D544-21AB-427F-BAD1-363599233867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90DC7C86-00AA-4FA8-A7A9-2D45275946F4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76ED4DDC-8428-4F99-B509-ED02B04CB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7C8E4D55-85F5-4B07-9B1B-753577449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27828F1-393D-420A-B00F-375D28B716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1EEC1CC-6F57-4E08-BBF9-B805F81190A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5C74016-ACD8-409F-9A01-4D3579C7657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9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="" xmlns:a16="http://schemas.microsoft.com/office/drawing/2014/main" id="{8261F29A-61ED-72D0-1AB8-7AFB63DEFB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600825" y="1487488"/>
            <a:ext cx="4921250" cy="399758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C63F829F-DA3C-346A-8AA3-71FC75C424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6002" y="1504968"/>
            <a:ext cx="5160978" cy="39395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marR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Futura PT Book" panose="020B05020202040203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pt Lorem ipsum dolor sit amet, consectetuer adipiscing elit. Maecenas porttitor congue massa. Fusce posuere,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lvl="0"/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  <a:p>
            <a:pPr marL="0" marR="0" lvl="0" indent="0" algn="l" defTabSz="121904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</a:t>
            </a:r>
          </a:p>
        </p:txBody>
      </p:sp>
      <p:sp>
        <p:nvSpPr>
          <p:cNvPr id="2" name="Заголовок 17">
            <a:extLst>
              <a:ext uri="{FF2B5EF4-FFF2-40B4-BE49-F238E27FC236}">
                <a16:creationId xmlns="" xmlns:a16="http://schemas.microsoft.com/office/drawing/2014/main" id="{356907EC-911A-528F-0B9C-371312715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541218"/>
            <a:ext cx="10907132" cy="447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b="1" i="0">
                <a:solidFill>
                  <a:srgbClr val="0540F2"/>
                </a:solidFill>
                <a:latin typeface="Futura PT Demi" panose="020B0502020204020303" pitchFamily="34" charset="0"/>
              </a:defRPr>
            </a:lvl1pPr>
          </a:lstStyle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97D3CFC-B4DC-461F-BE1B-933E350614AF}"/>
              </a:ext>
            </a:extLst>
          </p:cNvPr>
          <p:cNvSpPr txBox="1"/>
          <p:nvPr userDrawn="1"/>
        </p:nvSpPr>
        <p:spPr>
          <a:xfrm>
            <a:off x="11193395" y="5898412"/>
            <a:ext cx="48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6BC3AB-C257-4DA5-9F33-BF8342E5AFD5}" type="slidenum">
              <a:rPr lang="ru-RU" sz="2000" smtClean="0"/>
              <a:t>‹#›</a:t>
            </a:fld>
            <a:endParaRPr lang="ru-RU" sz="20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5E08AEA3-049C-4454-9608-7333F570E420}"/>
              </a:ext>
            </a:extLst>
          </p:cNvPr>
          <p:cNvGrpSpPr/>
          <p:nvPr userDrawn="1"/>
        </p:nvGrpSpPr>
        <p:grpSpPr>
          <a:xfrm>
            <a:off x="576263" y="5927015"/>
            <a:ext cx="2590975" cy="394584"/>
            <a:chOff x="548879" y="6104894"/>
            <a:chExt cx="2590975" cy="394584"/>
          </a:xfrm>
          <a:solidFill>
            <a:schemeClr val="tx1"/>
          </a:solidFill>
        </p:grpSpPr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B68F4F7A-D714-4720-A76E-686E412B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0249" y="6212241"/>
              <a:ext cx="1899605" cy="17427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0B09158C-EAD9-40D5-B693-338B18EB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8879" y="6104894"/>
              <a:ext cx="327421" cy="3945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E002779-1405-4743-84BE-A9AD36A680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8638" y="5885174"/>
            <a:ext cx="606983" cy="4265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44165A5-EB7B-4084-8BE8-62365C59C8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3875" y="5907922"/>
            <a:ext cx="394404" cy="3810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143B9E8-CFC3-4BA0-AF83-41999B08DDC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1735" y="5933698"/>
            <a:ext cx="772465" cy="3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5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98" userDrawn="1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  <p15:guide id="8" orient="horz" pos="85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06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C321E51-1A84-7F20-304F-91EA35F8ED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7">
            <a:extLst>
              <a:ext uri="{FF2B5EF4-FFF2-40B4-BE49-F238E27FC236}">
                <a16:creationId xmlns="" xmlns:a16="http://schemas.microsoft.com/office/drawing/2014/main" id="{AD70519A-8D60-C623-D10E-2F7C99C65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BC15573B-ADB4-2A2E-6866-B57DAD7162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D7EC432F-D41D-13E9-84C0-5E51F296CC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7C2832C-8DFD-5225-777B-09DBE6873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ACA09B7-0B2E-269F-8F9B-81B2578F80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4B5B024-506C-E6B0-4F4B-27C95B658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1711"/>
          <a:stretch/>
        </p:blipFill>
        <p:spPr>
          <a:xfrm>
            <a:off x="2292349" y="4664810"/>
            <a:ext cx="2448815" cy="20693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1950EC5-DBCB-AD28-F8C6-0C891AFDD41D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8B31BD8F-727B-3DE1-8E3B-42AE46B40ED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86E1EEA-94EA-0C63-CF09-FD08C9668F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075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9F84-605B-4CF6-9EEF-747492B192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637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E292435-8D81-0E5C-A4AB-B73954B3358F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D870BDD-B4C9-72EF-D012-44FA02319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F051AC3-8FBF-978A-B51C-D0EB37C4D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53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2E91796-DB77-304A-1C0B-BB2E53031BCB}"/>
              </a:ext>
            </a:extLst>
          </p:cNvPr>
          <p:cNvSpPr txBox="1"/>
          <p:nvPr userDrawn="1"/>
        </p:nvSpPr>
        <p:spPr>
          <a:xfrm>
            <a:off x="512197" y="3567677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452FAC4-0E1A-E279-5F36-7BD68D389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44" y="1788070"/>
            <a:ext cx="1194551" cy="14351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3CA466D-BC0E-5958-50FE-04BA42819C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66161"/>
            <a:ext cx="1851839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6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6126"/>
            <a:ext cx="1948214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(985) 457-67-15</a:t>
            </a:r>
            <a:b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</a:b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info@fmc-spo.ru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3397FA7-B051-439C-9628-7AAAD4DF2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7443" y="2500009"/>
            <a:ext cx="1879642" cy="8018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E9A94AE-DA1E-4D68-A26F-051FB81572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5595" y="4458474"/>
            <a:ext cx="1856480" cy="18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3242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94991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134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5021FB-18B0-868E-7C6E-7255FCCAF27C}"/>
              </a:ext>
            </a:extLst>
          </p:cNvPr>
          <p:cNvSpPr txBox="1"/>
          <p:nvPr userDrawn="1"/>
        </p:nvSpPr>
        <p:spPr>
          <a:xfrm>
            <a:off x="9627443" y="3559990"/>
            <a:ext cx="19074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+7 977 124-20-07</a:t>
            </a:r>
            <a:endParaRPr lang="en-US" sz="1800" b="0" i="0" u="none" strike="noStrike" dirty="0">
              <a:solidFill>
                <a:schemeClr val="bg1"/>
              </a:solidFill>
              <a:effectLst/>
              <a:latin typeface="Futura PT Book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0" u="none" strike="noStrike" dirty="0" err="1">
                <a:solidFill>
                  <a:schemeClr val="bg1"/>
                </a:solidFill>
                <a:effectLst/>
                <a:latin typeface="Futura PT Book" panose="020B0502020204020303" pitchFamily="34" charset="0"/>
              </a:rPr>
              <a:t>abilympics@firpo.ru</a:t>
            </a:r>
            <a:endParaRPr lang="en-US" sz="1800" b="0" i="0" u="none" kern="1200" dirty="0">
              <a:solidFill>
                <a:schemeClr val="bg1"/>
              </a:solidFill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79895E2-2AB4-06D8-67AD-8C3B7EAFD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890" y="1952626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3AF0812-955E-BEFA-51A6-1F6310AEB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5246" y="4458474"/>
            <a:ext cx="1851839" cy="1851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84978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5A41C-57B9-47DA-8823-AA4BA116BCBC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7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4197475-3F8F-212E-3783-0FA79036DC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2B90400-7407-F9C0-DCC3-2DEE84F9D2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1231" y="3382520"/>
            <a:ext cx="3346533" cy="31130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1A52CBD-5525-001E-7606-4D82735493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769" y="4969182"/>
            <a:ext cx="1194551" cy="14351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9574AD1-9BB7-C8F4-4589-F855F067E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0536"/>
          <a:stretch/>
        </p:blipFill>
        <p:spPr>
          <a:xfrm>
            <a:off x="2292349" y="4664810"/>
            <a:ext cx="2498136" cy="20693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63D29BB-378C-8182-6ACE-C9A82E45B8C3}"/>
              </a:ext>
            </a:extLst>
          </p:cNvPr>
          <p:cNvSpPr txBox="1"/>
          <p:nvPr userDrawn="1"/>
        </p:nvSpPr>
        <p:spPr>
          <a:xfrm>
            <a:off x="10099234" y="631628"/>
            <a:ext cx="9626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0"/>
              </a:rPr>
              <a:t>022 г.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CCD4BD63-8859-E2F8-847A-70F66A41F9CE}"/>
              </a:ext>
            </a:extLst>
          </p:cNvPr>
          <p:cNvSpPr/>
          <p:nvPr userDrawn="1"/>
        </p:nvSpPr>
        <p:spPr>
          <a:xfrm>
            <a:off x="9509164" y="553075"/>
            <a:ext cx="2142836" cy="5292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7">
            <a:extLst>
              <a:ext uri="{FF2B5EF4-FFF2-40B4-BE49-F238E27FC236}">
                <a16:creationId xmlns="" xmlns:a16="http://schemas.microsoft.com/office/drawing/2014/main" id="{3405C149-588F-07CD-4C8B-BC21FB2CE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462670"/>
            <a:ext cx="11112000" cy="133626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2 строчки 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="" xmlns:a16="http://schemas.microsoft.com/office/drawing/2014/main" id="{9CA37D3A-3269-9E47-FDF0-210F07C9F7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3192515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6BC6CD7C-D6F6-F3C8-79C0-E3213AE1E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722839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433D0739-C923-D7CA-1AB8-A04777EBBC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82518" y="4973246"/>
            <a:ext cx="1410947" cy="135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7292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EFC27-C4AB-469B-829C-16135CBB2CA8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20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7B046-CFDB-45DA-8714-B71F78D6725F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81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5384800" cy="60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384800" cy="60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69705-28ED-4A93-A27C-3FEBB3A4C4F7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57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72585-C0FD-4B32-88BC-595B1BE96E8B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296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5D9BF-5ABF-488A-992A-1D53A0A915E4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467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0790E-339E-477D-B9CE-2E09721EE5C5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91576-A164-416D-80F8-3FE7C0007F81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56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944FA-E033-48F8-8CBC-A75236DF573B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547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18AE4-26D8-4AC7-BA82-14EB35E5C12F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925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28600"/>
            <a:ext cx="3048000" cy="137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8940800" cy="137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B1EAD-A54B-466A-B35D-367C27F22AED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6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=""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99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3A3C8-3CA3-43D2-BE7F-73AD5DB1084C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82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01068-A89D-443F-AEE8-304F2BDCC760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759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4FF7A-B932-4943-A9B2-E04B7D39CEEA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047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5384800" cy="60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384800" cy="60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044B5-DA5D-419D-8F6A-5A5041A315A3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69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9E990-71AD-4176-B772-42FCA0185DA7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240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E5D80-6141-4DD3-A5B6-A1B6D4612EFA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299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B0D7A-5EB3-4E2A-8932-4ED0C7F88304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757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0D066-6F17-4D9C-96B8-27237418D9B0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12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8D4AB-83D3-477D-BC5B-2E3594978596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68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83878-43FB-4624-AB40-CE3E3C6758D0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5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494" y="5005226"/>
            <a:ext cx="979890" cy="11772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=""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65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155" userDrawn="1">
          <p15:clr>
            <a:srgbClr val="FBAE40"/>
          </p15:clr>
        </p15:guide>
        <p15:guide id="3" orient="horz" pos="3899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28600"/>
            <a:ext cx="3048000" cy="137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8940800" cy="137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9373-2D75-49A3-B4D0-51F0EB3B2DEE}" type="slidenum">
              <a:rPr lang="en-US" altLang="ru-RU">
                <a:solidFill>
                  <a:srgbClr val="FFFFFF"/>
                </a:solidFill>
              </a:rPr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976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399C-7B8F-471D-84C4-5F4304007F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ECEE-0034-45FB-AC6D-B84C8C82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269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399C-7B8F-471D-84C4-5F4304007F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ECEE-0034-45FB-AC6D-B84C8C82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027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399C-7B8F-471D-84C4-5F4304007F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ECEE-0034-45FB-AC6D-B84C8C82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066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399C-7B8F-471D-84C4-5F4304007F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ECEE-0034-45FB-AC6D-B84C8C82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797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399C-7B8F-471D-84C4-5F4304007F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ECEE-0034-45FB-AC6D-B84C8C82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11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399C-7B8F-471D-84C4-5F4304007F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ECEE-0034-45FB-AC6D-B84C8C82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176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399C-7B8F-471D-84C4-5F4304007F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ECEE-0034-45FB-AC6D-B84C8C82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79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399C-7B8F-471D-84C4-5F4304007F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ECEE-0034-45FB-AC6D-B84C8C82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953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399C-7B8F-471D-84C4-5F4304007F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ECEE-0034-45FB-AC6D-B84C8C82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8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BB9DCB7-8E43-5B38-0428-2006E68943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66D52EB-DB69-36C2-D186-D7EA9C2E8C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7" name="Заголовок 17">
            <a:extLst>
              <a:ext uri="{FF2B5EF4-FFF2-40B4-BE49-F238E27FC236}">
                <a16:creationId xmlns="" xmlns:a16="http://schemas.microsoft.com/office/drawing/2014/main" id="{308EABC0-7BC4-3F02-67FE-13B1259ECC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85241CA0-DFD4-32F5-4E41-AAF2D41D2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1EA968F9-6156-FC71-054C-43A2477A7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CD1964B-94F8-4DBC-B554-4A752A365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6F24F6F-3D14-444A-837F-646BE9DDF1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448513A-D226-404A-8F5D-715AC79C39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899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252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399C-7B8F-471D-84C4-5F4304007F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ECEE-0034-45FB-AC6D-B84C8C82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683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399C-7B8F-471D-84C4-5F4304007F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ECEE-0034-45FB-AC6D-B84C8C82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5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1A982BD-72E0-8455-1324-2DC16F3D0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0673" y="2849635"/>
            <a:ext cx="2951631" cy="3546056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="" xmlns:a16="http://schemas.microsoft.com/office/drawing/2014/main" id="{326C2DA4-14F0-9969-65DE-6FB362505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0DE44B1B-533A-FA2D-C033-B570478CEE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x-none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62600601-2A26-FCCD-B55E-507CB9BDC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x-none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9032966-800C-4B66-968D-2B44E9992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F5E302B-12AE-4FFE-BD39-7AC4610390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2DD9548-2EAD-49CF-B1F7-30B2F6F7DE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ые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92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32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4004">
          <p15:clr>
            <a:srgbClr val="FBAE40"/>
          </p15:clr>
        </p15:guide>
        <p15:guide id="4" pos="72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4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85" r:id="rId6"/>
    <p:sldLayoutId id="2147483654" r:id="rId7"/>
    <p:sldLayoutId id="2147483655" r:id="rId8"/>
    <p:sldLayoutId id="2147483656" r:id="rId9"/>
    <p:sldLayoutId id="2147483683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9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84" r:id="rId3"/>
    <p:sldLayoutId id="2147483686" r:id="rId4"/>
    <p:sldLayoutId id="2147483659" r:id="rId5"/>
    <p:sldLayoutId id="214748366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0" r:id="rId14"/>
    <p:sldLayoutId id="2147483672" r:id="rId15"/>
    <p:sldLayoutId id="2147483669" r:id="rId16"/>
    <p:sldLayoutId id="2147483673" r:id="rId17"/>
    <p:sldLayoutId id="2147483671" r:id="rId18"/>
    <p:sldLayoutId id="214748368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88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9" r:id="rId5"/>
    <p:sldLayoutId id="2147483680" r:id="rId6"/>
    <p:sldLayoutId id="2147483687" r:id="rId7"/>
    <p:sldLayoutId id="214748368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1219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D63305-60F1-40EA-998C-08A53F0C9092}" type="slidenum">
              <a:rPr lang="en-US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1097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42392788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1219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CF28E5-DCB9-409F-BEBE-AD9653C722BF}" type="slidenum">
              <a:rPr lang="en-US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solidFill>
                <a:srgbClr val="FFFFFF"/>
              </a:solidFill>
            </a:endParaRP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1097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3393239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399C-7B8F-471D-84C4-5F4304007F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EECEE-0034-45FB-AC6D-B84C8C826C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8;&#1087;&#1082;86.&#1088;&#1092;/news/rezultaty_viii_chempionata_khmao_jugry_abilimpiks_v_2023_godu/2023-05-26-2073" TargetMode="External"/><Relationship Id="rId2" Type="http://schemas.openxmlformats.org/officeDocument/2006/relationships/hyperlink" Target="https://www.ugoria.tv/news/2023/04/20/47060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A1256B-54D7-18A5-1A20-BBEFBF7C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67" y="370002"/>
            <a:ext cx="11027334" cy="830997"/>
          </a:xfrm>
        </p:spPr>
        <p:txBody>
          <a:bodyPr anchor="t"/>
          <a:lstStyle/>
          <a:p>
            <a:pPr algn="ctr"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профессионального образования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Югры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«Нижневартовский социально-гуманитарный колледж»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C5C4926-AD79-4A83-9DEE-489E0387A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534" y="2145662"/>
            <a:ext cx="10441266" cy="80920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регионального чемпионата «Абилимпикс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Ханты-Мансийском автономном округе-Югре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08E3B258-A03C-4079-8702-36B9E0964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00833" y="4900429"/>
            <a:ext cx="2977898" cy="125201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Полуянова О.Ю. методист РЦРД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4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ts val="32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Заключение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375F734-68E5-4653-A02E-5C0DD0913E85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ED5324B-2350-456A-8715-528D9788AE52}"/>
              </a:ext>
            </a:extLst>
          </p:cNvPr>
          <p:cNvSpPr txBox="1"/>
          <p:nvPr/>
        </p:nvSpPr>
        <p:spPr>
          <a:xfrm>
            <a:off x="616002" y="1284030"/>
            <a:ext cx="11023496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 развития движения «Абилимпикс» в Югре -  это:</a:t>
            </a:r>
            <a:endParaRPr lang="ru-RU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«Чемпионатное движение, которое включает проведение региональных чемпионатов, тренировочных сборов, отборочных этапов  и участие в Финале Национального Чемпионата «Абилимпикс» региональной команды! </a:t>
            </a:r>
            <a:endParaRPr lang="ru-RU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более 10 проектов Президентской платформы «Россия-страна возможностей», куда вошли:</a:t>
            </a:r>
            <a:endParaRPr lang="ru-RU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Молодежного форума участников Движения!</a:t>
            </a:r>
            <a:endParaRPr lang="ru-RU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Летнего отдыха конкурсантов-победителей;</a:t>
            </a:r>
            <a:endParaRPr lang="ru-RU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Проведение Профориентационной смены лагеря, где приняли участие 20 призеров; </a:t>
            </a:r>
            <a:endParaRPr lang="ru-RU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Ярмарки вакансий и мастер-классы!</a:t>
            </a:r>
            <a:endParaRPr lang="ru-RU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Студенческие </a:t>
            </a:r>
            <a:r>
              <a:rPr lang="ru-RU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коворкинги</a:t>
            </a: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Школа добровольчества!  </a:t>
            </a:r>
            <a:endParaRPr lang="ru-RU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Обучении дополнительной профессии и  вручение 25-ти участникам – победителям образовательных сертификатов.</a:t>
            </a:r>
            <a:endParaRPr lang="ru-RU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Почти 300 преподавателей округа в ходе обучения стали сертифицированными экспертами и </a:t>
            </a:r>
            <a:r>
              <a:rPr lang="ru-RU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преподавателей округа имеют </a:t>
            </a: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статус национального эксперта  чемпионата «Абилимпикс</a:t>
            </a:r>
            <a:r>
              <a:rPr lang="ru-RU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92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228676-A4CF-48CD-8779-8D6F4C0250F5}"/>
              </a:ext>
            </a:extLst>
          </p:cNvPr>
          <p:cNvSpPr txBox="1"/>
          <p:nvPr/>
        </p:nvSpPr>
        <p:spPr>
          <a:xfrm>
            <a:off x="8148638" y="5393393"/>
            <a:ext cx="19482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+</a:t>
            </a:r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7 </a:t>
            </a:r>
            <a:r>
              <a:rPr lang="ru-RU" sz="1600" b="1" i="0" u="none" strike="noStrike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(</a:t>
            </a: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904</a:t>
            </a:r>
            <a:r>
              <a:rPr lang="ru-RU" sz="1600" b="1" i="0" u="none" strike="noStrike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) 460-23-31</a:t>
            </a:r>
            <a:endParaRPr lang="en-US" sz="1600" b="1" i="0" u="none" strike="noStrike" dirty="0" smtClean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lvl="0"/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216@nv-study.ru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551F29D-C0AA-462F-9ED3-43291576EE44}"/>
              </a:ext>
            </a:extLst>
          </p:cNvPr>
          <p:cNvSpPr txBox="1"/>
          <p:nvPr/>
        </p:nvSpPr>
        <p:spPr>
          <a:xfrm>
            <a:off x="8148638" y="4035893"/>
            <a:ext cx="194821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Полуянова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Ольга Юрьевна </a:t>
            </a:r>
            <a:endParaRPr lang="en-US" sz="1800" b="1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1547B92-D0E9-4774-8AC9-5B819A1219BA}"/>
              </a:ext>
            </a:extLst>
          </p:cNvPr>
          <p:cNvSpPr txBox="1"/>
          <p:nvPr/>
        </p:nvSpPr>
        <p:spPr>
          <a:xfrm>
            <a:off x="8148638" y="4595082"/>
            <a:ext cx="19482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400" b="1" kern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методист РЦРД</a:t>
            </a:r>
            <a:endParaRPr lang="en-US" sz="1400" b="1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7477" y="1047406"/>
            <a:ext cx="109674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Региональный центр развития движения «Абилимпикс»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Ханты-Мансийском автономном  округе -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это </a:t>
            </a:r>
            <a:r>
              <a:rPr lang="ru-RU" sz="28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амбассадор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инклюзивного развития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современного общества Югры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02" y="110939"/>
            <a:ext cx="10907132" cy="447623"/>
          </a:xfrm>
        </p:spPr>
        <p:txBody>
          <a:bodyPr>
            <a:noAutofit/>
          </a:bodyPr>
          <a:lstStyle/>
          <a:p>
            <a:pPr algn="ctr">
              <a:lnSpc>
                <a:spcPts val="32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Введение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995FE15-42C4-6A37-6376-44C13DE07DB8}"/>
              </a:ext>
            </a:extLst>
          </p:cNvPr>
          <p:cNvSpPr txBox="1"/>
          <p:nvPr/>
        </p:nvSpPr>
        <p:spPr>
          <a:xfrm>
            <a:off x="3429000" y="440435"/>
            <a:ext cx="636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entury Gothic" panose="020B0502020202020204" pitchFamily="34" charset="0"/>
              </a:rPr>
              <a:t>Цель и задачи региональной практики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3CD72FC-06E7-749D-1E54-D85F4AA670AD}"/>
              </a:ext>
            </a:extLst>
          </p:cNvPr>
          <p:cNvSpPr txBox="1"/>
          <p:nvPr/>
        </p:nvSpPr>
        <p:spPr>
          <a:xfrm>
            <a:off x="1401234" y="4968986"/>
            <a:ext cx="1012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Целевая аудитория </a:t>
            </a:r>
            <a:r>
              <a:rPr lang="ru-RU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: </a:t>
            </a:r>
            <a:r>
              <a:rPr lang="ru-RU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граждане Ханты-Мансийского автономного округа-Югры</a:t>
            </a:r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с инвалидностью и/или ограниченными возможностями здоровья</a:t>
            </a:r>
            <a:b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в возрасте от 14 лет.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br>
              <a:rPr lang="ru-RU" sz="2000" b="1" dirty="0">
                <a:latin typeface="Century Gothic" panose="020B0502020202020204" pitchFamily="34" charset="0"/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=""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796744" y="1016380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="" xmlns:a16="http://schemas.microsoft.com/office/drawing/2014/main" id="{216F6713-6053-B2F9-12B8-C8A991968496}"/>
              </a:ext>
            </a:extLst>
          </p:cNvPr>
          <p:cNvSpPr/>
          <p:nvPr/>
        </p:nvSpPr>
        <p:spPr>
          <a:xfrm rot="5400000">
            <a:off x="796744" y="5251893"/>
            <a:ext cx="354937" cy="2730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4DDE9685-2BF5-4202-B587-C68248271D66}"/>
              </a:ext>
            </a:extLst>
          </p:cNvPr>
          <p:cNvSpPr/>
          <p:nvPr/>
        </p:nvSpPr>
        <p:spPr>
          <a:xfrm rot="5400000">
            <a:off x="796744" y="2624367"/>
            <a:ext cx="354937" cy="2730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99632" y="758424"/>
            <a:ext cx="105494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Цель региональной практики: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Развитие  </a:t>
            </a:r>
            <a:r>
              <a:rPr lang="ru-RU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системы профессионального образования, реализации программы профориентации и подготовки к трудоустройству путем проведения чемпионатов по профессиональному мастерству среди инвалидов и лиц с ограниченными возможностями здоровья.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7732" y="2616578"/>
            <a:ext cx="10409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Задачи региональной практики: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уровня профессионального мастерства инвалидов и лиц с </a:t>
            </a: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ОВЗ посредством </a:t>
            </a:r>
            <a:r>
              <a:rPr lang="ru-RU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внедрения лучших практик конкурсов «</a:t>
            </a: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Абилимпикс» в </a:t>
            </a:r>
            <a:r>
              <a:rPr lang="ru-RU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образовательный процесс</a:t>
            </a: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расширение возможностей трудоустройства инвалидов </a:t>
            </a:r>
            <a:r>
              <a:rPr lang="ru-RU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и освоения новых видов профессиональной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54795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428" y="-223656"/>
            <a:ext cx="12077700" cy="1117254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latin typeface="Century Gothic" panose="020B0502020202020204" pitchFamily="34" charset="0"/>
              </a:rPr>
              <a:t>Модель проведения регионального чемпионата «Абилимпикс» </a:t>
            </a:r>
            <a:br>
              <a:rPr lang="ru-RU" sz="2000" b="1" dirty="0" smtClean="0">
                <a:latin typeface="Century Gothic" panose="020B0502020202020204" pitchFamily="34" charset="0"/>
              </a:rPr>
            </a:br>
            <a:r>
              <a:rPr lang="ru-RU" sz="2000" b="1" dirty="0" smtClean="0">
                <a:latin typeface="Century Gothic" panose="020B0502020202020204" pitchFamily="34" charset="0"/>
              </a:rPr>
              <a:t>в Ханты-Мансийском автономном округе-Югре</a:t>
            </a:r>
            <a:br>
              <a:rPr lang="ru-RU" sz="2000" b="1" dirty="0" smtClean="0">
                <a:latin typeface="Century Gothic" panose="020B0502020202020204" pitchFamily="34" charset="0"/>
              </a:rPr>
            </a:br>
            <a:r>
              <a:rPr lang="ru-RU" sz="2000" b="1" dirty="0" smtClean="0">
                <a:latin typeface="Century Gothic" panose="020B0502020202020204" pitchFamily="34" charset="0"/>
              </a:rPr>
              <a:t> ( на примере категории «Школьники»)</a:t>
            </a:r>
            <a:r>
              <a:rPr lang="ru-RU" sz="2800" b="1" dirty="0" smtClean="0">
                <a:latin typeface="Century Gothic" panose="020B0502020202020204" pitchFamily="34" charset="0"/>
              </a:rPr>
              <a:t/>
            </a:r>
            <a:br>
              <a:rPr lang="ru-RU" sz="2800" b="1" dirty="0" smtClean="0">
                <a:latin typeface="Century Gothic" panose="020B0502020202020204" pitchFamily="34" charset="0"/>
              </a:rPr>
            </a:br>
            <a:endParaRPr lang="en-US" alt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181266" name="Line 18"/>
          <p:cNvSpPr>
            <a:spLocks noChangeShapeType="1"/>
          </p:cNvSpPr>
          <p:nvPr/>
        </p:nvSpPr>
        <p:spPr bwMode="auto">
          <a:xfrm flipH="1" flipV="1">
            <a:off x="2741135" y="6611081"/>
            <a:ext cx="1665041" cy="35492"/>
          </a:xfrm>
          <a:prstGeom prst="line">
            <a:avLst/>
          </a:prstGeom>
          <a:noFill/>
          <a:ln w="19050" cap="rnd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1267" name="Line 19"/>
          <p:cNvSpPr>
            <a:spLocks noChangeShapeType="1"/>
          </p:cNvSpPr>
          <p:nvPr/>
        </p:nvSpPr>
        <p:spPr bwMode="auto">
          <a:xfrm flipH="1">
            <a:off x="2713668" y="5581856"/>
            <a:ext cx="2385421" cy="14544"/>
          </a:xfrm>
          <a:prstGeom prst="line">
            <a:avLst/>
          </a:prstGeom>
          <a:noFill/>
          <a:ln w="19050" cap="rnd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1268" name="Line 20"/>
          <p:cNvSpPr>
            <a:spLocks noChangeShapeType="1"/>
          </p:cNvSpPr>
          <p:nvPr/>
        </p:nvSpPr>
        <p:spPr bwMode="auto">
          <a:xfrm flipH="1">
            <a:off x="2855667" y="4438616"/>
            <a:ext cx="2808287" cy="1588"/>
          </a:xfrm>
          <a:prstGeom prst="line">
            <a:avLst/>
          </a:prstGeom>
          <a:noFill/>
          <a:ln w="19050" cap="rnd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1269" name="Line 21"/>
          <p:cNvSpPr>
            <a:spLocks noChangeShapeType="1"/>
          </p:cNvSpPr>
          <p:nvPr/>
        </p:nvSpPr>
        <p:spPr bwMode="auto">
          <a:xfrm flipH="1">
            <a:off x="2851150" y="3202767"/>
            <a:ext cx="3286125" cy="1588"/>
          </a:xfrm>
          <a:prstGeom prst="line">
            <a:avLst/>
          </a:prstGeom>
          <a:noFill/>
          <a:ln w="19050" cap="rnd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1270" name="Line 22"/>
          <p:cNvSpPr>
            <a:spLocks noChangeShapeType="1"/>
          </p:cNvSpPr>
          <p:nvPr/>
        </p:nvSpPr>
        <p:spPr bwMode="auto">
          <a:xfrm flipH="1">
            <a:off x="3016048" y="2180679"/>
            <a:ext cx="3763962" cy="1587"/>
          </a:xfrm>
          <a:prstGeom prst="line">
            <a:avLst/>
          </a:prstGeom>
          <a:noFill/>
          <a:ln w="19050" cap="rnd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1271" name="Line 23"/>
          <p:cNvSpPr>
            <a:spLocks noChangeShapeType="1"/>
          </p:cNvSpPr>
          <p:nvPr/>
        </p:nvSpPr>
        <p:spPr bwMode="auto">
          <a:xfrm flipH="1">
            <a:off x="2810394" y="1092362"/>
            <a:ext cx="4761849" cy="25700"/>
          </a:xfrm>
          <a:prstGeom prst="line">
            <a:avLst/>
          </a:prstGeom>
          <a:noFill/>
          <a:ln w="19050" cap="rnd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1272" name="Line 24"/>
          <p:cNvSpPr>
            <a:spLocks noChangeShapeType="1"/>
          </p:cNvSpPr>
          <p:nvPr/>
        </p:nvSpPr>
        <p:spPr bwMode="auto">
          <a:xfrm>
            <a:off x="2851150" y="1173589"/>
            <a:ext cx="15784" cy="152700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1273" name="Line 25"/>
          <p:cNvSpPr>
            <a:spLocks noChangeShapeType="1"/>
          </p:cNvSpPr>
          <p:nvPr/>
        </p:nvSpPr>
        <p:spPr bwMode="auto">
          <a:xfrm>
            <a:off x="2878139" y="2700339"/>
            <a:ext cx="1587" cy="8413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1274" name="Line 26"/>
          <p:cNvSpPr>
            <a:spLocks noChangeShapeType="1"/>
          </p:cNvSpPr>
          <p:nvPr/>
        </p:nvSpPr>
        <p:spPr bwMode="auto">
          <a:xfrm>
            <a:off x="2878139" y="3541714"/>
            <a:ext cx="1587" cy="8413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1275" name="Line 27"/>
          <p:cNvSpPr>
            <a:spLocks noChangeShapeType="1"/>
          </p:cNvSpPr>
          <p:nvPr/>
        </p:nvSpPr>
        <p:spPr bwMode="auto">
          <a:xfrm flipH="1">
            <a:off x="2851150" y="4383089"/>
            <a:ext cx="26989" cy="1086124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1276" name="Line 28"/>
          <p:cNvSpPr>
            <a:spLocks noChangeShapeType="1"/>
          </p:cNvSpPr>
          <p:nvPr/>
        </p:nvSpPr>
        <p:spPr bwMode="auto">
          <a:xfrm>
            <a:off x="2851151" y="5570901"/>
            <a:ext cx="0" cy="91299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1277" name="Text Box 29"/>
          <p:cNvSpPr txBox="1">
            <a:spLocks noChangeArrowheads="1"/>
          </p:cNvSpPr>
          <p:nvPr/>
        </p:nvSpPr>
        <p:spPr bwMode="auto">
          <a:xfrm>
            <a:off x="2932364" y="5791927"/>
            <a:ext cx="19501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FFFFFF"/>
                </a:solidFill>
              </a:rPr>
              <a:t>Этап выбора компетенции</a:t>
            </a:r>
            <a:endParaRPr lang="en-US" altLang="ru-RU" sz="1400" b="1" dirty="0">
              <a:solidFill>
                <a:srgbClr val="FFFFFF"/>
              </a:solidFill>
            </a:endParaRPr>
          </a:p>
        </p:txBody>
      </p:sp>
      <p:sp>
        <p:nvSpPr>
          <p:cNvPr id="181279" name="Text Box 31"/>
          <p:cNvSpPr txBox="1">
            <a:spLocks noChangeArrowheads="1"/>
          </p:cNvSpPr>
          <p:nvPr/>
        </p:nvSpPr>
        <p:spPr bwMode="auto">
          <a:xfrm>
            <a:off x="2884028" y="4413549"/>
            <a:ext cx="250447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FFFFFF"/>
                </a:solidFill>
              </a:rPr>
              <a:t>Этап  Профориентационной направленности </a:t>
            </a:r>
            <a:endParaRPr lang="en-US" altLang="ru-RU" sz="1400" b="1" dirty="0">
              <a:solidFill>
                <a:srgbClr val="FFFFFF"/>
              </a:solidFill>
            </a:endParaRPr>
          </a:p>
        </p:txBody>
      </p:sp>
      <p:sp>
        <p:nvSpPr>
          <p:cNvPr id="181281" name="Text Box 33"/>
          <p:cNvSpPr txBox="1">
            <a:spLocks noChangeArrowheads="1"/>
          </p:cNvSpPr>
          <p:nvPr/>
        </p:nvSpPr>
        <p:spPr bwMode="auto">
          <a:xfrm>
            <a:off x="3082795" y="2249737"/>
            <a:ext cx="240614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FFFFFF"/>
                </a:solidFill>
              </a:rPr>
              <a:t>Этап участия в Региональном чемпионате</a:t>
            </a:r>
            <a:endParaRPr lang="en-US" altLang="ru-RU" sz="1400" b="1" dirty="0">
              <a:solidFill>
                <a:srgbClr val="FFFFFF"/>
              </a:solidFill>
            </a:endParaRPr>
          </a:p>
        </p:txBody>
      </p:sp>
      <p:grpSp>
        <p:nvGrpSpPr>
          <p:cNvPr id="181287" name="Group 39"/>
          <p:cNvGrpSpPr>
            <a:grpSpLocks/>
          </p:cNvGrpSpPr>
          <p:nvPr/>
        </p:nvGrpSpPr>
        <p:grpSpPr bwMode="auto">
          <a:xfrm>
            <a:off x="4285867" y="756615"/>
            <a:ext cx="7759320" cy="5924337"/>
            <a:chOff x="1702" y="1253"/>
            <a:chExt cx="3951" cy="2935"/>
          </a:xfrm>
        </p:grpSpPr>
        <p:sp>
          <p:nvSpPr>
            <p:cNvPr id="181252" name="Freeform 4"/>
            <p:cNvSpPr>
              <a:spLocks/>
            </p:cNvSpPr>
            <p:nvPr/>
          </p:nvSpPr>
          <p:spPr bwMode="gray">
            <a:xfrm>
              <a:off x="4562" y="3137"/>
              <a:ext cx="680" cy="866"/>
            </a:xfrm>
            <a:custGeom>
              <a:avLst/>
              <a:gdLst>
                <a:gd name="T0" fmla="*/ 399 w 847"/>
                <a:gd name="T1" fmla="*/ 1078 h 1079"/>
                <a:gd name="T2" fmla="*/ 0 w 847"/>
                <a:gd name="T3" fmla="*/ 459 h 1079"/>
                <a:gd name="T4" fmla="*/ 374 w 847"/>
                <a:gd name="T5" fmla="*/ 0 h 1079"/>
                <a:gd name="T6" fmla="*/ 846 w 847"/>
                <a:gd name="T7" fmla="*/ 536 h 1079"/>
                <a:gd name="T8" fmla="*/ 399 w 847"/>
                <a:gd name="T9" fmla="*/ 1078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7" h="1079">
                  <a:moveTo>
                    <a:pt x="399" y="1078"/>
                  </a:moveTo>
                  <a:lnTo>
                    <a:pt x="0" y="459"/>
                  </a:lnTo>
                  <a:lnTo>
                    <a:pt x="374" y="0"/>
                  </a:lnTo>
                  <a:lnTo>
                    <a:pt x="846" y="536"/>
                  </a:lnTo>
                  <a:lnTo>
                    <a:pt x="399" y="1078"/>
                  </a:lnTo>
                </a:path>
              </a:pathLst>
            </a:custGeom>
            <a:gradFill rotWithShape="0">
              <a:gsLst>
                <a:gs pos="0">
                  <a:srgbClr val="6666FF">
                    <a:gamma/>
                    <a:shade val="69804"/>
                    <a:invGamma/>
                  </a:srgbClr>
                </a:gs>
                <a:gs pos="100000">
                  <a:srgbClr val="6666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53" name="Freeform 5"/>
            <p:cNvSpPr>
              <a:spLocks/>
            </p:cNvSpPr>
            <p:nvPr/>
          </p:nvSpPr>
          <p:spPr bwMode="gray">
            <a:xfrm>
              <a:off x="2062" y="3142"/>
              <a:ext cx="2938" cy="369"/>
            </a:xfrm>
            <a:custGeom>
              <a:avLst/>
              <a:gdLst>
                <a:gd name="T0" fmla="*/ 0 w 3947"/>
                <a:gd name="T1" fmla="*/ 459 h 460"/>
                <a:gd name="T2" fmla="*/ 3573 w 3947"/>
                <a:gd name="T3" fmla="*/ 459 h 460"/>
                <a:gd name="T4" fmla="*/ 3946 w 3947"/>
                <a:gd name="T5" fmla="*/ 0 h 460"/>
                <a:gd name="T6" fmla="*/ 505 w 3947"/>
                <a:gd name="T7" fmla="*/ 0 h 460"/>
                <a:gd name="T8" fmla="*/ 0 w 3947"/>
                <a:gd name="T9" fmla="*/ 459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7" h="460">
                  <a:moveTo>
                    <a:pt x="0" y="459"/>
                  </a:moveTo>
                  <a:lnTo>
                    <a:pt x="3573" y="459"/>
                  </a:lnTo>
                  <a:lnTo>
                    <a:pt x="3946" y="0"/>
                  </a:lnTo>
                  <a:lnTo>
                    <a:pt x="505" y="0"/>
                  </a:lnTo>
                  <a:lnTo>
                    <a:pt x="0" y="459"/>
                  </a:lnTo>
                </a:path>
              </a:pathLst>
            </a:custGeom>
            <a:gradFill rotWithShape="0">
              <a:gsLst>
                <a:gs pos="0">
                  <a:srgbClr val="6666FF"/>
                </a:gs>
                <a:gs pos="100000">
                  <a:srgbClr val="6666FF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54" name="Freeform 6"/>
            <p:cNvSpPr>
              <a:spLocks/>
            </p:cNvSpPr>
            <p:nvPr/>
          </p:nvSpPr>
          <p:spPr bwMode="gray">
            <a:xfrm>
              <a:off x="1702" y="3578"/>
              <a:ext cx="3951" cy="606"/>
            </a:xfrm>
            <a:custGeom>
              <a:avLst/>
              <a:gdLst>
                <a:gd name="T0" fmla="*/ 383 w 4357"/>
                <a:gd name="T1" fmla="*/ 0 h 623"/>
                <a:gd name="T2" fmla="*/ 3954 w 4357"/>
                <a:gd name="T3" fmla="*/ 0 h 623"/>
                <a:gd name="T4" fmla="*/ 4356 w 4357"/>
                <a:gd name="T5" fmla="*/ 622 h 623"/>
                <a:gd name="T6" fmla="*/ 0 w 4357"/>
                <a:gd name="T7" fmla="*/ 622 h 623"/>
                <a:gd name="T8" fmla="*/ 383 w 4357"/>
                <a:gd name="T9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7" h="623">
                  <a:moveTo>
                    <a:pt x="383" y="0"/>
                  </a:moveTo>
                  <a:lnTo>
                    <a:pt x="3954" y="0"/>
                  </a:lnTo>
                  <a:lnTo>
                    <a:pt x="4356" y="622"/>
                  </a:lnTo>
                  <a:lnTo>
                    <a:pt x="0" y="622"/>
                  </a:lnTo>
                  <a:lnTo>
                    <a:pt x="383" y="0"/>
                  </a:lnTo>
                </a:path>
              </a:pathLst>
            </a:custGeom>
            <a:gradFill rotWithShape="0">
              <a:gsLst>
                <a:gs pos="0">
                  <a:srgbClr val="6666FF">
                    <a:gamma/>
                    <a:tint val="66667"/>
                    <a:invGamma/>
                  </a:srgbClr>
                </a:gs>
                <a:gs pos="100000">
                  <a:srgbClr val="6666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55" name="Freeform 7"/>
            <p:cNvSpPr>
              <a:spLocks/>
            </p:cNvSpPr>
            <p:nvPr/>
          </p:nvSpPr>
          <p:spPr bwMode="gray">
            <a:xfrm>
              <a:off x="4522" y="2721"/>
              <a:ext cx="378" cy="784"/>
            </a:xfrm>
            <a:custGeom>
              <a:avLst/>
              <a:gdLst>
                <a:gd name="T0" fmla="*/ 382 w 749"/>
                <a:gd name="T1" fmla="*/ 976 h 977"/>
                <a:gd name="T2" fmla="*/ 0 w 749"/>
                <a:gd name="T3" fmla="*/ 342 h 977"/>
                <a:gd name="T4" fmla="*/ 280 w 749"/>
                <a:gd name="T5" fmla="*/ 0 h 977"/>
                <a:gd name="T6" fmla="*/ 748 w 749"/>
                <a:gd name="T7" fmla="*/ 538 h 977"/>
                <a:gd name="T8" fmla="*/ 382 w 749"/>
                <a:gd name="T9" fmla="*/ 976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7">
                  <a:moveTo>
                    <a:pt x="382" y="976"/>
                  </a:moveTo>
                  <a:lnTo>
                    <a:pt x="0" y="342"/>
                  </a:lnTo>
                  <a:lnTo>
                    <a:pt x="280" y="0"/>
                  </a:lnTo>
                  <a:lnTo>
                    <a:pt x="748" y="538"/>
                  </a:lnTo>
                  <a:lnTo>
                    <a:pt x="382" y="976"/>
                  </a:lnTo>
                </a:path>
              </a:pathLst>
            </a:custGeom>
            <a:gradFill rotWithShape="0">
              <a:gsLst>
                <a:gs pos="0">
                  <a:srgbClr val="00CC99">
                    <a:gamma/>
                    <a:shade val="72941"/>
                    <a:invGamma/>
                  </a:srgbClr>
                </a:gs>
                <a:gs pos="100000">
                  <a:srgbClr val="00CC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56" name="Freeform 8"/>
            <p:cNvSpPr>
              <a:spLocks/>
            </p:cNvSpPr>
            <p:nvPr/>
          </p:nvSpPr>
          <p:spPr bwMode="gray">
            <a:xfrm>
              <a:off x="2370" y="2721"/>
              <a:ext cx="2380" cy="276"/>
            </a:xfrm>
            <a:custGeom>
              <a:avLst/>
              <a:gdLst>
                <a:gd name="T0" fmla="*/ 0 w 2964"/>
                <a:gd name="T1" fmla="*/ 343 h 344"/>
                <a:gd name="T2" fmla="*/ 2684 w 2964"/>
                <a:gd name="T3" fmla="*/ 343 h 344"/>
                <a:gd name="T4" fmla="*/ 2963 w 2964"/>
                <a:gd name="T5" fmla="*/ 0 h 344"/>
                <a:gd name="T6" fmla="*/ 531 w 2964"/>
                <a:gd name="T7" fmla="*/ 1 h 344"/>
                <a:gd name="T8" fmla="*/ 0 w 2964"/>
                <a:gd name="T9" fmla="*/ 34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4" h="344">
                  <a:moveTo>
                    <a:pt x="0" y="343"/>
                  </a:moveTo>
                  <a:lnTo>
                    <a:pt x="2684" y="343"/>
                  </a:lnTo>
                  <a:lnTo>
                    <a:pt x="2963" y="0"/>
                  </a:lnTo>
                  <a:lnTo>
                    <a:pt x="531" y="1"/>
                  </a:lnTo>
                  <a:lnTo>
                    <a:pt x="0" y="343"/>
                  </a:lnTo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00CC99">
                    <a:gamma/>
                    <a:shade val="44314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57" name="Freeform 9"/>
            <p:cNvSpPr>
              <a:spLocks/>
            </p:cNvSpPr>
            <p:nvPr/>
          </p:nvSpPr>
          <p:spPr bwMode="gray">
            <a:xfrm>
              <a:off x="1835" y="3077"/>
              <a:ext cx="3534" cy="547"/>
            </a:xfrm>
            <a:custGeom>
              <a:avLst/>
              <a:gdLst>
                <a:gd name="T0" fmla="*/ 0 w 3443"/>
                <a:gd name="T1" fmla="*/ 633 h 634"/>
                <a:gd name="T2" fmla="*/ 3442 w 3443"/>
                <a:gd name="T3" fmla="*/ 633 h 634"/>
                <a:gd name="T4" fmla="*/ 3060 w 3443"/>
                <a:gd name="T5" fmla="*/ 0 h 634"/>
                <a:gd name="T6" fmla="*/ 377 w 3443"/>
                <a:gd name="T7" fmla="*/ 0 h 634"/>
                <a:gd name="T8" fmla="*/ 0 w 3443"/>
                <a:gd name="T9" fmla="*/ 633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3" h="634">
                  <a:moveTo>
                    <a:pt x="0" y="633"/>
                  </a:moveTo>
                  <a:lnTo>
                    <a:pt x="3442" y="633"/>
                  </a:lnTo>
                  <a:lnTo>
                    <a:pt x="3060" y="0"/>
                  </a:lnTo>
                  <a:lnTo>
                    <a:pt x="377" y="0"/>
                  </a:lnTo>
                  <a:lnTo>
                    <a:pt x="0" y="633"/>
                  </a:lnTo>
                </a:path>
              </a:pathLst>
            </a:custGeom>
            <a:gradFill rotWithShape="0">
              <a:gsLst>
                <a:gs pos="0">
                  <a:srgbClr val="00CC99">
                    <a:gamma/>
                    <a:tint val="47451"/>
                    <a:invGamma/>
                  </a:srgbClr>
                </a:gs>
                <a:gs pos="100000">
                  <a:srgbClr val="00CC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58" name="Freeform 10"/>
            <p:cNvSpPr>
              <a:spLocks/>
            </p:cNvSpPr>
            <p:nvPr/>
          </p:nvSpPr>
          <p:spPr bwMode="gray">
            <a:xfrm>
              <a:off x="4167" y="2236"/>
              <a:ext cx="526" cy="681"/>
            </a:xfrm>
            <a:custGeom>
              <a:avLst/>
              <a:gdLst>
                <a:gd name="T0" fmla="*/ 0 w 655"/>
                <a:gd name="T1" fmla="*/ 230 h 849"/>
                <a:gd name="T2" fmla="*/ 387 w 655"/>
                <a:gd name="T3" fmla="*/ 848 h 849"/>
                <a:gd name="T4" fmla="*/ 654 w 655"/>
                <a:gd name="T5" fmla="*/ 531 h 849"/>
                <a:gd name="T6" fmla="*/ 188 w 655"/>
                <a:gd name="T7" fmla="*/ 0 h 849"/>
                <a:gd name="T8" fmla="*/ 0 w 655"/>
                <a:gd name="T9" fmla="*/ 23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849">
                  <a:moveTo>
                    <a:pt x="0" y="230"/>
                  </a:moveTo>
                  <a:lnTo>
                    <a:pt x="387" y="848"/>
                  </a:lnTo>
                  <a:lnTo>
                    <a:pt x="654" y="531"/>
                  </a:lnTo>
                  <a:lnTo>
                    <a:pt x="188" y="0"/>
                  </a:lnTo>
                  <a:lnTo>
                    <a:pt x="0" y="230"/>
                  </a:lnTo>
                </a:path>
              </a:pathLst>
            </a:custGeom>
            <a:gradFill rotWithShape="1">
              <a:gsLst>
                <a:gs pos="0">
                  <a:srgbClr val="F4A70C">
                    <a:gamma/>
                    <a:shade val="72941"/>
                    <a:invGamma/>
                  </a:srgbClr>
                </a:gs>
                <a:gs pos="100000">
                  <a:srgbClr val="F4A70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59" name="Freeform 11"/>
            <p:cNvSpPr>
              <a:spLocks/>
            </p:cNvSpPr>
            <p:nvPr/>
          </p:nvSpPr>
          <p:spPr bwMode="gray">
            <a:xfrm>
              <a:off x="2728" y="2236"/>
              <a:ext cx="1589" cy="184"/>
            </a:xfrm>
            <a:custGeom>
              <a:avLst/>
              <a:gdLst>
                <a:gd name="T0" fmla="*/ 0 w 1980"/>
                <a:gd name="T1" fmla="*/ 228 h 229"/>
                <a:gd name="T2" fmla="*/ 1791 w 1980"/>
                <a:gd name="T3" fmla="*/ 228 h 229"/>
                <a:gd name="T4" fmla="*/ 1979 w 1980"/>
                <a:gd name="T5" fmla="*/ 0 h 229"/>
                <a:gd name="T6" fmla="*/ 500 w 1980"/>
                <a:gd name="T7" fmla="*/ 0 h 229"/>
                <a:gd name="T8" fmla="*/ 0 w 1980"/>
                <a:gd name="T9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0" h="229">
                  <a:moveTo>
                    <a:pt x="0" y="228"/>
                  </a:moveTo>
                  <a:lnTo>
                    <a:pt x="1791" y="228"/>
                  </a:lnTo>
                  <a:lnTo>
                    <a:pt x="1979" y="0"/>
                  </a:lnTo>
                  <a:lnTo>
                    <a:pt x="500" y="0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rgbClr val="F4A70C"/>
                </a:gs>
                <a:gs pos="100000">
                  <a:srgbClr val="F4A70C">
                    <a:gamma/>
                    <a:shade val="47451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60" name="Freeform 12"/>
            <p:cNvSpPr>
              <a:spLocks/>
            </p:cNvSpPr>
            <p:nvPr/>
          </p:nvSpPr>
          <p:spPr bwMode="gray">
            <a:xfrm>
              <a:off x="1878" y="2457"/>
              <a:ext cx="3354" cy="612"/>
            </a:xfrm>
            <a:custGeom>
              <a:avLst/>
              <a:gdLst>
                <a:gd name="T0" fmla="*/ 0 w 2561"/>
                <a:gd name="T1" fmla="*/ 620 h 621"/>
                <a:gd name="T2" fmla="*/ 2560 w 2561"/>
                <a:gd name="T3" fmla="*/ 620 h 621"/>
                <a:gd name="T4" fmla="*/ 2172 w 2561"/>
                <a:gd name="T5" fmla="*/ 0 h 621"/>
                <a:gd name="T6" fmla="*/ 382 w 2561"/>
                <a:gd name="T7" fmla="*/ 0 h 621"/>
                <a:gd name="T8" fmla="*/ 0 w 2561"/>
                <a:gd name="T9" fmla="*/ 62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1" h="621">
                  <a:moveTo>
                    <a:pt x="0" y="620"/>
                  </a:moveTo>
                  <a:lnTo>
                    <a:pt x="2560" y="620"/>
                  </a:lnTo>
                  <a:lnTo>
                    <a:pt x="2172" y="0"/>
                  </a:lnTo>
                  <a:lnTo>
                    <a:pt x="382" y="0"/>
                  </a:lnTo>
                  <a:lnTo>
                    <a:pt x="0" y="620"/>
                  </a:lnTo>
                </a:path>
              </a:pathLst>
            </a:custGeom>
            <a:gradFill rotWithShape="0">
              <a:gsLst>
                <a:gs pos="0">
                  <a:srgbClr val="F4A70C">
                    <a:gamma/>
                    <a:tint val="47451"/>
                    <a:invGamma/>
                  </a:srgbClr>
                </a:gs>
                <a:gs pos="100000">
                  <a:srgbClr val="F4A70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61" name="Freeform 13"/>
            <p:cNvSpPr>
              <a:spLocks/>
            </p:cNvSpPr>
            <p:nvPr/>
          </p:nvSpPr>
          <p:spPr bwMode="gray">
            <a:xfrm>
              <a:off x="3808" y="1744"/>
              <a:ext cx="453" cy="593"/>
            </a:xfrm>
            <a:custGeom>
              <a:avLst/>
              <a:gdLst>
                <a:gd name="T0" fmla="*/ 385 w 564"/>
                <a:gd name="T1" fmla="*/ 737 h 738"/>
                <a:gd name="T2" fmla="*/ 563 w 564"/>
                <a:gd name="T3" fmla="*/ 527 h 738"/>
                <a:gd name="T4" fmla="*/ 97 w 564"/>
                <a:gd name="T5" fmla="*/ 0 h 738"/>
                <a:gd name="T6" fmla="*/ 0 w 564"/>
                <a:gd name="T7" fmla="*/ 111 h 738"/>
                <a:gd name="T8" fmla="*/ 385 w 564"/>
                <a:gd name="T9" fmla="*/ 737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738">
                  <a:moveTo>
                    <a:pt x="385" y="737"/>
                  </a:moveTo>
                  <a:lnTo>
                    <a:pt x="563" y="527"/>
                  </a:lnTo>
                  <a:lnTo>
                    <a:pt x="97" y="0"/>
                  </a:lnTo>
                  <a:lnTo>
                    <a:pt x="0" y="111"/>
                  </a:lnTo>
                  <a:lnTo>
                    <a:pt x="385" y="737"/>
                  </a:lnTo>
                </a:path>
              </a:pathLst>
            </a:custGeom>
            <a:gradFill rotWithShape="0">
              <a:gsLst>
                <a:gs pos="0">
                  <a:srgbClr val="C247FF">
                    <a:gamma/>
                    <a:shade val="79216"/>
                    <a:invGamma/>
                  </a:srgbClr>
                </a:gs>
                <a:gs pos="100000">
                  <a:srgbClr val="C247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62" name="Freeform 14"/>
            <p:cNvSpPr>
              <a:spLocks/>
            </p:cNvSpPr>
            <p:nvPr/>
          </p:nvSpPr>
          <p:spPr bwMode="gray">
            <a:xfrm>
              <a:off x="3092" y="1744"/>
              <a:ext cx="793" cy="89"/>
            </a:xfrm>
            <a:custGeom>
              <a:avLst/>
              <a:gdLst>
                <a:gd name="T0" fmla="*/ 0 w 987"/>
                <a:gd name="T1" fmla="*/ 109 h 110"/>
                <a:gd name="T2" fmla="*/ 889 w 987"/>
                <a:gd name="T3" fmla="*/ 109 h 110"/>
                <a:gd name="T4" fmla="*/ 986 w 987"/>
                <a:gd name="T5" fmla="*/ 0 h 110"/>
                <a:gd name="T6" fmla="*/ 308 w 987"/>
                <a:gd name="T7" fmla="*/ 0 h 110"/>
                <a:gd name="T8" fmla="*/ 0 w 987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7" h="110">
                  <a:moveTo>
                    <a:pt x="0" y="109"/>
                  </a:moveTo>
                  <a:lnTo>
                    <a:pt x="889" y="109"/>
                  </a:lnTo>
                  <a:lnTo>
                    <a:pt x="986" y="0"/>
                  </a:lnTo>
                  <a:lnTo>
                    <a:pt x="308" y="0"/>
                  </a:lnTo>
                  <a:lnTo>
                    <a:pt x="0" y="109"/>
                  </a:lnTo>
                </a:path>
              </a:pathLst>
            </a:custGeom>
            <a:gradFill rotWithShape="0">
              <a:gsLst>
                <a:gs pos="0">
                  <a:srgbClr val="C247FF"/>
                </a:gs>
                <a:gs pos="100000">
                  <a:srgbClr val="C247FF">
                    <a:gamma/>
                    <a:shade val="5098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63" name="Freeform 15"/>
            <p:cNvSpPr>
              <a:spLocks/>
            </p:cNvSpPr>
            <p:nvPr/>
          </p:nvSpPr>
          <p:spPr bwMode="gray">
            <a:xfrm>
              <a:off x="2136" y="2053"/>
              <a:ext cx="3110" cy="440"/>
            </a:xfrm>
            <a:custGeom>
              <a:avLst/>
              <a:gdLst>
                <a:gd name="T0" fmla="*/ 0 w 1669"/>
                <a:gd name="T1" fmla="*/ 628 h 629"/>
                <a:gd name="T2" fmla="*/ 1668 w 1669"/>
                <a:gd name="T3" fmla="*/ 628 h 629"/>
                <a:gd name="T4" fmla="*/ 1281 w 1669"/>
                <a:gd name="T5" fmla="*/ 0 h 629"/>
                <a:gd name="T6" fmla="*/ 388 w 1669"/>
                <a:gd name="T7" fmla="*/ 0 h 629"/>
                <a:gd name="T8" fmla="*/ 0 w 1669"/>
                <a:gd name="T9" fmla="*/ 628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9" h="629">
                  <a:moveTo>
                    <a:pt x="0" y="628"/>
                  </a:moveTo>
                  <a:lnTo>
                    <a:pt x="1668" y="628"/>
                  </a:lnTo>
                  <a:lnTo>
                    <a:pt x="1281" y="0"/>
                  </a:lnTo>
                  <a:lnTo>
                    <a:pt x="388" y="0"/>
                  </a:lnTo>
                  <a:lnTo>
                    <a:pt x="0" y="628"/>
                  </a:lnTo>
                </a:path>
              </a:pathLst>
            </a:custGeom>
            <a:gradFill rotWithShape="0">
              <a:gsLst>
                <a:gs pos="0">
                  <a:srgbClr val="C247FF">
                    <a:gamma/>
                    <a:tint val="50196"/>
                    <a:invGamma/>
                  </a:srgbClr>
                </a:gs>
                <a:gs pos="100000">
                  <a:srgbClr val="C247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64" name="Freeform 16"/>
            <p:cNvSpPr>
              <a:spLocks/>
            </p:cNvSpPr>
            <p:nvPr/>
          </p:nvSpPr>
          <p:spPr bwMode="gray">
            <a:xfrm>
              <a:off x="3446" y="1253"/>
              <a:ext cx="383" cy="502"/>
            </a:xfrm>
            <a:custGeom>
              <a:avLst/>
              <a:gdLst>
                <a:gd name="T0" fmla="*/ 387 w 477"/>
                <a:gd name="T1" fmla="*/ 624 h 625"/>
                <a:gd name="T2" fmla="*/ 476 w 477"/>
                <a:gd name="T3" fmla="*/ 527 h 625"/>
                <a:gd name="T4" fmla="*/ 0 w 477"/>
                <a:gd name="T5" fmla="*/ 0 h 625"/>
                <a:gd name="T6" fmla="*/ 387 w 477"/>
                <a:gd name="T7" fmla="*/ 62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7" h="625">
                  <a:moveTo>
                    <a:pt x="387" y="624"/>
                  </a:moveTo>
                  <a:lnTo>
                    <a:pt x="476" y="527"/>
                  </a:lnTo>
                  <a:lnTo>
                    <a:pt x="0" y="0"/>
                  </a:lnTo>
                  <a:lnTo>
                    <a:pt x="387" y="624"/>
                  </a:lnTo>
                </a:path>
              </a:pathLst>
            </a:custGeom>
            <a:gradFill rotWithShape="0">
              <a:gsLst>
                <a:gs pos="0">
                  <a:srgbClr val="0066FF">
                    <a:gamma/>
                    <a:shade val="79216"/>
                    <a:invGamma/>
                  </a:srgbClr>
                </a:gs>
                <a:gs pos="100000">
                  <a:srgbClr val="0066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65" name="Freeform 17"/>
            <p:cNvSpPr>
              <a:spLocks/>
            </p:cNvSpPr>
            <p:nvPr/>
          </p:nvSpPr>
          <p:spPr bwMode="gray">
            <a:xfrm>
              <a:off x="2570" y="1391"/>
              <a:ext cx="2065" cy="654"/>
            </a:xfrm>
            <a:custGeom>
              <a:avLst/>
              <a:gdLst>
                <a:gd name="T0" fmla="*/ 0 w 773"/>
                <a:gd name="T1" fmla="*/ 624 h 625"/>
                <a:gd name="T2" fmla="*/ 772 w 773"/>
                <a:gd name="T3" fmla="*/ 624 h 625"/>
                <a:gd name="T4" fmla="*/ 387 w 773"/>
                <a:gd name="T5" fmla="*/ 0 h 625"/>
                <a:gd name="T6" fmla="*/ 0 w 773"/>
                <a:gd name="T7" fmla="*/ 624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625">
                  <a:moveTo>
                    <a:pt x="0" y="624"/>
                  </a:moveTo>
                  <a:lnTo>
                    <a:pt x="772" y="624"/>
                  </a:lnTo>
                  <a:lnTo>
                    <a:pt x="387" y="0"/>
                  </a:lnTo>
                  <a:lnTo>
                    <a:pt x="0" y="624"/>
                  </a:lnTo>
                </a:path>
              </a:pathLst>
            </a:custGeom>
            <a:gradFill rotWithShape="0">
              <a:gsLst>
                <a:gs pos="0">
                  <a:srgbClr val="0066FF">
                    <a:gamma/>
                    <a:tint val="38039"/>
                    <a:invGamma/>
                  </a:srgbClr>
                </a:gs>
                <a:gs pos="100000">
                  <a:srgbClr val="0066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283" name="Text Box 35"/>
            <p:cNvSpPr txBox="1">
              <a:spLocks noChangeArrowheads="1"/>
            </p:cNvSpPr>
            <p:nvPr/>
          </p:nvSpPr>
          <p:spPr bwMode="gray">
            <a:xfrm>
              <a:off x="2848" y="2060"/>
              <a:ext cx="1636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Участие школьников  в конкурсной, культурной и профориентационной программе</a:t>
              </a:r>
              <a:endParaRPr lang="en-US" altLang="ru-RU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1284" name="Text Box 36"/>
            <p:cNvSpPr txBox="1">
              <a:spLocks noChangeArrowheads="1"/>
            </p:cNvSpPr>
            <p:nvPr/>
          </p:nvSpPr>
          <p:spPr bwMode="gray">
            <a:xfrm>
              <a:off x="3402" y="2624"/>
              <a:ext cx="94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81285" name="Text Box 37"/>
            <p:cNvSpPr txBox="1">
              <a:spLocks noChangeArrowheads="1"/>
            </p:cNvSpPr>
            <p:nvPr/>
          </p:nvSpPr>
          <p:spPr bwMode="gray">
            <a:xfrm>
              <a:off x="2357" y="3028"/>
              <a:ext cx="2579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buAutoNum type="arabicPeriod"/>
              </a:pPr>
              <a:endParaRPr lang="ru-RU" altLang="ru-RU" sz="1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buAutoNum type="arabicPeriod"/>
              </a:pPr>
              <a:r>
                <a:rPr lang="ru-RU" altLang="ru-RU" sz="14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Профессиональные пробы</a:t>
              </a:r>
            </a:p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buAutoNum type="arabicPeriod"/>
              </a:pPr>
              <a:r>
                <a:rPr lang="ru-RU" altLang="ru-RU" sz="14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Экскурсии, мастер-классы</a:t>
              </a:r>
            </a:p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buAutoNum type="arabicPeriod"/>
              </a:pPr>
              <a:r>
                <a:rPr lang="ru-RU" altLang="ru-RU" sz="14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Представление своих работ на международных и  всероссийских выставках</a:t>
              </a:r>
            </a:p>
            <a:p>
              <a:pPr marL="342900" indent="-342900" algn="ctr" eaLnBrk="0" fontAlgn="base" hangingPunct="0">
                <a:spcBef>
                  <a:spcPct val="0"/>
                </a:spcBef>
                <a:spcAft>
                  <a:spcPct val="0"/>
                </a:spcAft>
                <a:buAutoNum type="arabicPeriod"/>
              </a:pPr>
              <a:endParaRPr lang="en-US" altLang="ru-R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81286" name="Text Box 38"/>
            <p:cNvSpPr txBox="1">
              <a:spLocks noChangeArrowheads="1"/>
            </p:cNvSpPr>
            <p:nvPr/>
          </p:nvSpPr>
          <p:spPr bwMode="gray">
            <a:xfrm>
              <a:off x="2150" y="3609"/>
              <a:ext cx="3263" cy="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1.Компетентностное ориентирование в рамках трудового обучения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2.Работа с психологом по выявлению особенностей качеств личности участника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3.Участие школьников в  компетентностных мастер-классах</a:t>
              </a:r>
            </a:p>
          </p:txBody>
        </p:sp>
        <p:sp>
          <p:nvSpPr>
            <p:cNvPr id="44" name="Text Box 34"/>
            <p:cNvSpPr txBox="1">
              <a:spLocks noChangeArrowheads="1"/>
            </p:cNvSpPr>
            <p:nvPr/>
          </p:nvSpPr>
          <p:spPr bwMode="gray">
            <a:xfrm>
              <a:off x="2253" y="1639"/>
              <a:ext cx="1460" cy="32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1.Отдых и обучение в летнем </a:t>
              </a:r>
              <a:r>
                <a:rPr lang="ru-RU" altLang="ru-RU" sz="1200" b="1" dirty="0" err="1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профриентационном</a:t>
              </a:r>
              <a:r>
                <a:rPr lang="ru-RU" altLang="ru-RU" sz="12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 региональном  лагере</a:t>
              </a:r>
              <a:endParaRPr lang="en-US" altLang="ru-RU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0" name="Text Box 33"/>
          <p:cNvSpPr txBox="1">
            <a:spLocks noChangeArrowheads="1"/>
          </p:cNvSpPr>
          <p:nvPr/>
        </p:nvSpPr>
        <p:spPr bwMode="auto">
          <a:xfrm>
            <a:off x="3018409" y="3493689"/>
            <a:ext cx="240614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FFFFFF"/>
                </a:solidFill>
              </a:rPr>
              <a:t>Этап  подготовки к Региональному чемпионату</a:t>
            </a:r>
            <a:endParaRPr lang="en-US" altLang="ru-RU" sz="1400" b="1" dirty="0">
              <a:solidFill>
                <a:srgbClr val="FFFFFF"/>
              </a:solidFill>
            </a:endParaRPr>
          </a:p>
        </p:txBody>
      </p: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3056737" y="1304810"/>
            <a:ext cx="240614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FFFFFF"/>
                </a:solidFill>
              </a:rPr>
              <a:t>Этап  стимулирования и вознаграждения</a:t>
            </a:r>
            <a:endParaRPr lang="en-US" altLang="ru-RU" sz="1400" b="1" dirty="0">
              <a:solidFill>
                <a:srgbClr val="FFFFFF"/>
              </a:solidFill>
            </a:endParaRPr>
          </a:p>
        </p:txBody>
      </p:sp>
      <p:sp>
        <p:nvSpPr>
          <p:cNvPr id="46" name="Text Box 36"/>
          <p:cNvSpPr txBox="1">
            <a:spLocks noChangeArrowheads="1"/>
          </p:cNvSpPr>
          <p:nvPr/>
        </p:nvSpPr>
        <p:spPr bwMode="gray">
          <a:xfrm>
            <a:off x="8331745" y="1231799"/>
            <a:ext cx="3247732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2.Получение образовательного сертификата  по дополнительной профильной программе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3. Денежные премии окружного значения.</a:t>
            </a:r>
            <a:endParaRPr lang="en-US" altLang="ru-RU" sz="12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 Box 37"/>
          <p:cNvSpPr txBox="1">
            <a:spLocks noChangeArrowheads="1"/>
          </p:cNvSpPr>
          <p:nvPr/>
        </p:nvSpPr>
        <p:spPr bwMode="gray">
          <a:xfrm>
            <a:off x="5500491" y="3229488"/>
            <a:ext cx="575700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ru-RU" sz="1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Участие в Профориентационной смене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ru-RU" sz="1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Отработка профессиональных навыков по своей компетенции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ru-RU" sz="1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Участие в мероприятиях «Молодежного форума»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ru-RU" sz="1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Конкурс «</a:t>
            </a:r>
            <a:r>
              <a:rPr lang="ru-RU" altLang="ru-RU" sz="1400" b="1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Медиавололнтер</a:t>
            </a:r>
            <a:r>
              <a:rPr lang="ru-RU" altLang="ru-RU" sz="14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чемпионата «Абилимпикс»</a:t>
            </a:r>
            <a:endParaRPr lang="en-US" altLang="ru-RU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130303">
            <a:off x="4653913" y="72309"/>
            <a:ext cx="3572566" cy="2670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359324">
            <a:off x="4202236" y="4738648"/>
            <a:ext cx="3889585" cy="1798476"/>
          </a:xfrm>
          <a:prstGeom prst="rect">
            <a:avLst/>
          </a:prstGeom>
        </p:spPr>
      </p:pic>
      <p:sp>
        <p:nvSpPr>
          <p:cNvPr id="549894" name="Freeform 6"/>
          <p:cNvSpPr>
            <a:spLocks/>
          </p:cNvSpPr>
          <p:nvPr/>
        </p:nvSpPr>
        <p:spPr bwMode="gray">
          <a:xfrm rot="15509008">
            <a:off x="8693523" y="-704140"/>
            <a:ext cx="1374775" cy="3962400"/>
          </a:xfrm>
          <a:custGeom>
            <a:avLst/>
            <a:gdLst>
              <a:gd name="T0" fmla="*/ 0 w 646"/>
              <a:gd name="T1" fmla="*/ 0 h 1861"/>
              <a:gd name="T2" fmla="*/ 48 w 646"/>
              <a:gd name="T3" fmla="*/ 14 h 1861"/>
              <a:gd name="T4" fmla="*/ 98 w 646"/>
              <a:gd name="T5" fmla="*/ 32 h 1861"/>
              <a:gd name="T6" fmla="*/ 147 w 646"/>
              <a:gd name="T7" fmla="*/ 54 h 1861"/>
              <a:gd name="T8" fmla="*/ 195 w 646"/>
              <a:gd name="T9" fmla="*/ 81 h 1861"/>
              <a:gd name="T10" fmla="*/ 242 w 646"/>
              <a:gd name="T11" fmla="*/ 111 h 1861"/>
              <a:gd name="T12" fmla="*/ 288 w 646"/>
              <a:gd name="T13" fmla="*/ 147 h 1861"/>
              <a:gd name="T14" fmla="*/ 333 w 646"/>
              <a:gd name="T15" fmla="*/ 185 h 1861"/>
              <a:gd name="T16" fmla="*/ 377 w 646"/>
              <a:gd name="T17" fmla="*/ 228 h 1861"/>
              <a:gd name="T18" fmla="*/ 418 w 646"/>
              <a:gd name="T19" fmla="*/ 275 h 1861"/>
              <a:gd name="T20" fmla="*/ 457 w 646"/>
              <a:gd name="T21" fmla="*/ 325 h 1861"/>
              <a:gd name="T22" fmla="*/ 493 w 646"/>
              <a:gd name="T23" fmla="*/ 379 h 1861"/>
              <a:gd name="T24" fmla="*/ 526 w 646"/>
              <a:gd name="T25" fmla="*/ 437 h 1861"/>
              <a:gd name="T26" fmla="*/ 555 w 646"/>
              <a:gd name="T27" fmla="*/ 497 h 1861"/>
              <a:gd name="T28" fmla="*/ 582 w 646"/>
              <a:gd name="T29" fmla="*/ 562 h 1861"/>
              <a:gd name="T30" fmla="*/ 604 w 646"/>
              <a:gd name="T31" fmla="*/ 630 h 1861"/>
              <a:gd name="T32" fmla="*/ 621 w 646"/>
              <a:gd name="T33" fmla="*/ 700 h 1861"/>
              <a:gd name="T34" fmla="*/ 634 w 646"/>
              <a:gd name="T35" fmla="*/ 774 h 1861"/>
              <a:gd name="T36" fmla="*/ 642 w 646"/>
              <a:gd name="T37" fmla="*/ 851 h 1861"/>
              <a:gd name="T38" fmla="*/ 646 w 646"/>
              <a:gd name="T39" fmla="*/ 930 h 1861"/>
              <a:gd name="T40" fmla="*/ 643 w 646"/>
              <a:gd name="T41" fmla="*/ 1011 h 1861"/>
              <a:gd name="T42" fmla="*/ 636 w 646"/>
              <a:gd name="T43" fmla="*/ 1086 h 1861"/>
              <a:gd name="T44" fmla="*/ 623 w 646"/>
              <a:gd name="T45" fmla="*/ 1160 h 1861"/>
              <a:gd name="T46" fmla="*/ 607 w 646"/>
              <a:gd name="T47" fmla="*/ 1230 h 1861"/>
              <a:gd name="T48" fmla="*/ 585 w 646"/>
              <a:gd name="T49" fmla="*/ 1297 h 1861"/>
              <a:gd name="T50" fmla="*/ 561 w 646"/>
              <a:gd name="T51" fmla="*/ 1361 h 1861"/>
              <a:gd name="T52" fmla="*/ 533 w 646"/>
              <a:gd name="T53" fmla="*/ 1421 h 1861"/>
              <a:gd name="T54" fmla="*/ 500 w 646"/>
              <a:gd name="T55" fmla="*/ 1478 h 1861"/>
              <a:gd name="T56" fmla="*/ 466 w 646"/>
              <a:gd name="T57" fmla="*/ 1532 h 1861"/>
              <a:gd name="T58" fmla="*/ 428 w 646"/>
              <a:gd name="T59" fmla="*/ 1582 h 1861"/>
              <a:gd name="T60" fmla="*/ 388 w 646"/>
              <a:gd name="T61" fmla="*/ 1627 h 1861"/>
              <a:gd name="T62" fmla="*/ 345 w 646"/>
              <a:gd name="T63" fmla="*/ 1670 h 1861"/>
              <a:gd name="T64" fmla="*/ 301 w 646"/>
              <a:gd name="T65" fmla="*/ 1709 h 1861"/>
              <a:gd name="T66" fmla="*/ 254 w 646"/>
              <a:gd name="T67" fmla="*/ 1744 h 1861"/>
              <a:gd name="T68" fmla="*/ 205 w 646"/>
              <a:gd name="T69" fmla="*/ 1776 h 1861"/>
              <a:gd name="T70" fmla="*/ 156 w 646"/>
              <a:gd name="T71" fmla="*/ 1803 h 1861"/>
              <a:gd name="T72" fmla="*/ 104 w 646"/>
              <a:gd name="T73" fmla="*/ 1826 h 1861"/>
              <a:gd name="T74" fmla="*/ 53 w 646"/>
              <a:gd name="T75" fmla="*/ 1846 h 1861"/>
              <a:gd name="T76" fmla="*/ 0 w 646"/>
              <a:gd name="T77" fmla="*/ 1861 h 1861"/>
              <a:gd name="T78" fmla="*/ 0 w 646"/>
              <a:gd name="T79" fmla="*/ 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A43010">
                  <a:gamma/>
                  <a:tint val="0"/>
                  <a:invGamma/>
                </a:srgbClr>
              </a:gs>
              <a:gs pos="100000">
                <a:srgbClr val="A4301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" y="-982225"/>
            <a:ext cx="12192000" cy="683192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altLang="ru-RU" sz="20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ru-RU" altLang="ru-RU" sz="28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Программные направления Регионального чемпионата</a:t>
            </a:r>
            <a:br>
              <a:rPr lang="ru-RU" altLang="ru-RU" sz="28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</a:br>
            <a:endParaRPr lang="en-US" altLang="ru-RU" sz="2800" b="1" dirty="0">
              <a:solidFill>
                <a:schemeClr val="bg1">
                  <a:lumMod val="7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49892" name="Freeform 4"/>
          <p:cNvSpPr>
            <a:spLocks/>
          </p:cNvSpPr>
          <p:nvPr/>
        </p:nvSpPr>
        <p:spPr bwMode="gray">
          <a:xfrm rot="17934921">
            <a:off x="9305743" y="2304462"/>
            <a:ext cx="1672012" cy="3962400"/>
          </a:xfrm>
          <a:custGeom>
            <a:avLst/>
            <a:gdLst>
              <a:gd name="T0" fmla="*/ 0 w 646"/>
              <a:gd name="T1" fmla="*/ 0 h 1861"/>
              <a:gd name="T2" fmla="*/ 48 w 646"/>
              <a:gd name="T3" fmla="*/ 14 h 1861"/>
              <a:gd name="T4" fmla="*/ 98 w 646"/>
              <a:gd name="T5" fmla="*/ 32 h 1861"/>
              <a:gd name="T6" fmla="*/ 147 w 646"/>
              <a:gd name="T7" fmla="*/ 54 h 1861"/>
              <a:gd name="T8" fmla="*/ 195 w 646"/>
              <a:gd name="T9" fmla="*/ 81 h 1861"/>
              <a:gd name="T10" fmla="*/ 242 w 646"/>
              <a:gd name="T11" fmla="*/ 111 h 1861"/>
              <a:gd name="T12" fmla="*/ 288 w 646"/>
              <a:gd name="T13" fmla="*/ 147 h 1861"/>
              <a:gd name="T14" fmla="*/ 333 w 646"/>
              <a:gd name="T15" fmla="*/ 185 h 1861"/>
              <a:gd name="T16" fmla="*/ 377 w 646"/>
              <a:gd name="T17" fmla="*/ 228 h 1861"/>
              <a:gd name="T18" fmla="*/ 418 w 646"/>
              <a:gd name="T19" fmla="*/ 275 h 1861"/>
              <a:gd name="T20" fmla="*/ 457 w 646"/>
              <a:gd name="T21" fmla="*/ 325 h 1861"/>
              <a:gd name="T22" fmla="*/ 493 w 646"/>
              <a:gd name="T23" fmla="*/ 379 h 1861"/>
              <a:gd name="T24" fmla="*/ 526 w 646"/>
              <a:gd name="T25" fmla="*/ 437 h 1861"/>
              <a:gd name="T26" fmla="*/ 555 w 646"/>
              <a:gd name="T27" fmla="*/ 497 h 1861"/>
              <a:gd name="T28" fmla="*/ 582 w 646"/>
              <a:gd name="T29" fmla="*/ 562 h 1861"/>
              <a:gd name="T30" fmla="*/ 604 w 646"/>
              <a:gd name="T31" fmla="*/ 630 h 1861"/>
              <a:gd name="T32" fmla="*/ 621 w 646"/>
              <a:gd name="T33" fmla="*/ 700 h 1861"/>
              <a:gd name="T34" fmla="*/ 634 w 646"/>
              <a:gd name="T35" fmla="*/ 774 h 1861"/>
              <a:gd name="T36" fmla="*/ 642 w 646"/>
              <a:gd name="T37" fmla="*/ 851 h 1861"/>
              <a:gd name="T38" fmla="*/ 646 w 646"/>
              <a:gd name="T39" fmla="*/ 930 h 1861"/>
              <a:gd name="T40" fmla="*/ 643 w 646"/>
              <a:gd name="T41" fmla="*/ 1011 h 1861"/>
              <a:gd name="T42" fmla="*/ 636 w 646"/>
              <a:gd name="T43" fmla="*/ 1086 h 1861"/>
              <a:gd name="T44" fmla="*/ 623 w 646"/>
              <a:gd name="T45" fmla="*/ 1160 h 1861"/>
              <a:gd name="T46" fmla="*/ 607 w 646"/>
              <a:gd name="T47" fmla="*/ 1230 h 1861"/>
              <a:gd name="T48" fmla="*/ 585 w 646"/>
              <a:gd name="T49" fmla="*/ 1297 h 1861"/>
              <a:gd name="T50" fmla="*/ 561 w 646"/>
              <a:gd name="T51" fmla="*/ 1361 h 1861"/>
              <a:gd name="T52" fmla="*/ 533 w 646"/>
              <a:gd name="T53" fmla="*/ 1421 h 1861"/>
              <a:gd name="T54" fmla="*/ 500 w 646"/>
              <a:gd name="T55" fmla="*/ 1478 h 1861"/>
              <a:gd name="T56" fmla="*/ 466 w 646"/>
              <a:gd name="T57" fmla="*/ 1532 h 1861"/>
              <a:gd name="T58" fmla="*/ 428 w 646"/>
              <a:gd name="T59" fmla="*/ 1582 h 1861"/>
              <a:gd name="T60" fmla="*/ 388 w 646"/>
              <a:gd name="T61" fmla="*/ 1627 h 1861"/>
              <a:gd name="T62" fmla="*/ 345 w 646"/>
              <a:gd name="T63" fmla="*/ 1670 h 1861"/>
              <a:gd name="T64" fmla="*/ 301 w 646"/>
              <a:gd name="T65" fmla="*/ 1709 h 1861"/>
              <a:gd name="T66" fmla="*/ 254 w 646"/>
              <a:gd name="T67" fmla="*/ 1744 h 1861"/>
              <a:gd name="T68" fmla="*/ 205 w 646"/>
              <a:gd name="T69" fmla="*/ 1776 h 1861"/>
              <a:gd name="T70" fmla="*/ 156 w 646"/>
              <a:gd name="T71" fmla="*/ 1803 h 1861"/>
              <a:gd name="T72" fmla="*/ 104 w 646"/>
              <a:gd name="T73" fmla="*/ 1826 h 1861"/>
              <a:gd name="T74" fmla="*/ 53 w 646"/>
              <a:gd name="T75" fmla="*/ 1846 h 1861"/>
              <a:gd name="T76" fmla="*/ 0 w 646"/>
              <a:gd name="T77" fmla="*/ 1861 h 1861"/>
              <a:gd name="T78" fmla="*/ 0 w 646"/>
              <a:gd name="T79" fmla="*/ 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4516AE">
                  <a:gamma/>
                  <a:tint val="0"/>
                  <a:invGamma/>
                </a:srgbClr>
              </a:gs>
              <a:gs pos="100000">
                <a:srgbClr val="4516A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49893" name="Freeform 5"/>
          <p:cNvSpPr>
            <a:spLocks/>
          </p:cNvSpPr>
          <p:nvPr/>
        </p:nvSpPr>
        <p:spPr bwMode="gray">
          <a:xfrm rot="4295686">
            <a:off x="2092802" y="3406574"/>
            <a:ext cx="1374775" cy="3962400"/>
          </a:xfrm>
          <a:custGeom>
            <a:avLst/>
            <a:gdLst>
              <a:gd name="T0" fmla="*/ 0 w 646"/>
              <a:gd name="T1" fmla="*/ 0 h 1861"/>
              <a:gd name="T2" fmla="*/ 48 w 646"/>
              <a:gd name="T3" fmla="*/ 14 h 1861"/>
              <a:gd name="T4" fmla="*/ 98 w 646"/>
              <a:gd name="T5" fmla="*/ 32 h 1861"/>
              <a:gd name="T6" fmla="*/ 147 w 646"/>
              <a:gd name="T7" fmla="*/ 54 h 1861"/>
              <a:gd name="T8" fmla="*/ 195 w 646"/>
              <a:gd name="T9" fmla="*/ 81 h 1861"/>
              <a:gd name="T10" fmla="*/ 242 w 646"/>
              <a:gd name="T11" fmla="*/ 111 h 1861"/>
              <a:gd name="T12" fmla="*/ 288 w 646"/>
              <a:gd name="T13" fmla="*/ 147 h 1861"/>
              <a:gd name="T14" fmla="*/ 333 w 646"/>
              <a:gd name="T15" fmla="*/ 185 h 1861"/>
              <a:gd name="T16" fmla="*/ 377 w 646"/>
              <a:gd name="T17" fmla="*/ 228 h 1861"/>
              <a:gd name="T18" fmla="*/ 418 w 646"/>
              <a:gd name="T19" fmla="*/ 275 h 1861"/>
              <a:gd name="T20" fmla="*/ 457 w 646"/>
              <a:gd name="T21" fmla="*/ 325 h 1861"/>
              <a:gd name="T22" fmla="*/ 493 w 646"/>
              <a:gd name="T23" fmla="*/ 379 h 1861"/>
              <a:gd name="T24" fmla="*/ 526 w 646"/>
              <a:gd name="T25" fmla="*/ 437 h 1861"/>
              <a:gd name="T26" fmla="*/ 555 w 646"/>
              <a:gd name="T27" fmla="*/ 497 h 1861"/>
              <a:gd name="T28" fmla="*/ 582 w 646"/>
              <a:gd name="T29" fmla="*/ 562 h 1861"/>
              <a:gd name="T30" fmla="*/ 604 w 646"/>
              <a:gd name="T31" fmla="*/ 630 h 1861"/>
              <a:gd name="T32" fmla="*/ 621 w 646"/>
              <a:gd name="T33" fmla="*/ 700 h 1861"/>
              <a:gd name="T34" fmla="*/ 634 w 646"/>
              <a:gd name="T35" fmla="*/ 774 h 1861"/>
              <a:gd name="T36" fmla="*/ 642 w 646"/>
              <a:gd name="T37" fmla="*/ 851 h 1861"/>
              <a:gd name="T38" fmla="*/ 646 w 646"/>
              <a:gd name="T39" fmla="*/ 930 h 1861"/>
              <a:gd name="T40" fmla="*/ 643 w 646"/>
              <a:gd name="T41" fmla="*/ 1011 h 1861"/>
              <a:gd name="T42" fmla="*/ 636 w 646"/>
              <a:gd name="T43" fmla="*/ 1086 h 1861"/>
              <a:gd name="T44" fmla="*/ 623 w 646"/>
              <a:gd name="T45" fmla="*/ 1160 h 1861"/>
              <a:gd name="T46" fmla="*/ 607 w 646"/>
              <a:gd name="T47" fmla="*/ 1230 h 1861"/>
              <a:gd name="T48" fmla="*/ 585 w 646"/>
              <a:gd name="T49" fmla="*/ 1297 h 1861"/>
              <a:gd name="T50" fmla="*/ 561 w 646"/>
              <a:gd name="T51" fmla="*/ 1361 h 1861"/>
              <a:gd name="T52" fmla="*/ 533 w 646"/>
              <a:gd name="T53" fmla="*/ 1421 h 1861"/>
              <a:gd name="T54" fmla="*/ 500 w 646"/>
              <a:gd name="T55" fmla="*/ 1478 h 1861"/>
              <a:gd name="T56" fmla="*/ 466 w 646"/>
              <a:gd name="T57" fmla="*/ 1532 h 1861"/>
              <a:gd name="T58" fmla="*/ 428 w 646"/>
              <a:gd name="T59" fmla="*/ 1582 h 1861"/>
              <a:gd name="T60" fmla="*/ 388 w 646"/>
              <a:gd name="T61" fmla="*/ 1627 h 1861"/>
              <a:gd name="T62" fmla="*/ 345 w 646"/>
              <a:gd name="T63" fmla="*/ 1670 h 1861"/>
              <a:gd name="T64" fmla="*/ 301 w 646"/>
              <a:gd name="T65" fmla="*/ 1709 h 1861"/>
              <a:gd name="T66" fmla="*/ 254 w 646"/>
              <a:gd name="T67" fmla="*/ 1744 h 1861"/>
              <a:gd name="T68" fmla="*/ 205 w 646"/>
              <a:gd name="T69" fmla="*/ 1776 h 1861"/>
              <a:gd name="T70" fmla="*/ 156 w 646"/>
              <a:gd name="T71" fmla="*/ 1803 h 1861"/>
              <a:gd name="T72" fmla="*/ 104 w 646"/>
              <a:gd name="T73" fmla="*/ 1826 h 1861"/>
              <a:gd name="T74" fmla="*/ 53 w 646"/>
              <a:gd name="T75" fmla="*/ 1846 h 1861"/>
              <a:gd name="T76" fmla="*/ 0 w 646"/>
              <a:gd name="T77" fmla="*/ 1861 h 1861"/>
              <a:gd name="T78" fmla="*/ 0 w 646"/>
              <a:gd name="T79" fmla="*/ 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004992">
                  <a:gamma/>
                  <a:tint val="0"/>
                  <a:invGamma/>
                </a:srgbClr>
              </a:gs>
              <a:gs pos="100000">
                <a:srgbClr val="00499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49897" name="Freeform 9"/>
          <p:cNvSpPr>
            <a:spLocks/>
          </p:cNvSpPr>
          <p:nvPr/>
        </p:nvSpPr>
        <p:spPr bwMode="gray">
          <a:xfrm rot="7408370">
            <a:off x="1743396" y="704206"/>
            <a:ext cx="1727539" cy="3688613"/>
          </a:xfrm>
          <a:custGeom>
            <a:avLst/>
            <a:gdLst>
              <a:gd name="T0" fmla="*/ 0 w 646"/>
              <a:gd name="T1" fmla="*/ 0 h 1861"/>
              <a:gd name="T2" fmla="*/ 48 w 646"/>
              <a:gd name="T3" fmla="*/ 14 h 1861"/>
              <a:gd name="T4" fmla="*/ 98 w 646"/>
              <a:gd name="T5" fmla="*/ 32 h 1861"/>
              <a:gd name="T6" fmla="*/ 147 w 646"/>
              <a:gd name="T7" fmla="*/ 54 h 1861"/>
              <a:gd name="T8" fmla="*/ 195 w 646"/>
              <a:gd name="T9" fmla="*/ 81 h 1861"/>
              <a:gd name="T10" fmla="*/ 242 w 646"/>
              <a:gd name="T11" fmla="*/ 111 h 1861"/>
              <a:gd name="T12" fmla="*/ 288 w 646"/>
              <a:gd name="T13" fmla="*/ 147 h 1861"/>
              <a:gd name="T14" fmla="*/ 333 w 646"/>
              <a:gd name="T15" fmla="*/ 185 h 1861"/>
              <a:gd name="T16" fmla="*/ 377 w 646"/>
              <a:gd name="T17" fmla="*/ 228 h 1861"/>
              <a:gd name="T18" fmla="*/ 418 w 646"/>
              <a:gd name="T19" fmla="*/ 275 h 1861"/>
              <a:gd name="T20" fmla="*/ 457 w 646"/>
              <a:gd name="T21" fmla="*/ 325 h 1861"/>
              <a:gd name="T22" fmla="*/ 493 w 646"/>
              <a:gd name="T23" fmla="*/ 379 h 1861"/>
              <a:gd name="T24" fmla="*/ 526 w 646"/>
              <a:gd name="T25" fmla="*/ 437 h 1861"/>
              <a:gd name="T26" fmla="*/ 555 w 646"/>
              <a:gd name="T27" fmla="*/ 497 h 1861"/>
              <a:gd name="T28" fmla="*/ 582 w 646"/>
              <a:gd name="T29" fmla="*/ 562 h 1861"/>
              <a:gd name="T30" fmla="*/ 604 w 646"/>
              <a:gd name="T31" fmla="*/ 630 h 1861"/>
              <a:gd name="T32" fmla="*/ 621 w 646"/>
              <a:gd name="T33" fmla="*/ 700 h 1861"/>
              <a:gd name="T34" fmla="*/ 634 w 646"/>
              <a:gd name="T35" fmla="*/ 774 h 1861"/>
              <a:gd name="T36" fmla="*/ 642 w 646"/>
              <a:gd name="T37" fmla="*/ 851 h 1861"/>
              <a:gd name="T38" fmla="*/ 646 w 646"/>
              <a:gd name="T39" fmla="*/ 930 h 1861"/>
              <a:gd name="T40" fmla="*/ 643 w 646"/>
              <a:gd name="T41" fmla="*/ 1011 h 1861"/>
              <a:gd name="T42" fmla="*/ 636 w 646"/>
              <a:gd name="T43" fmla="*/ 1086 h 1861"/>
              <a:gd name="T44" fmla="*/ 623 w 646"/>
              <a:gd name="T45" fmla="*/ 1160 h 1861"/>
              <a:gd name="T46" fmla="*/ 607 w 646"/>
              <a:gd name="T47" fmla="*/ 1230 h 1861"/>
              <a:gd name="T48" fmla="*/ 585 w 646"/>
              <a:gd name="T49" fmla="*/ 1297 h 1861"/>
              <a:gd name="T50" fmla="*/ 561 w 646"/>
              <a:gd name="T51" fmla="*/ 1361 h 1861"/>
              <a:gd name="T52" fmla="*/ 533 w 646"/>
              <a:gd name="T53" fmla="*/ 1421 h 1861"/>
              <a:gd name="T54" fmla="*/ 500 w 646"/>
              <a:gd name="T55" fmla="*/ 1478 h 1861"/>
              <a:gd name="T56" fmla="*/ 466 w 646"/>
              <a:gd name="T57" fmla="*/ 1532 h 1861"/>
              <a:gd name="T58" fmla="*/ 428 w 646"/>
              <a:gd name="T59" fmla="*/ 1582 h 1861"/>
              <a:gd name="T60" fmla="*/ 388 w 646"/>
              <a:gd name="T61" fmla="*/ 1627 h 1861"/>
              <a:gd name="T62" fmla="*/ 345 w 646"/>
              <a:gd name="T63" fmla="*/ 1670 h 1861"/>
              <a:gd name="T64" fmla="*/ 301 w 646"/>
              <a:gd name="T65" fmla="*/ 1709 h 1861"/>
              <a:gd name="T66" fmla="*/ 254 w 646"/>
              <a:gd name="T67" fmla="*/ 1744 h 1861"/>
              <a:gd name="T68" fmla="*/ 205 w 646"/>
              <a:gd name="T69" fmla="*/ 1776 h 1861"/>
              <a:gd name="T70" fmla="*/ 156 w 646"/>
              <a:gd name="T71" fmla="*/ 1803 h 1861"/>
              <a:gd name="T72" fmla="*/ 104 w 646"/>
              <a:gd name="T73" fmla="*/ 1826 h 1861"/>
              <a:gd name="T74" fmla="*/ 53 w 646"/>
              <a:gd name="T75" fmla="*/ 1846 h 1861"/>
              <a:gd name="T76" fmla="*/ 0 w 646"/>
              <a:gd name="T77" fmla="*/ 1861 h 1861"/>
              <a:gd name="T78" fmla="*/ 0 w 646"/>
              <a:gd name="T79" fmla="*/ 0 h 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A2EAE8">
                  <a:gamma/>
                  <a:tint val="0"/>
                  <a:invGamma/>
                </a:srgbClr>
              </a:gs>
              <a:gs pos="100000">
                <a:srgbClr val="A2EAE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49900" name="Oval 12"/>
          <p:cNvSpPr>
            <a:spLocks noChangeArrowheads="1"/>
          </p:cNvSpPr>
          <p:nvPr/>
        </p:nvSpPr>
        <p:spPr bwMode="gray">
          <a:xfrm>
            <a:off x="4477693" y="1484174"/>
            <a:ext cx="3614128" cy="3037906"/>
          </a:xfrm>
          <a:prstGeom prst="ellipse">
            <a:avLst/>
          </a:prstGeom>
          <a:gradFill rotWithShape="1">
            <a:gsLst>
              <a:gs pos="0">
                <a:srgbClr val="F14343"/>
              </a:gs>
              <a:gs pos="100000">
                <a:srgbClr val="F14343">
                  <a:gamma/>
                  <a:shade val="45490"/>
                  <a:invGamma/>
                </a:srgbClr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49902" name="Text Box 14"/>
          <p:cNvSpPr txBox="1">
            <a:spLocks noChangeArrowheads="1"/>
          </p:cNvSpPr>
          <p:nvPr/>
        </p:nvSpPr>
        <p:spPr bwMode="gray">
          <a:xfrm>
            <a:off x="4689608" y="2201791"/>
            <a:ext cx="31999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Региональный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чемпионат</a:t>
            </a:r>
            <a:endParaRPr lang="en-US" altLang="ru-RU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49903" name="Text Box 15"/>
          <p:cNvSpPr txBox="1">
            <a:spLocks noChangeArrowheads="1"/>
          </p:cNvSpPr>
          <p:nvPr/>
        </p:nvSpPr>
        <p:spPr bwMode="gray">
          <a:xfrm rot="159471">
            <a:off x="1967997" y="1632785"/>
            <a:ext cx="27275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Соревновательное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направление</a:t>
            </a:r>
            <a:endParaRPr lang="en-US" altLang="ru-RU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9904" name="Text Box 16"/>
          <p:cNvSpPr txBox="1">
            <a:spLocks noChangeArrowheads="1"/>
          </p:cNvSpPr>
          <p:nvPr/>
        </p:nvSpPr>
        <p:spPr bwMode="gray">
          <a:xfrm>
            <a:off x="8584747" y="1075141"/>
            <a:ext cx="19190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Деловая программа </a:t>
            </a:r>
            <a:endParaRPr lang="en-US" altLang="ru-RU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9905" name="Text Box 17"/>
          <p:cNvSpPr txBox="1">
            <a:spLocks noChangeArrowheads="1"/>
          </p:cNvSpPr>
          <p:nvPr/>
        </p:nvSpPr>
        <p:spPr bwMode="gray">
          <a:xfrm>
            <a:off x="7518400" y="4550450"/>
            <a:ext cx="34593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Профориентационное</a:t>
            </a:r>
            <a:r>
              <a:rPr lang="ru-RU" altLang="ru-RU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направление программы </a:t>
            </a:r>
            <a:endParaRPr lang="en-US" altLang="ru-RU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gray">
          <a:xfrm>
            <a:off x="983186" y="3657600"/>
            <a:ext cx="285221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Культурное направление программы </a:t>
            </a:r>
            <a:endParaRPr lang="en-US" altLang="ru-RU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gray">
          <a:xfrm>
            <a:off x="4477692" y="5058281"/>
            <a:ext cx="25835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Медийное</a:t>
            </a:r>
            <a:r>
              <a:rPr lang="ru-RU" altLang="ru-RU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направление</a:t>
            </a:r>
            <a:endParaRPr lang="en-US" altLang="ru-RU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gray">
          <a:xfrm>
            <a:off x="8583261" y="1053505"/>
            <a:ext cx="19190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Деловая программа </a:t>
            </a:r>
            <a:endParaRPr lang="en-US" altLang="ru-RU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gray">
          <a:xfrm>
            <a:off x="8584747" y="1053505"/>
            <a:ext cx="19190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Деловая программа </a:t>
            </a:r>
            <a:endParaRPr lang="en-US" altLang="ru-RU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gray">
          <a:xfrm>
            <a:off x="8583261" y="1053505"/>
            <a:ext cx="19190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Деловая программа </a:t>
            </a:r>
            <a:endParaRPr lang="en-US" altLang="ru-RU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gray">
          <a:xfrm rot="21307455">
            <a:off x="5327797" y="302957"/>
            <a:ext cx="28522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Добровольческое направление </a:t>
            </a:r>
            <a:endParaRPr lang="en-US" altLang="ru-RU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4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02" y="65869"/>
            <a:ext cx="10907132" cy="447623"/>
          </a:xfrm>
        </p:spPr>
        <p:txBody>
          <a:bodyPr>
            <a:noAutofit/>
          </a:bodyPr>
          <a:lstStyle/>
          <a:p>
            <a:pPr algn="ctr">
              <a:lnSpc>
                <a:spcPts val="32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Описание программных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направлений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ru-RU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42921" y="555864"/>
            <a:ext cx="3164026" cy="2905872"/>
            <a:chOff x="676" y="1490"/>
            <a:chExt cx="1411" cy="2348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723" y="3069"/>
              <a:ext cx="1304" cy="54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dirty="0" smtClean="0">
                  <a:latin typeface="Century Gothic" panose="020B0502020202020204" pitchFamily="34" charset="0"/>
                </a:rPr>
                <a:t>Соревновательное</a:t>
              </a:r>
            </a:p>
            <a:p>
              <a:pPr algn="ctr"/>
              <a:r>
                <a:rPr lang="ru-RU" dirty="0" smtClean="0">
                  <a:latin typeface="Century Gothic" panose="020B0502020202020204" pitchFamily="34" charset="0"/>
                </a:rPr>
                <a:t> направление</a:t>
              </a:r>
              <a:endParaRPr lang="ru-RU" dirty="0">
                <a:latin typeface="Century Gothic" panose="020B0502020202020204" pitchFamily="34" charset="0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gray">
            <a:xfrm>
              <a:off x="676" y="1775"/>
              <a:ext cx="1411" cy="1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600" b="1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Выполнение конкурсных заданий 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altLang="ru-RU" sz="1600" b="1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по 37 компетенциях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altLang="ru-RU" sz="1600" b="1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290 участников 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altLang="ru-RU" sz="1600" b="1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12 конкурсных  площадок</a:t>
              </a:r>
              <a:endParaRPr lang="en-US" altLang="ru-RU" sz="16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3915433" y="480173"/>
            <a:ext cx="3457883" cy="3169816"/>
            <a:chOff x="720" y="1461"/>
            <a:chExt cx="1367" cy="2377"/>
          </a:xfrm>
        </p:grpSpPr>
        <p:sp>
          <p:nvSpPr>
            <p:cNvPr id="24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AutoShape 7"/>
            <p:cNvSpPr>
              <a:spLocks noChangeArrowheads="1"/>
            </p:cNvSpPr>
            <p:nvPr/>
          </p:nvSpPr>
          <p:spPr bwMode="gray">
            <a:xfrm>
              <a:off x="736" y="1461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9"/>
            <p:cNvSpPr>
              <a:spLocks noChangeArrowheads="1"/>
            </p:cNvSpPr>
            <p:nvPr/>
          </p:nvSpPr>
          <p:spPr bwMode="gray">
            <a:xfrm>
              <a:off x="741" y="2982"/>
              <a:ext cx="1304" cy="487"/>
            </a:xfrm>
            <a:prstGeom prst="roundRect">
              <a:avLst>
                <a:gd name="adj" fmla="val 50000"/>
              </a:avLst>
            </a:prstGeom>
            <a:solidFill>
              <a:srgbClr val="8496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dirty="0" smtClean="0"/>
                <a:t>   </a:t>
              </a:r>
              <a:r>
                <a:rPr lang="ru-RU" sz="1600" dirty="0" smtClean="0">
                  <a:latin typeface="Century Gothic" panose="020B0502020202020204" pitchFamily="34" charset="0"/>
                </a:rPr>
                <a:t>Деловая программа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altLang="ru-RU" sz="1600" b="1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Панельная дискуссия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altLang="ru-RU" sz="1600" b="1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Семинар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altLang="ru-RU" sz="1600" b="1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Круглый стол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sz="1600" b="1" dirty="0" smtClean="0">
                  <a:latin typeface="Century Gothic" panose="020B0502020202020204" pitchFamily="34" charset="0"/>
                </a:rPr>
                <a:t>Заседание Молодежного совета</a:t>
              </a:r>
            </a:p>
            <a:p>
              <a:endParaRPr lang="ru-RU" sz="1600" dirty="0" smtClean="0">
                <a:latin typeface="Century Gothic" panose="020B0502020202020204" pitchFamily="34" charset="0"/>
              </a:endParaRPr>
            </a:p>
            <a:p>
              <a:endParaRPr lang="en-US" altLang="ru-RU" sz="16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8" name="Group 3"/>
          <p:cNvGrpSpPr>
            <a:grpSpLocks/>
          </p:cNvGrpSpPr>
          <p:nvPr/>
        </p:nvGrpSpPr>
        <p:grpSpPr bwMode="auto">
          <a:xfrm>
            <a:off x="7680623" y="453744"/>
            <a:ext cx="4352001" cy="3124292"/>
            <a:chOff x="720" y="1490"/>
            <a:chExt cx="1367" cy="2348"/>
          </a:xfrm>
        </p:grpSpPr>
        <p:sp>
          <p:nvSpPr>
            <p:cNvPr id="39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gray">
            <a:xfrm>
              <a:off x="759" y="2979"/>
              <a:ext cx="1304" cy="487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600" dirty="0" err="1" smtClean="0">
                  <a:latin typeface="Century Gothic" panose="020B0502020202020204" pitchFamily="34" charset="0"/>
                </a:rPr>
                <a:t>Профориентационное</a:t>
              </a:r>
              <a:endParaRPr lang="ru-RU" sz="1600" dirty="0" smtClean="0">
                <a:latin typeface="Century Gothic" panose="020B0502020202020204" pitchFamily="34" charset="0"/>
              </a:endParaRPr>
            </a:p>
            <a:p>
              <a:pPr algn="ctr"/>
              <a:r>
                <a:rPr lang="ru-RU" sz="1600" dirty="0" smtClean="0">
                  <a:latin typeface="Century Gothic" panose="020B0502020202020204" pitchFamily="34" charset="0"/>
                </a:rPr>
                <a:t> направление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altLang="ru-RU" dirty="0"/>
            </a:p>
          </p:txBody>
        </p:sp>
      </p:grpSp>
      <p:grpSp>
        <p:nvGrpSpPr>
          <p:cNvPr id="53" name="Group 3"/>
          <p:cNvGrpSpPr>
            <a:grpSpLocks/>
          </p:cNvGrpSpPr>
          <p:nvPr/>
        </p:nvGrpSpPr>
        <p:grpSpPr bwMode="auto">
          <a:xfrm>
            <a:off x="8201909" y="3407847"/>
            <a:ext cx="3842440" cy="2544870"/>
            <a:chOff x="720" y="1490"/>
            <a:chExt cx="1422" cy="2348"/>
          </a:xfrm>
        </p:grpSpPr>
        <p:sp>
          <p:nvSpPr>
            <p:cNvPr id="54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59" name="AutoShape 9"/>
            <p:cNvSpPr>
              <a:spLocks noChangeArrowheads="1"/>
            </p:cNvSpPr>
            <p:nvPr/>
          </p:nvSpPr>
          <p:spPr bwMode="gray">
            <a:xfrm>
              <a:off x="746" y="3098"/>
              <a:ext cx="1304" cy="487"/>
            </a:xfrm>
            <a:prstGeom prst="roundRect">
              <a:avLst>
                <a:gd name="adj" fmla="val 50000"/>
              </a:avLst>
            </a:prstGeom>
            <a:solidFill>
              <a:srgbClr val="C9D7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600" dirty="0" err="1" smtClean="0">
                  <a:latin typeface="Century Gothic" panose="020B0502020202020204" pitchFamily="34" charset="0"/>
                </a:rPr>
                <a:t>Медийное</a:t>
              </a:r>
              <a:r>
                <a:rPr lang="ru-RU" sz="1600" dirty="0" smtClean="0">
                  <a:latin typeface="Century Gothic" panose="020B0502020202020204" pitchFamily="34" charset="0"/>
                </a:rPr>
                <a:t> направление</a:t>
              </a:r>
            </a:p>
          </p:txBody>
        </p:sp>
        <p:sp>
          <p:nvSpPr>
            <p:cNvPr id="62" name="Text Box 17"/>
            <p:cNvSpPr txBox="1">
              <a:spLocks noChangeArrowheads="1"/>
            </p:cNvSpPr>
            <p:nvPr/>
          </p:nvSpPr>
          <p:spPr bwMode="gray">
            <a:xfrm>
              <a:off x="732" y="1783"/>
              <a:ext cx="1410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altLang="ru-RU" sz="1600" b="1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Оповещение информации  о 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чемпинате</a:t>
              </a:r>
              <a:r>
                <a:rPr lang="ru-RU" altLang="ru-RU" sz="1600" b="1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 в СМИ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altLang="ru-RU" sz="1600" b="1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Региональный 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конкурс«Медиаволонтер</a:t>
              </a:r>
              <a:r>
                <a:rPr lang="ru-RU" altLang="ru-RU" sz="1600" b="1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 Движения «Абилимпикс»</a:t>
              </a:r>
              <a:endParaRPr lang="en-US" altLang="ru-RU" sz="16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8" name="Group 3"/>
          <p:cNvGrpSpPr>
            <a:grpSpLocks/>
          </p:cNvGrpSpPr>
          <p:nvPr/>
        </p:nvGrpSpPr>
        <p:grpSpPr bwMode="auto">
          <a:xfrm>
            <a:off x="3910180" y="3590498"/>
            <a:ext cx="3770443" cy="3036330"/>
            <a:chOff x="716" y="1490"/>
            <a:chExt cx="1426" cy="2348"/>
          </a:xfrm>
        </p:grpSpPr>
        <p:sp>
          <p:nvSpPr>
            <p:cNvPr id="69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AutoShape 9"/>
            <p:cNvSpPr>
              <a:spLocks noChangeArrowheads="1"/>
            </p:cNvSpPr>
            <p:nvPr/>
          </p:nvSpPr>
          <p:spPr bwMode="gray">
            <a:xfrm>
              <a:off x="716" y="2991"/>
              <a:ext cx="1339" cy="487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600" dirty="0" smtClean="0">
                  <a:latin typeface="Century Gothic" panose="020B0502020202020204" pitchFamily="34" charset="0"/>
                </a:rPr>
                <a:t>Культурное направление</a:t>
              </a:r>
            </a:p>
          </p:txBody>
        </p:sp>
        <p:sp>
          <p:nvSpPr>
            <p:cNvPr id="76" name="Text Box 17"/>
            <p:cNvSpPr txBox="1">
              <a:spLocks noChangeArrowheads="1"/>
            </p:cNvSpPr>
            <p:nvPr/>
          </p:nvSpPr>
          <p:spPr bwMode="gray">
            <a:xfrm>
              <a:off x="732" y="1783"/>
              <a:ext cx="141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ru-RU" altLang="ru-RU" sz="1400" dirty="0" smtClean="0">
                <a:solidFill>
                  <a:srgbClr val="00000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989734" y="3910187"/>
            <a:ext cx="3371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Торжественная церемония  </a:t>
            </a:r>
            <a:r>
              <a:rPr lang="ru-RU" sz="1600" b="1" dirty="0" smtClean="0">
                <a:latin typeface="Century Gothic" panose="020B0502020202020204" pitchFamily="34" charset="0"/>
              </a:rPr>
              <a:t>открытия и закрытия  </a:t>
            </a:r>
            <a:r>
              <a:rPr lang="ru-RU" sz="1600" b="1" dirty="0">
                <a:latin typeface="Century Gothic" panose="020B0502020202020204" pitchFamily="34" charset="0"/>
              </a:rPr>
              <a:t>VIII Регионального чемпионата «Абилимпикс - 2023»</a:t>
            </a:r>
          </a:p>
          <a:p>
            <a:r>
              <a:rPr lang="ru-RU" sz="1600" b="1" dirty="0">
                <a:latin typeface="Century Gothic" panose="020B0502020202020204" pitchFamily="34" charset="0"/>
              </a:rPr>
              <a:t>Концертная  </a:t>
            </a:r>
            <a:r>
              <a:rPr lang="ru-RU" sz="1600" b="1" dirty="0" smtClean="0">
                <a:latin typeface="Century Gothic" panose="020B0502020202020204" pitchFamily="34" charset="0"/>
              </a:rPr>
              <a:t>видео-открытка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4296" y="531310"/>
            <a:ext cx="44477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latin typeface="Century Gothic" panose="020B0502020202020204" pitchFamily="34" charset="0"/>
              </a:rPr>
              <a:t>Профессиональные пробы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latin typeface="Century Gothic" panose="020B0502020202020204" pitchFamily="34" charset="0"/>
              </a:rPr>
              <a:t>Мастер- </a:t>
            </a:r>
            <a:r>
              <a:rPr lang="ru-RU" sz="1600" b="1" dirty="0">
                <a:latin typeface="Century Gothic" panose="020B0502020202020204" pitchFamily="34" charset="0"/>
              </a:rPr>
              <a:t>класс «</a:t>
            </a:r>
            <a:r>
              <a:rPr lang="ru-RU" sz="1600" b="1" dirty="0" err="1">
                <a:latin typeface="Century Gothic" panose="020B0502020202020204" pitchFamily="34" charset="0"/>
              </a:rPr>
              <a:t>Чудесариум</a:t>
            </a:r>
            <a:r>
              <a:rPr lang="ru-RU" sz="1600" b="1" dirty="0">
                <a:latin typeface="Century Gothic" panose="020B0502020202020204" pitchFamily="34" charset="0"/>
              </a:rPr>
              <a:t>»</a:t>
            </a:r>
          </a:p>
          <a:p>
            <a:r>
              <a:rPr lang="ru-RU" sz="1600" b="1" dirty="0">
                <a:latin typeface="Century Gothic" panose="020B0502020202020204" pitchFamily="34" charset="0"/>
              </a:rPr>
              <a:t>Мастер- класс «Играем в оркестре!»</a:t>
            </a:r>
          </a:p>
          <a:p>
            <a:r>
              <a:rPr lang="ru-RU" sz="1600" b="1" dirty="0">
                <a:latin typeface="Century Gothic" panose="020B0502020202020204" pitchFamily="34" charset="0"/>
              </a:rPr>
              <a:t>Мастер-класс «Азбука фитнеса</a:t>
            </a:r>
            <a:r>
              <a:rPr lang="ru-RU" sz="1600" b="1" dirty="0" smtClean="0">
                <a:latin typeface="Century Gothic" panose="020B0502020202020204" pitchFamily="34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latin typeface="Century Gothic" panose="020B0502020202020204" pitchFamily="34" charset="0"/>
              </a:rPr>
              <a:t>Презентационный показ компетенции «</a:t>
            </a:r>
            <a:r>
              <a:rPr lang="ru-RU" sz="1600" b="1" dirty="0" err="1">
                <a:latin typeface="Century Gothic" panose="020B0502020202020204" pitchFamily="34" charset="0"/>
              </a:rPr>
              <a:t>Карвинг</a:t>
            </a:r>
            <a:r>
              <a:rPr lang="ru-RU" sz="1600" b="1" dirty="0" smtClean="0">
                <a:latin typeface="Century Gothic" panose="020B0502020202020204" pitchFamily="34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err="1" smtClean="0">
                <a:latin typeface="Century Gothic" panose="020B0502020202020204" pitchFamily="34" charset="0"/>
              </a:rPr>
              <a:t>Профоринтационное</a:t>
            </a:r>
            <a:r>
              <a:rPr lang="ru-RU" sz="1600" b="1" dirty="0" smtClean="0">
                <a:latin typeface="Century Gothic" panose="020B0502020202020204" pitchFamily="34" charset="0"/>
              </a:rPr>
              <a:t> тестирование</a:t>
            </a:r>
          </a:p>
          <a:p>
            <a:endParaRPr lang="ru-RU" sz="1600" dirty="0"/>
          </a:p>
        </p:txBody>
      </p:sp>
      <p:grpSp>
        <p:nvGrpSpPr>
          <p:cNvPr id="83" name="Group 3"/>
          <p:cNvGrpSpPr>
            <a:grpSpLocks/>
          </p:cNvGrpSpPr>
          <p:nvPr/>
        </p:nvGrpSpPr>
        <p:grpSpPr bwMode="auto">
          <a:xfrm>
            <a:off x="242302" y="3649989"/>
            <a:ext cx="3132984" cy="2905872"/>
            <a:chOff x="716" y="1490"/>
            <a:chExt cx="1371" cy="2348"/>
          </a:xfrm>
        </p:grpSpPr>
        <p:sp>
          <p:nvSpPr>
            <p:cNvPr id="84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" name="AutoShape 9"/>
            <p:cNvSpPr>
              <a:spLocks noChangeArrowheads="1"/>
            </p:cNvSpPr>
            <p:nvPr/>
          </p:nvSpPr>
          <p:spPr bwMode="gray">
            <a:xfrm>
              <a:off x="726" y="3027"/>
              <a:ext cx="1304" cy="487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sz="1600" dirty="0" smtClean="0">
                  <a:latin typeface="Century Gothic" panose="020B0502020202020204" pitchFamily="34" charset="0"/>
                </a:rPr>
                <a:t>Добровольческое</a:t>
              </a:r>
            </a:p>
            <a:p>
              <a:pPr algn="ctr"/>
              <a:r>
                <a:rPr lang="ru-RU" sz="1600" dirty="0" smtClean="0">
                  <a:latin typeface="Century Gothic" panose="020B0502020202020204" pitchFamily="34" charset="0"/>
                </a:rPr>
                <a:t>  направление</a:t>
              </a:r>
              <a:endParaRPr lang="ru-RU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90" name="Text Box 17"/>
            <p:cNvSpPr txBox="1">
              <a:spLocks noChangeArrowheads="1"/>
            </p:cNvSpPr>
            <p:nvPr/>
          </p:nvSpPr>
          <p:spPr bwMode="gray">
            <a:xfrm>
              <a:off x="716" y="1776"/>
              <a:ext cx="1348" cy="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altLang="ru-RU" sz="1600" b="1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Молодежный тренинг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altLang="ru-RU" sz="1600" b="1" dirty="0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Добровольческий 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latin typeface="Century Gothic" panose="020B0502020202020204" pitchFamily="34" charset="0"/>
                </a:rPr>
                <a:t>коворкинг</a:t>
              </a:r>
              <a:endParaRPr lang="ru-RU" altLang="ru-RU" sz="1600" b="1" dirty="0" smtClean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08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ts val="32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Ресурсы, которые необходимы для эффективной реализации  региональной практики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FBCFD64-72B5-42EF-8289-B99796561703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708F71-A277-4FA3-9FD9-23B343AC5DF2}"/>
              </a:ext>
            </a:extLst>
          </p:cNvPr>
          <p:cNvSpPr txBox="1"/>
          <p:nvPr/>
        </p:nvSpPr>
        <p:spPr>
          <a:xfrm>
            <a:off x="388937" y="1855530"/>
            <a:ext cx="83534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Кадровый ресурс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Административный ресурс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Финансовый ресурс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Информационно-технический ресурс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endParaRPr lang="ru-RU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9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97" y="275567"/>
            <a:ext cx="10907132" cy="44762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Ожидаемые результаты реализации региональной практики и методы их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контроля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Показатели и ожидаемы результаты отражены  в Плане работы (Дорожная карта)реализации проектов и программ движения «Абилимпикс» на территории Ханты-Мансийского автономного округа-Югры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75581B0-D52F-4913-9717-9C25AD889916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96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Сведения о практической апробации региональной практики </a:t>
            </a:r>
            <a:r>
              <a:rPr lang="ru-RU" sz="32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- </a:t>
            </a:r>
            <a:r>
              <a:rPr lang="en-US" dirty="0" smtClean="0">
                <a:solidFill>
                  <a:srgbClr val="4A63FC"/>
                </a:solidFill>
                <a:latin typeface="Century Gothic" panose="020B0502020202020204" pitchFamily="34" charset="0"/>
                <a:hlinkClick r:id="rId2"/>
              </a:rPr>
              <a:t>https</a:t>
            </a:r>
            <a:r>
              <a:rPr lang="en-US" dirty="0">
                <a:solidFill>
                  <a:srgbClr val="4A63FC"/>
                </a:solidFill>
                <a:latin typeface="Century Gothic" panose="020B0502020202020204" pitchFamily="34" charset="0"/>
                <a:hlinkClick r:id="rId2"/>
              </a:rPr>
              <a:t>://</a:t>
            </a:r>
            <a:r>
              <a:rPr lang="en-US" dirty="0" smtClean="0">
                <a:solidFill>
                  <a:srgbClr val="4A63FC"/>
                </a:solidFill>
                <a:latin typeface="Century Gothic" panose="020B0502020202020204" pitchFamily="34" charset="0"/>
                <a:hlinkClick r:id="rId2"/>
              </a:rPr>
              <a:t>www.ugoria.tv/news/2023/04/20/47060</a:t>
            </a:r>
            <a:r>
              <a:rPr lang="ru-RU" dirty="0" smtClean="0">
                <a:solidFill>
                  <a:srgbClr val="4A63FC"/>
                </a:solidFill>
                <a:latin typeface="Century Gothic" panose="020B0502020202020204" pitchFamily="34" charset="0"/>
              </a:rPr>
              <a:t/>
            </a:r>
            <a:br>
              <a:rPr lang="ru-RU" dirty="0" smtClean="0">
                <a:solidFill>
                  <a:srgbClr val="4A63FC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rgbClr val="4A63FC"/>
                </a:solidFill>
                <a:latin typeface="Century Gothic" panose="020B0502020202020204" pitchFamily="34" charset="0"/>
              </a:rPr>
              <a:t/>
            </a:r>
            <a:br>
              <a:rPr lang="ru-RU" dirty="0" smtClean="0">
                <a:solidFill>
                  <a:srgbClr val="4A63FC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rgbClr val="4A63FC"/>
                </a:solidFill>
                <a:latin typeface="Century Gothic" panose="020B0502020202020204" pitchFamily="34" charset="0"/>
              </a:rPr>
              <a:t>- </a:t>
            </a:r>
            <a:r>
              <a:rPr lang="en-US" dirty="0" smtClean="0">
                <a:solidFill>
                  <a:srgbClr val="4A63FC"/>
                </a:solidFill>
                <a:latin typeface="Century Gothic" panose="020B0502020202020204" pitchFamily="34" charset="0"/>
                <a:hlinkClick r:id="rId3"/>
              </a:rPr>
              <a:t>https</a:t>
            </a:r>
            <a:r>
              <a:rPr lang="en-US" dirty="0">
                <a:solidFill>
                  <a:srgbClr val="4A63FC"/>
                </a:solidFill>
                <a:latin typeface="Century Gothic" panose="020B0502020202020204" pitchFamily="34" charset="0"/>
                <a:hlinkClick r:id="rId3"/>
              </a:rPr>
              <a:t>://xn--</a:t>
            </a:r>
            <a:r>
              <a:rPr lang="en-US" dirty="0" smtClean="0">
                <a:solidFill>
                  <a:srgbClr val="4A63FC"/>
                </a:solidFill>
                <a:latin typeface="Century Gothic" panose="020B0502020202020204" pitchFamily="34" charset="0"/>
                <a:hlinkClick r:id="rId3"/>
              </a:rPr>
              <a:t>86-1lcte.xn--p1ai/news/rezultaty_viii_chempionata_khmao_jugry_abilimpiks_v_2023_godu/2023-05-26-2073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-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https://hmtpk.ru/ru/press-center/news/for-students/s-20-22-aprelya-2023-goda-proshel-viii-regionalnyy-chempionat-abilimpiks-2023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/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https://www.ugoria.tv/news/2023/04/26/47607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ru-RU" sz="44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9677BB8-8901-4E45-AF1F-6B8727737488}"/>
              </a:ext>
            </a:extLst>
          </p:cNvPr>
          <p:cNvSpPr/>
          <p:nvPr/>
        </p:nvSpPr>
        <p:spPr>
          <a:xfrm flipH="1">
            <a:off x="0" y="0"/>
            <a:ext cx="227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03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00" y="12629"/>
            <a:ext cx="11853006" cy="94033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9F79"/>
                </a:solidFill>
                <a:latin typeface="Century Gothic" panose="020B0502020202020204" pitchFamily="34" charset="0"/>
              </a:rPr>
              <a:t/>
            </a:r>
            <a:br>
              <a:rPr lang="ru-RU" sz="3200" b="1" dirty="0" smtClean="0">
                <a:solidFill>
                  <a:srgbClr val="009F79"/>
                </a:solidFill>
                <a:latin typeface="Century Gothic" panose="020B0502020202020204" pitchFamily="34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Результаты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, подтверждающие эффективность реализации региональной практики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ru-RU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gray">
          <a:xfrm>
            <a:off x="581200" y="4124297"/>
            <a:ext cx="16466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20</a:t>
            </a:r>
            <a:r>
              <a:rPr lang="ru-RU" alt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16</a:t>
            </a:r>
            <a:endParaRPr lang="en-US" alt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877078" y="4777273"/>
            <a:ext cx="933061" cy="895739"/>
            <a:chOff x="2016" y="1920"/>
            <a:chExt cx="1680" cy="1680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2EB9B6"/>
                </a:gs>
                <a:gs pos="100000">
                  <a:srgbClr val="2EB9B6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rgbClr val="2EB9B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0" name="AutoShape 8"/>
          <p:cNvSpPr>
            <a:spLocks noChangeArrowheads="1"/>
          </p:cNvSpPr>
          <p:nvPr/>
        </p:nvSpPr>
        <p:spPr bwMode="gray">
          <a:xfrm flipH="1">
            <a:off x="2668381" y="4222673"/>
            <a:ext cx="8920237" cy="2382090"/>
          </a:xfrm>
          <a:prstGeom prst="homePlate">
            <a:avLst>
              <a:gd name="adj" fmla="val 42044"/>
            </a:avLst>
          </a:prstGeom>
          <a:gradFill rotWithShape="1">
            <a:gsLst>
              <a:gs pos="4000">
                <a:srgbClr val="2EB9B6"/>
              </a:gs>
              <a:gs pos="59000">
                <a:srgbClr val="7AECD4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EB9B6"/>
            </a:extrusionClr>
            <a:contourClr>
              <a:srgbClr val="2EB9B6"/>
            </a:contourClr>
          </a:sp3d>
        </p:spPr>
        <p:txBody>
          <a:bodyPr wrap="none" anchor="ctr">
            <a:flatTx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gray">
          <a:xfrm>
            <a:off x="3900195" y="4138025"/>
            <a:ext cx="768842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600" b="1" dirty="0">
                <a:solidFill>
                  <a:srgbClr val="000000"/>
                </a:solidFill>
              </a:rPr>
              <a:t>  </a:t>
            </a:r>
            <a:r>
              <a:rPr lang="ru-RU" altLang="ru-RU" sz="3200" b="1" dirty="0">
                <a:solidFill>
                  <a:srgbClr val="000000"/>
                </a:solidFill>
              </a:rPr>
              <a:t>43 - </a:t>
            </a:r>
            <a:r>
              <a:rPr lang="ru-RU" altLang="ru-RU" sz="3200" dirty="0">
                <a:solidFill>
                  <a:srgbClr val="000000"/>
                </a:solidFill>
              </a:rPr>
              <a:t> </a:t>
            </a:r>
            <a:r>
              <a:rPr lang="ru-RU" altLang="ru-RU" sz="3200" b="1" dirty="0">
                <a:solidFill>
                  <a:srgbClr val="000000"/>
                </a:solidFill>
              </a:rPr>
              <a:t>количество  участников</a:t>
            </a:r>
            <a:endParaRPr lang="en-US" altLang="ru-RU" sz="3200" b="1" dirty="0">
              <a:solidFill>
                <a:srgbClr val="000000"/>
              </a:solidFill>
            </a:endParaRPr>
          </a:p>
          <a:p>
            <a:r>
              <a:rPr lang="ru-RU" altLang="ru-RU" sz="3200" b="1" dirty="0">
                <a:solidFill>
                  <a:srgbClr val="000000"/>
                </a:solidFill>
              </a:rPr>
              <a:t>       8 - количество компетенций </a:t>
            </a:r>
            <a:endParaRPr lang="en-US" altLang="ru-RU" sz="3200" b="1" dirty="0">
              <a:solidFill>
                <a:srgbClr val="000000"/>
              </a:solidFill>
            </a:endParaRPr>
          </a:p>
          <a:p>
            <a:r>
              <a:rPr lang="ru-RU" altLang="ru-RU" sz="3200" b="1" dirty="0">
                <a:solidFill>
                  <a:srgbClr val="000000"/>
                </a:solidFill>
              </a:rPr>
              <a:t>            40 -  количество экспертов</a:t>
            </a:r>
          </a:p>
          <a:p>
            <a:r>
              <a:rPr lang="ru-RU" altLang="ru-RU" sz="3200" b="1" dirty="0">
                <a:solidFill>
                  <a:srgbClr val="000000"/>
                </a:solidFill>
              </a:rPr>
              <a:t>	</a:t>
            </a:r>
            <a:r>
              <a:rPr lang="ru-RU" altLang="ru-RU" sz="3200" b="1" dirty="0" smtClean="0">
                <a:solidFill>
                  <a:srgbClr val="000000"/>
                </a:solidFill>
              </a:rPr>
              <a:t>      24 </a:t>
            </a:r>
            <a:r>
              <a:rPr lang="ru-RU" altLang="ru-RU" sz="3200" b="1" dirty="0">
                <a:solidFill>
                  <a:srgbClr val="000000"/>
                </a:solidFill>
              </a:rPr>
              <a:t>– </a:t>
            </a:r>
            <a:r>
              <a:rPr lang="ru-RU" altLang="ru-RU" sz="3200" b="1" dirty="0" smtClean="0">
                <a:solidFill>
                  <a:srgbClr val="000000"/>
                </a:solidFill>
              </a:rPr>
              <a:t>победителей   и  призеров</a:t>
            </a:r>
            <a:endParaRPr lang="en-US" altLang="ru-RU" sz="3200" b="1" dirty="0">
              <a:solidFill>
                <a:srgbClr val="000000"/>
              </a:solidFill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gray">
          <a:xfrm>
            <a:off x="517782" y="1218852"/>
            <a:ext cx="16466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20</a:t>
            </a:r>
            <a:r>
              <a:rPr lang="ru-RU" alt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23</a:t>
            </a:r>
            <a:endParaRPr lang="en-US" altLang="ru-RU" sz="40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958758" y="1963093"/>
            <a:ext cx="851381" cy="798768"/>
            <a:chOff x="2016" y="1920"/>
            <a:chExt cx="1680" cy="1680"/>
          </a:xfrm>
        </p:grpSpPr>
        <p:sp>
          <p:nvSpPr>
            <p:cNvPr id="28" name="Oval 2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3600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6600">
                    <a:gamma/>
                    <a:tint val="0"/>
                    <a:invGamma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3600">
                <a:solidFill>
                  <a:prstClr val="black"/>
                </a:solidFill>
              </a:endParaRPr>
            </a:p>
          </p:txBody>
        </p:sp>
      </p:grpSp>
      <p:sp>
        <p:nvSpPr>
          <p:cNvPr id="31" name="AutoShape 29"/>
          <p:cNvSpPr>
            <a:spLocks noChangeArrowheads="1"/>
          </p:cNvSpPr>
          <p:nvPr/>
        </p:nvSpPr>
        <p:spPr bwMode="gray">
          <a:xfrm flipH="1">
            <a:off x="2604892" y="1218852"/>
            <a:ext cx="8983725" cy="2444824"/>
          </a:xfrm>
          <a:prstGeom prst="homePlate">
            <a:avLst>
              <a:gd name="adj" fmla="val 37730"/>
            </a:avLst>
          </a:prstGeom>
          <a:gradFill rotWithShape="1">
            <a:gsLst>
              <a:gs pos="0">
                <a:srgbClr val="FF9933"/>
              </a:gs>
              <a:gs pos="3000">
                <a:srgbClr val="FFCC66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8" y="5842317"/>
            <a:ext cx="2949859" cy="980052"/>
          </a:xfrm>
          <a:prstGeom prst="rect">
            <a:avLst/>
          </a:prstGeom>
        </p:spPr>
      </p:pic>
      <p:sp>
        <p:nvSpPr>
          <p:cNvPr id="36" name="Text Box 16">
            <a:extLst>
              <a:ext uri="{FF2B5EF4-FFF2-40B4-BE49-F238E27FC236}">
                <a16:creationId xmlns="" xmlns:a16="http://schemas.microsoft.com/office/drawing/2014/main" id="{E27C11BE-5576-4DEB-B325-CBA81FB2BE0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79951" y="952959"/>
            <a:ext cx="8700766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600" b="1" dirty="0">
                <a:solidFill>
                  <a:srgbClr val="000000"/>
                </a:solidFill>
              </a:rPr>
              <a:t>    </a:t>
            </a:r>
            <a:r>
              <a:rPr lang="en-US" altLang="ru-RU" sz="28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290 </a:t>
            </a:r>
            <a:r>
              <a:rPr lang="ru-RU" altLang="ru-RU" sz="28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-   </a:t>
            </a:r>
            <a:r>
              <a:rPr lang="ru-RU" alt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количество  участников</a:t>
            </a:r>
          </a:p>
          <a:p>
            <a:r>
              <a:rPr lang="ru-RU" alt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</a:t>
            </a:r>
            <a:r>
              <a:rPr lang="ru-RU" altLang="ru-RU" sz="28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37 </a:t>
            </a:r>
            <a:r>
              <a:rPr lang="ru-RU" alt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- количество компетенций </a:t>
            </a:r>
            <a:endParaRPr lang="en-US" altLang="ru-RU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ru-RU" alt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  </a:t>
            </a:r>
            <a:r>
              <a:rPr lang="ru-RU" altLang="ru-RU" sz="28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15</a:t>
            </a:r>
            <a:r>
              <a:rPr lang="en-US" altLang="ru-RU" sz="28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</a:t>
            </a:r>
            <a:r>
              <a:rPr lang="ru-RU" altLang="ru-RU" sz="28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-  </a:t>
            </a:r>
            <a:r>
              <a:rPr lang="ru-RU" alt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количество экспертов </a:t>
            </a:r>
            <a:endParaRPr lang="ru-RU" altLang="ru-RU" sz="2800" b="1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ru-RU" alt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8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             80 - добровольцев</a:t>
            </a:r>
            <a:endParaRPr lang="ru-RU" altLang="ru-RU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ru-RU" altLang="ru-RU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  <a:r>
              <a:rPr lang="ru-RU" altLang="ru-RU" sz="28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        </a:t>
            </a:r>
            <a:r>
              <a:rPr lang="ru-RU" altLang="ru-RU" sz="28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108 </a:t>
            </a:r>
            <a:r>
              <a:rPr lang="ru-RU" alt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– победителей и </a:t>
            </a:r>
            <a:r>
              <a:rPr lang="ru-RU" altLang="ru-RU" sz="28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призеров</a:t>
            </a:r>
          </a:p>
          <a:p>
            <a:r>
              <a:rPr lang="ru-RU" alt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8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                   1</a:t>
            </a:r>
            <a:r>
              <a:rPr lang="en-US" altLang="ru-RU" sz="28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2</a:t>
            </a:r>
            <a:r>
              <a:rPr lang="ru-RU" altLang="ru-RU" sz="28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- образовательных площадок</a:t>
            </a:r>
            <a:endParaRPr lang="en-US" altLang="ru-RU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3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Обложка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Абилимпикс">
      <a:majorFont>
        <a:latin typeface="Futura PT Bold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новные блоки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Закрывающие слайды">
  <a:themeElements>
    <a:clrScheme name="Пользовательские 2">
      <a:dk1>
        <a:srgbClr val="000000"/>
      </a:dk1>
      <a:lt1>
        <a:srgbClr val="FFFFFF"/>
      </a:lt1>
      <a:dk2>
        <a:srgbClr val="97989A"/>
      </a:dk2>
      <a:lt2>
        <a:srgbClr val="E3E9EC"/>
      </a:lt2>
      <a:accent1>
        <a:srgbClr val="0540F2"/>
      </a:accent1>
      <a:accent2>
        <a:srgbClr val="009F79"/>
      </a:accent2>
      <a:accent3>
        <a:srgbClr val="E83745"/>
      </a:accent3>
      <a:accent4>
        <a:srgbClr val="4B83F1"/>
      </a:accent4>
      <a:accent5>
        <a:srgbClr val="C8D6F1"/>
      </a:accent5>
      <a:accent6>
        <a:srgbClr val="000000"/>
      </a:accent6>
      <a:hlink>
        <a:srgbClr val="4B83F1"/>
      </a:hlink>
      <a:folHlink>
        <a:srgbClr val="4B83F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100_dark_2002">
  <a:themeElements>
    <a:clrScheme name="CD100_dark_2002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CD100_dark_200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D100_dark_2002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D100_dark_2002">
  <a:themeElements>
    <a:clrScheme name="CD100_dark_2002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CD100_dark_200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D100_dark_2002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4008</TotalTime>
  <Words>564</Words>
  <Application>Microsoft Office PowerPoint</Application>
  <PresentationFormat>Широкоэкранный</PresentationFormat>
  <Paragraphs>117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32" baseType="lpstr">
      <vt:lpstr>Verdana</vt:lpstr>
      <vt:lpstr>Arial</vt:lpstr>
      <vt:lpstr>Lato Light</vt:lpstr>
      <vt:lpstr>Helvetica Neue</vt:lpstr>
      <vt:lpstr>Wingdings</vt:lpstr>
      <vt:lpstr>Roboto</vt:lpstr>
      <vt:lpstr>Calibri Light</vt:lpstr>
      <vt:lpstr>Futura PT Medium</vt:lpstr>
      <vt:lpstr>Futura PT Book</vt:lpstr>
      <vt:lpstr>Century Gothic</vt:lpstr>
      <vt:lpstr>Calibri</vt:lpstr>
      <vt:lpstr>Futura PT Demi</vt:lpstr>
      <vt:lpstr>Futura PT Light</vt:lpstr>
      <vt:lpstr>Futura PT Bold</vt:lpstr>
      <vt:lpstr>Times New Roman</vt:lpstr>
      <vt:lpstr>Обложка</vt:lpstr>
      <vt:lpstr>Основные блоки</vt:lpstr>
      <vt:lpstr>Закрывающие слайды</vt:lpstr>
      <vt:lpstr>CD100_dark_2002</vt:lpstr>
      <vt:lpstr>1_CD100_dark_2002</vt:lpstr>
      <vt:lpstr>Тема Office</vt:lpstr>
      <vt:lpstr>Бюджетное учреждение профессионального образования  Ханты-Мансийского автономного округа – Югры  «Нижневартовский социально-гуманитарный колледж»</vt:lpstr>
      <vt:lpstr>Введение </vt:lpstr>
      <vt:lpstr>  Модель проведения регионального чемпионата «Абилимпикс»  в Ханты-Мансийском автономном округе-Югре  ( на примере категории «Школьники») </vt:lpstr>
      <vt:lpstr>  Программные направления Регионального чемпионата </vt:lpstr>
      <vt:lpstr>Описание программных направлений      </vt:lpstr>
      <vt:lpstr>Ресурсы, которые необходимы для эффективной реализации  региональной практики </vt:lpstr>
      <vt:lpstr>Ожидаемые результаты реализации региональной практики и методы их контроля  Показатели и ожидаемы результаты отражены  в Плане работы (Дорожная карта)реализации проектов и программ движения «Абилимпикс» на территории Ханты-Мансийского автономного округа-Югры </vt:lpstr>
      <vt:lpstr>Сведения о практической апробации региональной практики   - https://www.ugoria.tv/news/2023/04/20/47060  - https://xn--86-1lcte.xn--p1ai/news/rezultaty_viii_chempionata_khmao_jugry_abilimpiks_v_2023_godu/2023-05-26-2073  - https://hmtpk.ru/ru/press-center/news/for-students/s-20-22-aprelya-2023-goda-proshel-viii-regionalnyy-chempionat-abilimpiks-2023/  - https://www.ugoria.tv/news/2023/04/26/47607      </vt:lpstr>
      <vt:lpstr> Результаты, подтверждающие эффективность реализации региональной практики </vt:lpstr>
      <vt:lpstr>Заключение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ResursniyPC</cp:lastModifiedBy>
  <cp:revision>378</cp:revision>
  <cp:lastPrinted>2023-02-28T10:07:21Z</cp:lastPrinted>
  <dcterms:created xsi:type="dcterms:W3CDTF">2022-10-21T09:29:54Z</dcterms:created>
  <dcterms:modified xsi:type="dcterms:W3CDTF">2023-09-29T14:31:35Z</dcterms:modified>
</cp:coreProperties>
</file>