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8"/>
  </p:notesMasterIdLst>
  <p:handoutMasterIdLst>
    <p:handoutMasterId r:id="rId19"/>
  </p:handoutMasterIdLst>
  <p:sldIdLst>
    <p:sldId id="281" r:id="rId4"/>
    <p:sldId id="259" r:id="rId5"/>
    <p:sldId id="262" r:id="rId6"/>
    <p:sldId id="264" r:id="rId7"/>
    <p:sldId id="266" r:id="rId8"/>
    <p:sldId id="288" r:id="rId9"/>
    <p:sldId id="265" r:id="rId10"/>
    <p:sldId id="267" r:id="rId11"/>
    <p:sldId id="268" r:id="rId12"/>
    <p:sldId id="269" r:id="rId13"/>
    <p:sldId id="289" r:id="rId14"/>
    <p:sldId id="290" r:id="rId15"/>
    <p:sldId id="291" r:id="rId16"/>
    <p:sldId id="271" r:id="rId17"/>
  </p:sldIdLst>
  <p:sldSz cx="12192000" cy="6858000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Futura PT Book" panose="020B0604020202020204" charset="-52"/>
      <p:regular r:id="rId30"/>
    </p:embeddedFont>
    <p:embeddedFont>
      <p:font typeface="Futura PT Light" panose="020B0604020202020204" charset="-52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6FD"/>
    <a:srgbClr val="4A63FC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5597" autoAdjust="0"/>
  </p:normalViewPr>
  <p:slideViewPr>
    <p:cSldViewPr snapToGrid="0" showGuides="1">
      <p:cViewPr varScale="1">
        <p:scale>
          <a:sx n="109" d="100"/>
          <a:sy n="109" d="100"/>
        </p:scale>
        <p:origin x="480" y="114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Century Gothic" panose="020B0502020202020204" pitchFamily="34" charset="0"/>
              </a:rPr>
              <a:t>Результаты оперативного мониторинга на 1 октября 2023 года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оперативного мониторинга на 1 октября 2023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EB-41FE-92E2-C6D9FC7F91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EB-41FE-92E2-C6D9FC7F91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EB-41FE-92E2-C6D9FC7F91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EB-41FE-92E2-C6D9FC7F91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трудоустроено</c:v>
                </c:pt>
                <c:pt idx="1">
                  <c:v>не трудоустроено</c:v>
                </c:pt>
                <c:pt idx="2">
                  <c:v>обучаются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391</c:v>
                </c:pt>
                <c:pt idx="1">
                  <c:v>465</c:v>
                </c:pt>
                <c:pt idx="2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EB-41FE-92E2-C6D9FC7F9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23.emf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25.emf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24.emf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32" y="584201"/>
            <a:ext cx="10492068" cy="1163395"/>
          </a:xfrm>
        </p:spPr>
        <p:txBody>
          <a:bodyPr anchor="t"/>
          <a:lstStyle/>
          <a:p>
            <a:pPr algn="ctr">
              <a:spcAft>
                <a:spcPts val="800"/>
              </a:spcAft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Государственное автономное профессиональное образовательное учреждение Свердловской области «Социально-профессиональный техникум «Строитель»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0133" y="2205390"/>
            <a:ext cx="7748866" cy="809205"/>
          </a:xfrm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Модель проведения регионального чемпионата «Абилимпикс» в Свердловской области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018" y="3429000"/>
            <a:ext cx="4700868" cy="1163394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dirty="0">
                <a:latin typeface="Century Gothic" panose="020B0502020202020204" pitchFamily="34" charset="0"/>
              </a:rPr>
              <a:t>Чешко С.Л., заместитель директора ГАПОУ СО «Социально-профессиональный техникум «Строитель», руководитель ЦРД</a:t>
            </a: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A4DAD0-25C4-6F03-990F-63C69497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3" y="1389711"/>
            <a:ext cx="7315834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192F35-491C-21BF-16A7-9190EBBD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61" y="1525101"/>
            <a:ext cx="910821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6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B2A6D7-9780-ED6B-00FC-33E1BF949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201" y="1465918"/>
            <a:ext cx="6974428" cy="3926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12DB1F-39B5-5904-68DE-3F34DCAD566A}"/>
              </a:ext>
            </a:extLst>
          </p:cNvPr>
          <p:cNvSpPr txBox="1"/>
          <p:nvPr/>
        </p:nvSpPr>
        <p:spPr>
          <a:xfrm>
            <a:off x="650289" y="1832698"/>
            <a:ext cx="3815179" cy="276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Сертификаты победителей национального чемпионата «Абилимпикс» получили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в 2020 году: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8 победителей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В 2022 году: 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10 победителей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9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id="{ECC12ADE-2CD1-515D-7713-5287BFC07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105467"/>
              </p:ext>
            </p:extLst>
          </p:nvPr>
        </p:nvGraphicFramePr>
        <p:xfrm>
          <a:off x="616002" y="157944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0419F1-F3BE-C437-2471-B2F1439AA444}"/>
              </a:ext>
            </a:extLst>
          </p:cNvPr>
          <p:cNvSpPr txBox="1"/>
          <p:nvPr/>
        </p:nvSpPr>
        <p:spPr>
          <a:xfrm>
            <a:off x="5958987" y="1536174"/>
            <a:ext cx="60974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36947" algn="ctr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Причины не трудоустройства</a:t>
            </a:r>
          </a:p>
          <a:p>
            <a:pPr marL="0" marR="0" lvl="0" indent="336947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срочная служба в вооруженных силах РФ – </a:t>
            </a:r>
            <a:r>
              <a:rPr kumimoji="0" lang="ru-RU" alt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(4 чел.);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336947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отказ от трудоустройства </a:t>
            </a:r>
            <a:r>
              <a:rPr kumimoji="0" lang="ru-RU" alt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(9 чел.)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 (уход за больными родственниками/престарелыми родителями, уход за семьей в связи с мобилизацией члена семьи, получение пособия сироты, желание родителей);</a:t>
            </a:r>
          </a:p>
          <a:p>
            <a:pPr marL="0" marR="0" lvl="0" indent="336947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является пенсионером и не нуждается в трудоустройстве (</a:t>
            </a:r>
            <a:r>
              <a:rPr kumimoji="0" lang="ru-RU" alt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6 чел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.);</a:t>
            </a:r>
          </a:p>
          <a:p>
            <a:pPr marL="0" marR="0" lvl="0" indent="336947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смена места жительства, переезд за пределы Свердловской области </a:t>
            </a:r>
            <a:r>
              <a:rPr kumimoji="0" lang="ru-RU" alt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(13 чел.);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336947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отпуск по беременности и родам/ отпуск по уходу за ребенком (18 чел.);</a:t>
            </a:r>
          </a:p>
          <a:p>
            <a:pPr marL="0" marR="0" lvl="0" indent="336947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не работают в связи с ухудшением состояния здоровья </a:t>
            </a:r>
            <a:r>
              <a:rPr kumimoji="0" lang="ru-RU" alt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(58 чел.);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336947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смерть (1 чел.).</a:t>
            </a:r>
          </a:p>
        </p:txBody>
      </p:sp>
    </p:spTree>
    <p:extLst>
      <p:ext uri="{BB962C8B-B14F-4D97-AF65-F5344CB8AC3E}">
        <p14:creationId xmlns:p14="http://schemas.microsoft.com/office/powerpoint/2010/main" val="109319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9DF62-49EB-D3BB-C69C-B019F6CD27DE}"/>
              </a:ext>
            </a:extLst>
          </p:cNvPr>
          <p:cNvSpPr txBox="1">
            <a:spLocks/>
          </p:cNvSpPr>
          <p:nvPr/>
        </p:nvSpPr>
        <p:spPr>
          <a:xfrm>
            <a:off x="688731" y="1253331"/>
            <a:ext cx="41865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Результаты развития движения «Абилимпикс» Свердловской области, участия в региональных и национальных чемпионатах «Абилимпикс» подтверждают эффективность региональной модели проведения чемпионата в Свердловской области.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51B49B-7B6E-5D7C-9051-E3FC74A6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591" y="1604629"/>
            <a:ext cx="6035563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515884" y="4444484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31900" y="1989105"/>
            <a:ext cx="8353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содействие развитию в Свердловской области движения «Абилимпикс», обеспечивающего эффективную профессиональную ориентацию и мотивацию инвалидов и лиц с ограниченными возможностями здоровья (далее – ОВЗ) к получению профессионального образования, содействие их трудоустройству и социокультурной инклюзии в обществе, развитию новых профессий и трудовой занятости для людей с инвалидностью и лиц с ОВЗ на региональном рынке труда.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231900" y="5101288"/>
            <a:ext cx="8353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лица с инвалидностью и ограниченными возможностями здоровья, обучающиеся в школах, колледжах, ВУЗах,  работники предприятий и организаций, находящиеся в поиске работы</a:t>
            </a: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87767" y="207340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87767" y="5142232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7FF9F-8E6C-0197-9479-D3AC6F4C8B66}"/>
              </a:ext>
            </a:extLst>
          </p:cNvPr>
          <p:cNvSpPr txBox="1">
            <a:spLocks/>
          </p:cNvSpPr>
          <p:nvPr/>
        </p:nvSpPr>
        <p:spPr>
          <a:xfrm>
            <a:off x="6561992" y="1350719"/>
            <a:ext cx="5181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622F601-A4B8-FA95-E7CA-105CEDAAEFA0}"/>
              </a:ext>
            </a:extLst>
          </p:cNvPr>
          <p:cNvSpPr txBox="1">
            <a:spLocks/>
          </p:cNvSpPr>
          <p:nvPr/>
        </p:nvSpPr>
        <p:spPr>
          <a:xfrm>
            <a:off x="700454" y="1350719"/>
            <a:ext cx="5181600" cy="5145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Заседания организационного комитета, координационного совета партнеров «Абилимпикс»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Информирование (</a:t>
            </a:r>
            <a:r>
              <a:rPr kumimoji="0" lang="ru-RU" sz="33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межчемпионатные</a:t>
            </a: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мероприятия, социальные сети, страница сайта)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Консультирование по вопросам подготовки и участия в Чемпионате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Заявочная кампания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Конкурсный отбор площадок проведения Чемпионата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Определение компетенций для регионального чемпионата (заседание организационного комитета)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Разработка конкурсных заданий региональных компетенций, экспертиза РУМЦ, согласование в Национальном центре «Абилимпикс»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Организация тренировочного процесса, открытие тренировочных площадок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Оснащение площадок проведения в соответствии с инфраструктурным листом конкурсного задания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69BE5-841E-7637-1E9B-AD1780FE5D3D}"/>
              </a:ext>
            </a:extLst>
          </p:cNvPr>
          <p:cNvSpPr txBox="1"/>
          <p:nvPr/>
        </p:nvSpPr>
        <p:spPr>
          <a:xfrm>
            <a:off x="6207369" y="1350719"/>
            <a:ext cx="552010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Обучение региональных экспертов «Абилимпикс»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Обучение волонтеров «Абилимпикс»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Подготовка церемоний открытия/закрытия; заказ брендированной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Формирование программы чемпионата на площадках и в рамках церемоний (культурная, профориентационная, деловая, соревновательная, выставочная)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Организация работы с социальными партнерами (общества инвалидов, НКО, организации, предприятия), послами «Абилимпикс», включение в работу Молодежного совета «Абилимпикс», Волонтерского центра «Абилимпикс»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Мероприятия Чемпионата Свердловской области «Абилимпикс»</a:t>
            </a: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616002" y="809454"/>
            <a:ext cx="1032162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Подготовка кадров (обучение экспертов в рамках курсов повышения квалификации по программам подготовки региональных экспертов чемпионата «Абилимпикс»; направление на обучение национальных экспертов; практика экспертной деятельности в рамках чемпионатов; обучающие вебинары для педагогов по вопросам инклюзивного обучения лиц с ОВЗ; мастер-классы для педагогов; рабочие совещания организаторов работы площадок соревнований и др.)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Century Gothic" panose="020B0502020202020204" pitchFamily="34" charset="0"/>
              </a:rPr>
              <a:t>Организация профориентационной деятельности (Региональный центр профориентационной работы с абитуриентами из числа лиц с инвалидностью и ОВЗ; Атлас инклюзивного будущего; </a:t>
            </a:r>
            <a:r>
              <a:rPr lang="ru-RU" sz="2000" dirty="0" err="1">
                <a:latin typeface="Century Gothic" panose="020B0502020202020204" pitchFamily="34" charset="0"/>
              </a:rPr>
              <a:t>межчемпионатные</a:t>
            </a:r>
            <a:r>
              <a:rPr lang="ru-RU" sz="2000" dirty="0">
                <a:latin typeface="Century Gothic" panose="020B0502020202020204" pitchFamily="34" charset="0"/>
              </a:rPr>
              <a:t> мероприятия; профориентационные программы в рамках чемпионата «Абилимпикс» и Открытой олимпиады профмастерства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Тренировочные площадки по компетенциям «Абилимпикс»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Организация Открытой олимпиады профессионального мастерства обучающихся с ограниченными возможностями здоровья и инвалидностью профессиональных образовательных организаций в Уральском федеральном округе</a:t>
            </a: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528637" y="1792030"/>
            <a:ext cx="1072551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Деятельность Центра карьеры (в том числе для лиц с ОВЗ и инвалидностью)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Деятельность многофункционального центра прикладных квалификации для лиц с ОВЗ и инвалидов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Привлечение потенциальных партнеров движения «Абилимпикс». Взаимодействие с некоммерческими организациями социальной направленности по популяризации движения «Абилимпикс», </a:t>
            </a:r>
            <a:r>
              <a:rPr lang="ru-RU" sz="2000" dirty="0" err="1">
                <a:latin typeface="Century Gothic" panose="020B0502020202020204" pitchFamily="34" charset="0"/>
              </a:rPr>
              <a:t>профориентированию</a:t>
            </a:r>
            <a:r>
              <a:rPr lang="ru-RU" sz="2000" dirty="0">
                <a:latin typeface="Century Gothic" panose="020B0502020202020204" pitchFamily="34" charset="0"/>
              </a:rPr>
              <a:t> школьников, содействию трудоустройству лиц с инвалидностью и ОВЗ, содействию социальной активности лиц с инвалидностью и ОВЗ)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Организация деятельности координационного совета партнеров «Абилимпикс») </a:t>
            </a:r>
          </a:p>
        </p:txBody>
      </p:sp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528637" y="1792030"/>
            <a:ext cx="10725517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Обеспечение межведомственного взаимодействия для создания условий по трудоустройству участников конкурсов «Абилимпикс» (в рамках соглашений о взаимодействии с Екатеринбургским центром занятости населения; Департаментом по труду и занятости населения СО; с некоммерческими организациями; с предприятиями, организациями);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Формирование системы поощрений участников, наставников, экспертов (благодарственные письма, сертификаты, оплата труда экспертов, памятные подарки участникам и экспертам, размещение историй успеха участников, наставников, экспертов в социальных сетях, на сайтах, поощрительный отдых в оздоровительных лагерях региона, в Республике Крым 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др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Развитие института послов движения «Абилимпикс»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5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528637" y="1452755"/>
            <a:ext cx="48434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Century Gothic" panose="020B0502020202020204" pitchFamily="34" charset="0"/>
              </a:rPr>
              <a:t>Организационные: </a:t>
            </a:r>
          </a:p>
          <a:p>
            <a:r>
              <a:rPr lang="ru-RU" dirty="0">
                <a:latin typeface="Century Gothic" panose="020B0502020202020204" pitchFamily="34" charset="0"/>
              </a:rPr>
              <a:t>сотрудники РЦРД Абилимпикс</a:t>
            </a:r>
          </a:p>
          <a:p>
            <a:r>
              <a:rPr lang="ru-RU" dirty="0">
                <a:latin typeface="Century Gothic" panose="020B0502020202020204" pitchFamily="34" charset="0"/>
              </a:rPr>
              <a:t>Кадровые ресурсы: специалисты БПОО («Социально-профессиональный техникум «Строитель»), РЦОЭ, центра добровольчества «Абилимпикс», эксперты, сотрудники, ответственные за площадки проведения, педагоги-наставники.</a:t>
            </a:r>
          </a:p>
          <a:p>
            <a:r>
              <a:rPr lang="ru-RU" u="sng" dirty="0">
                <a:latin typeface="Century Gothic" panose="020B0502020202020204" pitchFamily="34" charset="0"/>
              </a:rPr>
              <a:t>Материальные ресурсы: </a:t>
            </a:r>
            <a:r>
              <a:rPr lang="ru-RU" dirty="0">
                <a:latin typeface="Century Gothic" panose="020B0502020202020204" pitchFamily="34" charset="0"/>
              </a:rPr>
              <a:t>оборудование, расходные материалы, инструменты в соответствии с инфраструктурным листом конкурсного задания. </a:t>
            </a:r>
          </a:p>
          <a:p>
            <a:r>
              <a:rPr lang="ru-RU" u="sng" dirty="0">
                <a:latin typeface="Century Gothic" panose="020B0502020202020204" pitchFamily="34" charset="0"/>
              </a:rPr>
              <a:t>Финансовые ресурсы</a:t>
            </a:r>
            <a:r>
              <a:rPr lang="ru-RU" dirty="0">
                <a:latin typeface="Century Gothic" panose="020B0502020202020204" pitchFamily="34" charset="0"/>
              </a:rPr>
              <a:t>: средства областного бюджета, внебюджетные средства, спонсорская помощь.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66965-7A7F-020D-616E-3312B3884A7A}"/>
              </a:ext>
            </a:extLst>
          </p:cNvPr>
          <p:cNvSpPr txBox="1"/>
          <p:nvPr/>
        </p:nvSpPr>
        <p:spPr>
          <a:xfrm>
            <a:off x="6264153" y="1643891"/>
            <a:ext cx="5258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Century Gothic" panose="020B0502020202020204" pitchFamily="34" charset="0"/>
              </a:rPr>
              <a:t>Информационные ресурсы: </a:t>
            </a:r>
          </a:p>
          <a:p>
            <a:r>
              <a:rPr lang="ru-RU" dirty="0">
                <a:latin typeface="Century Gothic" panose="020B0502020202020204" pitchFamily="34" charset="0"/>
              </a:rPr>
              <a:t>страница сайта в разделе «Абилимпикс» http://sptstroitel.ru/abilimpics/vi-natsionalnyy-chempionat-abilimpiks/   и в социальных сетях: </a:t>
            </a:r>
          </a:p>
          <a:p>
            <a:r>
              <a:rPr lang="ru-RU" dirty="0">
                <a:latin typeface="Century Gothic" panose="020B0502020202020204" pitchFamily="34" charset="0"/>
              </a:rPr>
              <a:t>официальный канал РЦРД в Телеграм https://t.me/abilympics66   </a:t>
            </a:r>
          </a:p>
          <a:p>
            <a:r>
              <a:rPr lang="ru-RU" dirty="0">
                <a:latin typeface="Century Gothic" panose="020B0502020202020204" pitchFamily="34" charset="0"/>
              </a:rPr>
              <a:t>группа движения Абилимпикс в Свердловской области </a:t>
            </a:r>
            <a:r>
              <a:rPr lang="ru-RU" dirty="0" err="1">
                <a:latin typeface="Century Gothic" panose="020B0502020202020204" pitchFamily="34" charset="0"/>
              </a:rPr>
              <a:t>Вконтакте</a:t>
            </a:r>
            <a:r>
              <a:rPr lang="ru-RU" dirty="0">
                <a:latin typeface="Century Gothic" panose="020B0502020202020204" pitchFamily="34" charset="0"/>
              </a:rPr>
              <a:t> https://vk.com/abilympics_so</a:t>
            </a:r>
          </a:p>
          <a:p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u="sng" dirty="0">
                <a:latin typeface="Century Gothic" panose="020B0502020202020204" pitchFamily="34" charset="0"/>
              </a:rPr>
              <a:t>База потенциальных участников </a:t>
            </a:r>
            <a:r>
              <a:rPr lang="ru-RU" dirty="0">
                <a:latin typeface="Century Gothic" panose="020B0502020202020204" pitchFamily="34" charset="0"/>
              </a:rPr>
              <a:t>«Абилимпикс» и Олимпиады профмастерства</a:t>
            </a:r>
          </a:p>
          <a:p>
            <a:r>
              <a:rPr lang="ru-RU" u="sng" dirty="0">
                <a:latin typeface="Century Gothic" panose="020B0502020202020204" pitchFamily="34" charset="0"/>
              </a:rPr>
              <a:t>База участников </a:t>
            </a:r>
            <a:r>
              <a:rPr lang="ru-RU" dirty="0">
                <a:latin typeface="Century Gothic" panose="020B0502020202020204" pitchFamily="34" charset="0"/>
              </a:rPr>
              <a:t>«Абилимпикс» и Олимпиады профмастерства</a:t>
            </a: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A02D2-B979-4387-878C-EEDA4C352C70}"/>
              </a:ext>
            </a:extLst>
          </p:cNvPr>
          <p:cNvSpPr txBox="1"/>
          <p:nvPr/>
        </p:nvSpPr>
        <p:spPr>
          <a:xfrm>
            <a:off x="502260" y="1413961"/>
            <a:ext cx="83534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Сформирован и реализуется медиаплан развития движения «Абилимпикс», сообщество информировано о развитии движения «Абилимпикс» в Свердловской области и Российской Федерации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Подготовлены региональные и национальные эксперты «Абилимпикс»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Подготовлены тренировочные и соревновательные площадки «Абилимпикс»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Обеспечено участие школьников, студентов и специалистов в региональном и национальном чемпионатах «Абилимпикс»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Обеспечено участие школьников с ОВЗ в профориентационных мероприятиях с привлечением участников «Абилимпикс»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Подписаны соглашения о сотрудничестве в части содействия со стороны партнёров в   трудоустройстве/предоставлении стажировок участникам конкурсов профессионального мастерства «Абилимпикс», организации обучающих/профориентационных мероприятий, взаимной информационной 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Обеспечен контроль достижения результатов (мониторинг трудоустройства, анкетирование, 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региональной практики 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FB870-894E-4DAB-BB87-951AE0F55396}"/>
              </a:ext>
            </a:extLst>
          </p:cNvPr>
          <p:cNvSpPr txBox="1"/>
          <p:nvPr/>
        </p:nvSpPr>
        <p:spPr>
          <a:xfrm>
            <a:off x="528637" y="1792030"/>
            <a:ext cx="8353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Деятельность регионального центра развития движения «Абилимпикс» с 2016 года по настоящее время.</a:t>
            </a:r>
          </a:p>
          <a:p>
            <a:r>
              <a:rPr lang="ru-RU" dirty="0">
                <a:latin typeface="Century Gothic" panose="020B0502020202020204" pitchFamily="34" charset="0"/>
              </a:rPr>
              <a:t>Участие в чемпионатах по профессиональному мастерству среди  инвалидов и лиц с ОВЗ «Абилимпикс» с 2016 года по настоящее время.</a:t>
            </a:r>
          </a:p>
          <a:p>
            <a:r>
              <a:rPr lang="ru-RU" dirty="0">
                <a:latin typeface="Century Gothic" panose="020B0502020202020204" pitchFamily="34" charset="0"/>
              </a:rPr>
              <a:t>Проведение Открытой олимпиады обучающихся с ограниченными возможностями здоровья и инвалидностью профессиональных образовательных организаций в Уральском федеральном округе с 2013 года по настоящее время.</a:t>
            </a:r>
          </a:p>
          <a:p>
            <a:r>
              <a:rPr lang="ru-RU" dirty="0">
                <a:latin typeface="Century Gothic" panose="020B0502020202020204" pitchFamily="34" charset="0"/>
              </a:rPr>
              <a:t>Функционирование Атласа инклюзивного будущего с января 2023 года  по настоящее время (разработчик ЦОПП Свердловской области, представители РЦРД Абилимпикс и БПОО в составе рабочей группы).</a:t>
            </a:r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1165</Words>
  <Application>Microsoft Office PowerPoint</Application>
  <PresentationFormat>Широкоэкранный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Futura PT Bold</vt:lpstr>
      <vt:lpstr>Futura PT Light</vt:lpstr>
      <vt:lpstr>Arial</vt:lpstr>
      <vt:lpstr>Calibri</vt:lpstr>
      <vt:lpstr>Futura PT Book</vt:lpstr>
      <vt:lpstr>Century Gothic</vt:lpstr>
      <vt:lpstr>Calibri Light</vt:lpstr>
      <vt:lpstr>Futura PT Medium</vt:lpstr>
      <vt:lpstr>Futura PT Demi</vt:lpstr>
      <vt:lpstr>Обложка</vt:lpstr>
      <vt:lpstr>Основные блоки</vt:lpstr>
      <vt:lpstr>Закрывающие слайды</vt:lpstr>
      <vt:lpstr>Государственное автономное профессиональное образовательное учреждение Свердловской области «Социально-профессиональный техникум «Строитель»</vt:lpstr>
      <vt:lpstr>Введение </vt:lpstr>
      <vt:lpstr>Алгоритм реализации региональной практики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</vt:lpstr>
      <vt:lpstr>Сведения о практической апробации региональной практики  </vt:lpstr>
      <vt:lpstr>Результаты, подтверждающие эффективность реализации региональной практики </vt:lpstr>
      <vt:lpstr>Результаты, подтверждающие эффективность реализации региональной практики </vt:lpstr>
      <vt:lpstr>Результаты, подтверждающие эффективность реализации региональной практики </vt:lpstr>
      <vt:lpstr>Результаты, подтверждающие эффективность реализации региональной практики 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TechExp-1</cp:lastModifiedBy>
  <cp:revision>360</cp:revision>
  <cp:lastPrinted>2023-02-28T10:07:21Z</cp:lastPrinted>
  <dcterms:created xsi:type="dcterms:W3CDTF">2022-10-21T09:29:54Z</dcterms:created>
  <dcterms:modified xsi:type="dcterms:W3CDTF">2023-10-05T09:33:12Z</dcterms:modified>
</cp:coreProperties>
</file>