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  <p:sldMasterId id="2147483657" r:id="rId2"/>
    <p:sldMasterId id="2147483674" r:id="rId3"/>
  </p:sldMasterIdLst>
  <p:notesMasterIdLst>
    <p:notesMasterId r:id="rId16"/>
  </p:notesMasterIdLst>
  <p:handoutMasterIdLst>
    <p:handoutMasterId r:id="rId17"/>
  </p:handoutMasterIdLst>
  <p:sldIdLst>
    <p:sldId id="281" r:id="rId4"/>
    <p:sldId id="289" r:id="rId5"/>
    <p:sldId id="294" r:id="rId6"/>
    <p:sldId id="298" r:id="rId7"/>
    <p:sldId id="264" r:id="rId8"/>
    <p:sldId id="299" r:id="rId9"/>
    <p:sldId id="295" r:id="rId10"/>
    <p:sldId id="267" r:id="rId11"/>
    <p:sldId id="268" r:id="rId12"/>
    <p:sldId id="269" r:id="rId13"/>
    <p:sldId id="297" r:id="rId14"/>
    <p:sldId id="287" r:id="rId15"/>
  </p:sldIdLst>
  <p:sldSz cx="12192000" cy="6858000"/>
  <p:notesSz cx="6797675" cy="9926638"/>
  <p:embeddedFontLst>
    <p:embeddedFont>
      <p:font typeface="Futura PT Light" panose="020B0604020202020204" charset="-52"/>
      <p:regular r:id="rId18"/>
    </p:embeddedFont>
    <p:embeddedFont>
      <p:font typeface="Century Gothic" panose="020B0502020202020204" pitchFamily="34" charset="0"/>
      <p:regular r:id="rId19"/>
      <p:bold r:id="rId20"/>
      <p:italic r:id="rId21"/>
      <p:boldItalic r:id="rId22"/>
    </p:embeddedFont>
    <p:embeddedFont>
      <p:font typeface="Futura PT Book" panose="020B0604020202020204" charset="-52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1118" userDrawn="1">
          <p15:clr>
            <a:srgbClr val="A4A3A4"/>
          </p15:clr>
        </p15:guide>
        <p15:guide id="4" pos="143" userDrawn="1">
          <p15:clr>
            <a:srgbClr val="A4A3A4"/>
          </p15:clr>
        </p15:guide>
        <p15:guide id="5" pos="5133" userDrawn="1">
          <p15:clr>
            <a:srgbClr val="A4A3A4"/>
          </p15:clr>
        </p15:guide>
        <p15:guide id="6" orient="horz" pos="527" userDrawn="1">
          <p15:clr>
            <a:srgbClr val="A4A3A4"/>
          </p15:clr>
        </p15:guide>
        <p15:guide id="7" orient="horz" pos="4088" userDrawn="1">
          <p15:clr>
            <a:srgbClr val="A4A3A4"/>
          </p15:clr>
        </p15:guide>
        <p15:guide id="8" pos="21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onferenc zal" initials="Kz" lastIdx="4" clrIdx="0">
    <p:extLst>
      <p:ext uri="{19B8F6BF-5375-455C-9EA6-DF929625EA0E}">
        <p15:presenceInfo xmlns:p15="http://schemas.microsoft.com/office/powerpoint/2012/main" userId="Konferenc za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F7A"/>
    <a:srgbClr val="8496FD"/>
    <a:srgbClr val="4A63FC"/>
    <a:srgbClr val="C9D7F2"/>
    <a:srgbClr val="7F7F7F"/>
    <a:srgbClr val="FFC61E"/>
    <a:srgbClr val="E9F0FD"/>
    <a:srgbClr val="E83845"/>
    <a:srgbClr val="4B83F2"/>
    <a:srgbClr val="0540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5" autoAdjust="0"/>
    <p:restoredTop sz="87112" autoAdjust="0"/>
  </p:normalViewPr>
  <p:slideViewPr>
    <p:cSldViewPr snapToGrid="0" showGuides="1">
      <p:cViewPr varScale="1">
        <p:scale>
          <a:sx n="101" d="100"/>
          <a:sy n="101" d="100"/>
        </p:scale>
        <p:origin x="804" y="114"/>
      </p:cViewPr>
      <p:guideLst>
        <p:guide orient="horz" pos="2115"/>
        <p:guide pos="3840"/>
        <p:guide pos="1118"/>
        <p:guide pos="143"/>
        <p:guide pos="5133"/>
        <p:guide orient="horz" pos="527"/>
        <p:guide orient="horz" pos="4088"/>
        <p:guide pos="2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5" d="100"/>
        <a:sy n="65" d="100"/>
      </p:scale>
      <p:origin x="0" y="0"/>
    </p:cViewPr>
  </p:notesTextViewPr>
  <p:notesViewPr>
    <p:cSldViewPr snapToGrid="0">
      <p:cViewPr varScale="1">
        <p:scale>
          <a:sx n="109" d="100"/>
          <a:sy n="109" d="100"/>
        </p:scale>
        <p:origin x="5240" y="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7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commentAuthors" Target="commentAuthors.xml"/><Relationship Id="rId8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5.1500252930559619E-2"/>
          <c:w val="0.81785980474764364"/>
          <c:h val="0.726016093877831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97.7</c:v>
                </c:pt>
                <c:pt idx="1">
                  <c:v>98.4</c:v>
                </c:pt>
                <c:pt idx="2">
                  <c:v>99.6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 ОВЗ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90.9</c:v>
                </c:pt>
                <c:pt idx="1">
                  <c:v>61.6</c:v>
                </c:pt>
                <c:pt idx="2">
                  <c:v>69.3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777196032"/>
        <c:axId val="-705947424"/>
      </c:barChart>
      <c:catAx>
        <c:axId val="-777196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705947424"/>
        <c:crosses val="autoZero"/>
        <c:auto val="1"/>
        <c:lblAlgn val="ctr"/>
        <c:lblOffset val="100"/>
        <c:noMultiLvlLbl val="0"/>
      </c:catAx>
      <c:valAx>
        <c:axId val="-7059474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777196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</cdr:x>
      <cdr:y>0</cdr:y>
    </cdr:to>
    <cdr:sp macro="" textlink="">
      <cdr:nvSpPr>
        <cdr:cNvPr id="2" name="Прямоугольник 1"/>
        <cdr:cNvSpPr/>
      </cdr:nvSpPr>
      <cdr:spPr>
        <a:xfrm xmlns:a="http://schemas.openxmlformats.org/drawingml/2006/main" flipV="1">
          <a:off x="-815544" y="-2784389"/>
          <a:ext cx="0" cy="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indent="457200" algn="just"/>
          <a:endParaRPr lang="ru-RU" dirty="0">
            <a:solidFill>
              <a:schemeClr val="bg2">
                <a:lumMod val="25000"/>
              </a:schemeClr>
            </a:solidFill>
            <a:latin typeface="Century Gothic" panose="020B050202020202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505D5011-AA4E-4D1A-94AD-D31F82A7147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656F71AA-DED2-41AD-A740-5C5A1CC59EB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7F8572-1FF4-47D5-8C73-FB9DFE6A3B0F}" type="datetimeFigureOut">
              <a:rPr lang="ru-RU" smtClean="0"/>
              <a:t>06.10.2023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C8ECE920-7B6A-4253-A8E8-8A2B999EABB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90164A41-2F13-4F4F-9A14-92CEEBC3AB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30A5C3-0648-4D6B-B407-F7F0E67181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4896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8A51EB-7916-924E-B72B-5411D640A74D}" type="datetimeFigureOut">
              <a:rPr lang="ru-RU" smtClean="0"/>
              <a:t>06.10.2023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EC0ED7-FB80-6F44-973C-9A2E743972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712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C0ED7-FB80-6F44-973C-9A2E7439721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568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defRPr/>
            </a:pPr>
            <a:r>
              <a:rPr lang="ru-RU" sz="1600" dirty="0" smtClean="0">
                <a:latin typeface="Century Gothic" panose="020B0502020202020204" pitchFamily="34" charset="0"/>
              </a:rPr>
              <a:t>Начало профессионального маршрута будущих выпускников закладывается еще в процессе профориентации, целью которой является содействие осознанному выбору будущей профессии. На этапе студенческой жизни в нашем техникуме используются разные формы содействия трудоустройству и профессиональной социализации выпускников (слайд). В отношении студентов с инвалидностью и ОВЗ как лиц, требующих особого внимания, с 1 курса разрабатывается индивидуальный план содействия трудоустройству</a:t>
            </a:r>
          </a:p>
          <a:p>
            <a:pPr algn="just">
              <a:defRPr/>
            </a:pPr>
            <a:r>
              <a:rPr lang="ru-RU" sz="1600" dirty="0" smtClean="0">
                <a:latin typeface="Century Gothic" panose="020B0502020202020204" pitchFamily="34" charset="0"/>
              </a:rPr>
              <a:t>Здесь также нужно отметить, что после выпуска наших студентов мы продолжаем участвовать в их судьбе и не оставляем на протяжении всей жизни. Выпускники с инвалидностью поддерживают отношения со своими наставниками – преподавателями. Последние часто содействуют трудоустройству выпускников.</a:t>
            </a:r>
          </a:p>
          <a:p>
            <a:endParaRPr lang="ru-RU" sz="1600" dirty="0">
              <a:latin typeface="Century Gothic" panose="020B0502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C0ED7-FB80-6F44-973C-9A2E7439721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5354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>
              <a:defRPr/>
            </a:pPr>
            <a:r>
              <a:rPr lang="ru-RU" dirty="0" smtClean="0"/>
              <a:t>Кроме</a:t>
            </a:r>
            <a:r>
              <a:rPr lang="ru-RU" baseline="0" dirty="0" smtClean="0"/>
              <a:t> того на базе ГПОУ «СПТ» создан и функционирует центр содействия трудоустройству выпускников,  в том числе с инвалидностью и ограниченными возможностями здоровья.</a:t>
            </a:r>
            <a:r>
              <a:rPr lang="ru-RU" dirty="0" smtClean="0">
                <a:latin typeface="Century Gothic" panose="020B0502020202020204" pitchFamily="34" charset="0"/>
              </a:rPr>
              <a:t> Центр осуществляет с предприятиями-работодателями различные формы взаимодействия:</a:t>
            </a:r>
          </a:p>
          <a:p>
            <a:pPr lvl="0">
              <a:defRPr/>
            </a:pPr>
            <a:r>
              <a:rPr lang="ru-RU" dirty="0" smtClean="0">
                <a:latin typeface="Century Gothic" panose="020B0502020202020204" pitchFamily="34" charset="0"/>
              </a:rPr>
              <a:t/>
            </a:r>
            <a:br>
              <a:rPr lang="ru-RU" dirty="0" smtClean="0">
                <a:latin typeface="Century Gothic" panose="020B0502020202020204" pitchFamily="34" charset="0"/>
              </a:rPr>
            </a:br>
            <a:r>
              <a:rPr lang="ru-RU" dirty="0" smtClean="0">
                <a:latin typeface="Century Gothic" panose="020B0502020202020204" pitchFamily="34" charset="0"/>
              </a:rPr>
              <a:t>1) практическая подготовка студентов в виде производственной и преддипломной практики;</a:t>
            </a:r>
          </a:p>
          <a:p>
            <a:pPr lvl="0">
              <a:defRPr/>
            </a:pPr>
            <a:r>
              <a:rPr lang="ru-RU" dirty="0" smtClean="0">
                <a:latin typeface="Century Gothic" panose="020B0502020202020204" pitchFamily="34" charset="0"/>
              </a:rPr>
              <a:t/>
            </a:r>
            <a:br>
              <a:rPr lang="ru-RU" dirty="0" smtClean="0">
                <a:latin typeface="Century Gothic" panose="020B0502020202020204" pitchFamily="34" charset="0"/>
              </a:rPr>
            </a:br>
            <a:r>
              <a:rPr lang="ru-RU" dirty="0" smtClean="0">
                <a:latin typeface="Century Gothic" panose="020B0502020202020204" pitchFamily="34" charset="0"/>
              </a:rPr>
              <a:t>2) трудоустройство выпускников;</a:t>
            </a:r>
          </a:p>
          <a:p>
            <a:pPr lvl="0">
              <a:defRPr/>
            </a:pPr>
            <a:r>
              <a:rPr lang="ru-RU" dirty="0" smtClean="0">
                <a:latin typeface="Century Gothic" panose="020B0502020202020204" pitchFamily="34" charset="0"/>
              </a:rPr>
              <a:t/>
            </a:r>
            <a:br>
              <a:rPr lang="ru-RU" dirty="0" smtClean="0">
                <a:latin typeface="Century Gothic" panose="020B0502020202020204" pitchFamily="34" charset="0"/>
              </a:rPr>
            </a:br>
            <a:r>
              <a:rPr lang="ru-RU" dirty="0" smtClean="0">
                <a:latin typeface="Century Gothic" panose="020B0502020202020204" pitchFamily="34" charset="0"/>
              </a:rPr>
              <a:t>3) приглашение представителей предприятия на экзамены по профессиональным модулям, и председателями государственной аттестационной комиссии;</a:t>
            </a:r>
          </a:p>
          <a:p>
            <a:pPr lvl="0">
              <a:defRPr/>
            </a:pPr>
            <a:r>
              <a:rPr lang="ru-RU" dirty="0" smtClean="0">
                <a:latin typeface="Century Gothic" panose="020B0502020202020204" pitchFamily="34" charset="0"/>
              </a:rPr>
              <a:t/>
            </a:r>
            <a:br>
              <a:rPr lang="ru-RU" dirty="0" smtClean="0">
                <a:latin typeface="Century Gothic" panose="020B0502020202020204" pitchFamily="34" charset="0"/>
              </a:rPr>
            </a:br>
            <a:r>
              <a:rPr lang="ru-RU" dirty="0" smtClean="0">
                <a:latin typeface="Century Gothic" panose="020B0502020202020204" pitchFamily="34" charset="0"/>
              </a:rPr>
              <a:t>4) проведение встреч с работодателями на базе техникума;</a:t>
            </a:r>
          </a:p>
          <a:p>
            <a:pPr lvl="0">
              <a:defRPr/>
            </a:pPr>
            <a:r>
              <a:rPr lang="ru-RU" dirty="0" smtClean="0">
                <a:latin typeface="Century Gothic" panose="020B0502020202020204" pitchFamily="34" charset="0"/>
              </a:rPr>
              <a:t/>
            </a:r>
            <a:br>
              <a:rPr lang="ru-RU" dirty="0" smtClean="0">
                <a:latin typeface="Century Gothic" panose="020B0502020202020204" pitchFamily="34" charset="0"/>
              </a:rPr>
            </a:br>
            <a:r>
              <a:rPr lang="ru-RU" dirty="0" smtClean="0">
                <a:latin typeface="Century Gothic" panose="020B0502020202020204" pitchFamily="34" charset="0"/>
              </a:rPr>
              <a:t>5) проведение экскурсий на предприятия работодателя;</a:t>
            </a:r>
          </a:p>
          <a:p>
            <a:pPr lvl="0">
              <a:defRPr/>
            </a:pPr>
            <a:endParaRPr lang="ru-RU" dirty="0" smtClean="0">
              <a:latin typeface="Century Gothic" panose="020B0502020202020204" pitchFamily="34" charset="0"/>
            </a:endParaRPr>
          </a:p>
          <a:p>
            <a:pPr lvl="0" algn="just">
              <a:defRPr/>
            </a:pPr>
            <a:r>
              <a:rPr lang="ru-RU" dirty="0" smtClean="0">
                <a:latin typeface="Century Gothic" panose="020B0502020202020204" pitchFamily="34" charset="0"/>
              </a:rPr>
              <a:t>6) содействие  в оформлении  </a:t>
            </a:r>
            <a:r>
              <a:rPr lang="ru-RU" dirty="0" err="1" smtClean="0">
                <a:latin typeface="Century Gothic" panose="020B0502020202020204" pitchFamily="34" charset="0"/>
              </a:rPr>
              <a:t>самозанятости</a:t>
            </a:r>
            <a:r>
              <a:rPr lang="ru-RU" dirty="0" smtClean="0">
                <a:latin typeface="Century Gothic" panose="020B0502020202020204" pitchFamily="34" charset="0"/>
              </a:rPr>
              <a:t> для выпускников с инвалидностью и ОВЗ</a:t>
            </a:r>
          </a:p>
          <a:p>
            <a:pPr lvl="0" algn="just">
              <a:defRPr/>
            </a:pPr>
            <a:endParaRPr lang="ru-RU" dirty="0" smtClean="0">
              <a:latin typeface="Century Gothic" panose="020B0502020202020204" pitchFamily="34" charset="0"/>
            </a:endParaRPr>
          </a:p>
          <a:p>
            <a:pPr algn="just">
              <a:defRPr/>
            </a:pPr>
            <a:r>
              <a:rPr lang="ru-RU" dirty="0" smtClean="0">
                <a:latin typeface="Century Gothic" panose="020B0502020202020204" pitchFamily="34" charset="0"/>
              </a:rPr>
              <a:t>7) взаимодействие   с ЦОПП и Центром занятости населения по вопросам трудоустройства выпускников, в т. ч. с инвалидностью и ОВЗ</a:t>
            </a:r>
          </a:p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C0ED7-FB80-6F44-973C-9A2E7439721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801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В вопросах содействия трудоустройству лиц с инвалидностью и ОВЗ техникум бы не справился без своих социальных партнеров, с многими из которых сотрудничество налажено на протяжении десятилетий, в том числе на условиях договоров об организации практического обучения, соглашений о сотрудничестве и взаимодействии. </a:t>
            </a:r>
          </a:p>
          <a:p>
            <a:pPr>
              <a:defRPr/>
            </a:pPr>
            <a:r>
              <a:rPr lang="ru-RU" smtClean="0"/>
              <a:t>Примерно 30% выпускников продолжают обучение в ВУЗах как на территории РК, так и за ее пределами.</a:t>
            </a: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C0ED7-FB80-6F44-973C-9A2E7439721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939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7.sv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7.sv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1.svg"/><Relationship Id="rId7" Type="http://schemas.openxmlformats.org/officeDocument/2006/relationships/image" Target="../media/image17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5.svg"/><Relationship Id="rId4" Type="http://schemas.openxmlformats.org/officeDocument/2006/relationships/image" Target="../media/image10.png"/><Relationship Id="rId9" Type="http://schemas.openxmlformats.org/officeDocument/2006/relationships/image" Target="../media/image19.sv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7.svg"/><Relationship Id="rId3" Type="http://schemas.openxmlformats.org/officeDocument/2006/relationships/image" Target="../media/image15.emf"/><Relationship Id="rId7" Type="http://schemas.openxmlformats.org/officeDocument/2006/relationships/image" Target="../media/image11.svg"/><Relationship Id="rId12" Type="http://schemas.openxmlformats.org/officeDocument/2006/relationships/image" Target="../media/image11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11" Type="http://schemas.openxmlformats.org/officeDocument/2006/relationships/image" Target="../media/image15.svg"/><Relationship Id="rId5" Type="http://schemas.openxmlformats.org/officeDocument/2006/relationships/image" Target="../media/image17.emf"/><Relationship Id="rId15" Type="http://schemas.openxmlformats.org/officeDocument/2006/relationships/image" Target="../media/image19.svg"/><Relationship Id="rId10" Type="http://schemas.openxmlformats.org/officeDocument/2006/relationships/image" Target="../media/image10.png"/><Relationship Id="rId4" Type="http://schemas.openxmlformats.org/officeDocument/2006/relationships/image" Target="../media/image16.emf"/><Relationship Id="rId9" Type="http://schemas.openxmlformats.org/officeDocument/2006/relationships/image" Target="../media/image13.svg"/><Relationship Id="rId1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7.sv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7.sv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7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7.sv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7.sv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7.sv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7.sv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7.sv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7.sv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7.sv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7.sv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7.sv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5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svg"/><Relationship Id="rId4" Type="http://schemas.openxmlformats.org/officeDocument/2006/relationships/image" Target="../media/image20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5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emf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.emf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emf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emf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9.sv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8140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CA767780-9586-DFB7-94B2-07FFE4E41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BEEE50E7-E43E-311F-97A7-01CEF536A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0A242C7D-A575-EB25-B34F-EE037D856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B746-5D29-45CB-9A43-B12205F98D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448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3865B83-7BE0-CE20-AAE5-CE0A9C957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3D9FB928-9472-B1F7-8A4C-DBFD7E806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C881A-CE5C-471A-9BDA-9DADB4A6A98C}" type="datetime1">
              <a:rPr lang="ru-RU" smtClean="0"/>
              <a:t>06.10.2023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EF0C7715-AD0F-723A-FB4C-E8FB159D4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6F099644-B59C-0F15-2026-DC1BED7F1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E86A-2E30-4AEA-8AD9-BB305C8FD2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516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8433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7">
            <a:extLst>
              <a:ext uri="{FF2B5EF4-FFF2-40B4-BE49-F238E27FC236}">
                <a16:creationId xmlns="" xmlns:a16="http://schemas.microsoft.com/office/drawing/2014/main" id="{4D92EA3A-AE39-4D4D-B069-0A43DE46D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361831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38EB43B3-A0E6-4269-AC52-98F5487F2646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8" name="Рисунок 7">
              <a:extLst>
                <a:ext uri="{FF2B5EF4-FFF2-40B4-BE49-F238E27FC236}">
                  <a16:creationId xmlns="" xmlns:a16="http://schemas.microsoft.com/office/drawing/2014/main" id="{6217496B-1A88-4D18-A320-AF14AE7E4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="" xmlns:a16="http://schemas.microsoft.com/office/drawing/2014/main" id="{D9D2BDEF-0AAC-4479-9A2E-3EDDB9CD8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87E01136-6B20-4F01-9AF5-4E9D5C07B27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FB773093-1100-475C-A3FB-3E8145E41BD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3A39F2A2-102A-4C08-A0F7-564684EEE0A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0769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45" userDrawn="1">
          <p15:clr>
            <a:srgbClr val="FBAE40"/>
          </p15:clr>
        </p15:guide>
        <p15:guide id="6" orient="horz" pos="3501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7">
            <a:extLst>
              <a:ext uri="{FF2B5EF4-FFF2-40B4-BE49-F238E27FC236}">
                <a16:creationId xmlns="" xmlns:a16="http://schemas.microsoft.com/office/drawing/2014/main" id="{4D92EA3A-AE39-4D4D-B069-0A43DE46D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361831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193395" y="6100098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38EB43B3-A0E6-4269-AC52-98F5487F2646}"/>
              </a:ext>
            </a:extLst>
          </p:cNvPr>
          <p:cNvGrpSpPr/>
          <p:nvPr userDrawn="1"/>
        </p:nvGrpSpPr>
        <p:grpSpPr>
          <a:xfrm>
            <a:off x="576263" y="6128701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8" name="Рисунок 7">
              <a:extLst>
                <a:ext uri="{FF2B5EF4-FFF2-40B4-BE49-F238E27FC236}">
                  <a16:creationId xmlns="" xmlns:a16="http://schemas.microsoft.com/office/drawing/2014/main" id="{6217496B-1A88-4D18-A320-AF14AE7E4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="" xmlns:a16="http://schemas.microsoft.com/office/drawing/2014/main" id="{D9D2BDEF-0AAC-4479-9A2E-3EDDB9CD8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87E01136-6B20-4F01-9AF5-4E9D5C07B27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6086860"/>
            <a:ext cx="606983" cy="42658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FB773093-1100-475C-A3FB-3E8145E41BD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6109608"/>
            <a:ext cx="394404" cy="38109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3A39F2A2-102A-4C08-A0F7-564684EEE0A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6135384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8992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45" userDrawn="1">
          <p15:clr>
            <a:srgbClr val="FBAE40"/>
          </p15:clr>
        </p15:guide>
        <p15:guide id="6" orient="horz" pos="3501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7">
            <a:extLst>
              <a:ext uri="{FF2B5EF4-FFF2-40B4-BE49-F238E27FC236}">
                <a16:creationId xmlns="" xmlns:a16="http://schemas.microsoft.com/office/drawing/2014/main" id="{4D92EA3A-AE39-4D4D-B069-0A43DE46D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361831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193395" y="6100098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D9D2BDEF-0AAC-4479-9A2E-3EDDB9CD8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81318" y="6100098"/>
            <a:ext cx="327421" cy="39458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87E01136-6B20-4F01-9AF5-4E9D5C07B2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23251" y="6086860"/>
            <a:ext cx="606983" cy="42658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FB773093-1100-475C-A3FB-3E8145E41BD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68488" y="6109608"/>
            <a:ext cx="394404" cy="38109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3A39F2A2-102A-4C08-A0F7-564684EEE0A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31314" y="6135384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210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45" userDrawn="1">
          <p15:clr>
            <a:srgbClr val="FBAE40"/>
          </p15:clr>
        </p15:guide>
        <p15:guide id="6" orient="horz" pos="35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ые задач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79025016-DCDD-00AF-1E4D-5A60D62F7F30}"/>
              </a:ext>
            </a:extLst>
          </p:cNvPr>
          <p:cNvSpPr txBox="1"/>
          <p:nvPr userDrawn="1"/>
        </p:nvSpPr>
        <p:spPr>
          <a:xfrm>
            <a:off x="7299508" y="4823247"/>
            <a:ext cx="422362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b="0" i="0" dirty="0">
                <a:effectLst/>
                <a:latin typeface="Futura PT Book" panose="020B0502020204020303" pitchFamily="34" charset="0"/>
              </a:rPr>
              <a:t>Осуществление взаимодействия с ведущими ассоциациями работодателей, а также отраслевыми союзами</a:t>
            </a:r>
            <a:endParaRPr lang="ru-RU" sz="1600" b="0" i="0" dirty="0">
              <a:latin typeface="Futura PT Book" panose="020B0502020204020303" pitchFamily="34" charset="0"/>
            </a:endParaRPr>
          </a:p>
        </p:txBody>
      </p:sp>
      <p:sp>
        <p:nvSpPr>
          <p:cNvPr id="25" name="Заголовок 17">
            <a:extLst>
              <a:ext uri="{FF2B5EF4-FFF2-40B4-BE49-F238E27FC236}">
                <a16:creationId xmlns="" xmlns:a16="http://schemas.microsoft.com/office/drawing/2014/main" id="{89853725-F6A7-053E-4454-B9FA608F37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Основные задачи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14F63D1C-6FEC-00DD-1A33-AB690A1F47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6001" y="1404169"/>
            <a:ext cx="719906" cy="71859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E5976720-04E9-EA6B-5ADC-61E6375681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27294" y="1391951"/>
            <a:ext cx="783601" cy="73868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478C76DC-CB94-D112-B1B3-3548DDCCFF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0045" y="3898983"/>
            <a:ext cx="455941" cy="7200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0B64A045-4173-F26E-12F1-2868A25BED9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24068" y="3896655"/>
            <a:ext cx="790051" cy="7200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C6D79F08-0EC4-FBD9-AEE9-A559BBFB917C}"/>
              </a:ext>
            </a:extLst>
          </p:cNvPr>
          <p:cNvSpPr txBox="1"/>
          <p:nvPr userDrawn="1"/>
        </p:nvSpPr>
        <p:spPr>
          <a:xfrm>
            <a:off x="1524615" y="4823246"/>
            <a:ext cx="422362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kumimoji="0" lang="ru-RU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utura PT Book" panose="020B0502020204020303" pitchFamily="34" charset="0"/>
                <a:ea typeface="Helvetica Neue"/>
                <a:cs typeface="Helvetica Neue"/>
                <a:sym typeface="Helvetica Neue"/>
              </a:rPr>
              <a:t>Координация проведения региональных отборочных этапов и развития движения «</a:t>
            </a:r>
            <a:r>
              <a:rPr kumimoji="0" lang="ru-RU" sz="1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utura PT Book" panose="020B0502020204020303" pitchFamily="34" charset="0"/>
                <a:ea typeface="Helvetica Neue"/>
                <a:cs typeface="Helvetica Neue"/>
                <a:sym typeface="Helvetica Neue"/>
              </a:rPr>
              <a:t>Абилимпикс</a:t>
            </a:r>
            <a:r>
              <a:rPr kumimoji="0" lang="ru-RU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utura PT Book" panose="020B0502020204020303" pitchFamily="34" charset="0"/>
                <a:ea typeface="Helvetica Neue"/>
                <a:cs typeface="Helvetica Neue"/>
                <a:sym typeface="Helvetica Neue"/>
              </a:rPr>
              <a:t>» в субъектах Российской Федерации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30644D50-FA52-896E-AB46-E95560F17174}"/>
              </a:ext>
            </a:extLst>
          </p:cNvPr>
          <p:cNvSpPr txBox="1"/>
          <p:nvPr userDrawn="1"/>
        </p:nvSpPr>
        <p:spPr>
          <a:xfrm>
            <a:off x="1524615" y="2322529"/>
            <a:ext cx="422362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600" b="0" i="0" kern="1200" dirty="0">
                <a:solidFill>
                  <a:schemeClr val="tx1"/>
                </a:solidFill>
                <a:latin typeface="Futura PT Book" panose="020B0502020204020303" pitchFamily="34" charset="0"/>
                <a:ea typeface="+mn-ea"/>
                <a:cs typeface="+mn-cs"/>
              </a:rPr>
              <a:t>Ведение мониторинга данных по трудоустройству и организации стажировок участников конкурсов профессионального мастерства среди людей с инвалидностью и ОВЗ «</a:t>
            </a:r>
            <a:r>
              <a:rPr kumimoji="0" lang="ru-RU" sz="16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Futura PT Book" panose="020B0502020204020303" pitchFamily="34" charset="0"/>
                <a:ea typeface="+mn-ea"/>
                <a:cs typeface="+mn-cs"/>
                <a:sym typeface="Helvetica Neue"/>
              </a:rPr>
              <a:t>Абилимпикс</a:t>
            </a:r>
            <a:r>
              <a:rPr kumimoji="0" lang="ru-RU" sz="16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Futura PT Book" panose="020B0502020204020303" pitchFamily="34" charset="0"/>
                <a:ea typeface="+mn-ea"/>
                <a:cs typeface="+mn-cs"/>
                <a:sym typeface="Helvetica Neue"/>
              </a:rPr>
              <a:t>»</a:t>
            </a:r>
            <a:endParaRPr kumimoji="0" lang="en-US" sz="16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Futura PT Book" panose="020B0502020204020303" pitchFamily="3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7A8BDF72-08C8-ECEE-7576-E22BC162E9E4}"/>
              </a:ext>
            </a:extLst>
          </p:cNvPr>
          <p:cNvSpPr txBox="1"/>
          <p:nvPr userDrawn="1"/>
        </p:nvSpPr>
        <p:spPr>
          <a:xfrm>
            <a:off x="7299510" y="2322527"/>
            <a:ext cx="4223627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600" b="0" i="0" kern="1200" dirty="0">
                <a:solidFill>
                  <a:schemeClr val="tx1"/>
                </a:solidFill>
                <a:latin typeface="Futura PT Book" panose="020B0502020204020303" pitchFamily="34" charset="0"/>
                <a:ea typeface="+mn-ea"/>
                <a:cs typeface="+mn-cs"/>
              </a:rPr>
              <a:t>Поддержка и развитие волонтёрского движения «</a:t>
            </a:r>
            <a:r>
              <a:rPr lang="ru-RU" sz="1600" b="0" i="0" kern="1200" dirty="0" err="1">
                <a:solidFill>
                  <a:schemeClr val="tx1"/>
                </a:solidFill>
                <a:latin typeface="Futura PT Book" panose="020B0502020204020303" pitchFamily="34" charset="0"/>
                <a:ea typeface="+mn-ea"/>
                <a:cs typeface="+mn-cs"/>
              </a:rPr>
              <a:t>Абилимпикс</a:t>
            </a:r>
            <a:r>
              <a:rPr lang="ru-RU" sz="1600" b="0" i="0" kern="1200" dirty="0">
                <a:solidFill>
                  <a:schemeClr val="tx1"/>
                </a:solidFill>
                <a:latin typeface="Futura PT Book" panose="020B0502020204020303" pitchFamily="34" charset="0"/>
                <a:ea typeface="+mn-ea"/>
                <a:cs typeface="+mn-cs"/>
              </a:rPr>
              <a:t>», а также формирование сети волонтёрских центров в субъектах Российской Федерации для помощи людям с инвалидностью и ОВЗ</a:t>
            </a:r>
            <a:endParaRPr lang="en-US" sz="1600" b="0" i="0" kern="1200" dirty="0">
              <a:solidFill>
                <a:schemeClr val="tx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72255CB9-1A3C-FFFE-9A59-A634C525161B}"/>
              </a:ext>
            </a:extLst>
          </p:cNvPr>
          <p:cNvSpPr txBox="1"/>
          <p:nvPr userDrawn="1"/>
        </p:nvSpPr>
        <p:spPr>
          <a:xfrm>
            <a:off x="7299507" y="3904887"/>
            <a:ext cx="350699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2400" b="0" i="0" kern="1200" dirty="0">
                <a:solidFill>
                  <a:schemeClr val="tx1"/>
                </a:solidFill>
                <a:latin typeface="Futura PT Medium" panose="020B0502020204020303" pitchFamily="34" charset="0"/>
                <a:ea typeface="+mn-ea"/>
                <a:cs typeface="+mn-cs"/>
              </a:rPr>
              <a:t>Взаимодействие с</a:t>
            </a:r>
            <a:r>
              <a:rPr lang="en-US" sz="2400" b="0" i="0" kern="1200" dirty="0">
                <a:solidFill>
                  <a:schemeClr val="tx1"/>
                </a:solidFill>
                <a:latin typeface="Futura PT Medium" panose="020B0502020204020303" pitchFamily="34" charset="0"/>
                <a:ea typeface="+mn-ea"/>
                <a:cs typeface="+mn-cs"/>
              </a:rPr>
              <a:t> </a:t>
            </a:r>
            <a:r>
              <a:rPr lang="ru-RU" sz="2400" b="0" i="0" kern="1200" dirty="0">
                <a:solidFill>
                  <a:schemeClr val="tx1"/>
                </a:solidFill>
                <a:latin typeface="Futura PT Medium" panose="020B0502020204020303" pitchFamily="34" charset="0"/>
                <a:ea typeface="+mn-ea"/>
                <a:cs typeface="+mn-cs"/>
              </a:rPr>
              <a:t>ассоциациями</a:t>
            </a:r>
            <a:endParaRPr lang="en-US" sz="2400" b="0" i="0" kern="1200" dirty="0">
              <a:solidFill>
                <a:schemeClr val="tx1"/>
              </a:solidFill>
              <a:latin typeface="Futura PT Medium" panose="020B0502020204020303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C486F891-FE2E-10DD-AC20-692B28ECC55C}"/>
              </a:ext>
            </a:extLst>
          </p:cNvPr>
          <p:cNvSpPr txBox="1"/>
          <p:nvPr userDrawn="1"/>
        </p:nvSpPr>
        <p:spPr>
          <a:xfrm>
            <a:off x="7299509" y="1404169"/>
            <a:ext cx="268296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2400" b="0" i="0" kern="1200" dirty="0">
                <a:solidFill>
                  <a:schemeClr val="tx1"/>
                </a:solidFill>
                <a:latin typeface="Futura PT Medium" panose="020B0502020204020303" pitchFamily="34" charset="0"/>
                <a:ea typeface="+mn-ea"/>
                <a:cs typeface="+mn-cs"/>
              </a:rPr>
              <a:t>Развитие волонтерства</a:t>
            </a:r>
            <a:endParaRPr lang="en-US" sz="2400" b="0" i="0" kern="1200" dirty="0">
              <a:solidFill>
                <a:schemeClr val="tx1"/>
              </a:solidFill>
              <a:latin typeface="Futura PT Medium" panose="020B0502020204020303" pitchFamily="34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5D187F01-8A19-327D-6883-F1EE9C775170}"/>
              </a:ext>
            </a:extLst>
          </p:cNvPr>
          <p:cNvSpPr txBox="1"/>
          <p:nvPr userDrawn="1"/>
        </p:nvSpPr>
        <p:spPr>
          <a:xfrm>
            <a:off x="1524615" y="1384133"/>
            <a:ext cx="1963205" cy="7587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2400" b="0" i="0" kern="1200" dirty="0">
                <a:solidFill>
                  <a:schemeClr val="tx1"/>
                </a:solidFill>
                <a:latin typeface="Futura PT Medium" panose="020B0502020204020303" pitchFamily="34" charset="0"/>
                <a:ea typeface="+mn-ea"/>
                <a:cs typeface="+mn-cs"/>
              </a:rPr>
              <a:t>Мониторинг данных</a:t>
            </a:r>
            <a:endParaRPr lang="en-US" sz="2400" b="0" i="0" kern="1200" dirty="0">
              <a:solidFill>
                <a:schemeClr val="tx1"/>
              </a:solidFill>
              <a:latin typeface="Futura PT Medium" panose="020B0502020204020303" pitchFamily="34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91C87D7F-78A6-CC51-0459-F8AC63B5F10B}"/>
              </a:ext>
            </a:extLst>
          </p:cNvPr>
          <p:cNvSpPr txBox="1"/>
          <p:nvPr userDrawn="1"/>
        </p:nvSpPr>
        <p:spPr>
          <a:xfrm>
            <a:off x="1524615" y="3904887"/>
            <a:ext cx="19632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kumimoji="0" lang="ru-RU" sz="24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Futura PT Medium" panose="020B0502020204020303" pitchFamily="34" charset="0"/>
                <a:ea typeface="+mn-ea"/>
                <a:cs typeface="+mn-cs"/>
                <a:sym typeface="Helvetica Neue"/>
              </a:rPr>
              <a:t>Проведение этапов</a:t>
            </a:r>
            <a:endParaRPr kumimoji="0" lang="en-US" sz="24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Futura PT Medium" panose="020B0502020204020303" pitchFamily="3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81F0F52D-BD35-46F2-8F90-D8A6DD95970A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28" name="Группа 27">
            <a:extLst>
              <a:ext uri="{FF2B5EF4-FFF2-40B4-BE49-F238E27FC236}">
                <a16:creationId xmlns="" xmlns:a16="http://schemas.microsoft.com/office/drawing/2014/main" id="{9424EB1E-D141-4DF2-9414-323D3CC84A0E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31" name="Рисунок 30">
              <a:extLst>
                <a:ext uri="{FF2B5EF4-FFF2-40B4-BE49-F238E27FC236}">
                  <a16:creationId xmlns="" xmlns:a16="http://schemas.microsoft.com/office/drawing/2014/main" id="{96B9E1BD-4201-47D8-825D-14942C489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="" xmlns:a16="http://schemas.microsoft.com/office/drawing/2014/main" id="{003A45E7-CA6B-4019-B441-4CC3D8E02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35" name="Рисунок 34">
            <a:extLst>
              <a:ext uri="{FF2B5EF4-FFF2-40B4-BE49-F238E27FC236}">
                <a16:creationId xmlns="" xmlns:a16="http://schemas.microsoft.com/office/drawing/2014/main" id="{ED7D3DA0-1224-4A3B-AC51-EF42D12F70D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576787EF-D2C8-43E6-8F0A-E5DF41D2E3E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2D280DA6-139D-466D-B89E-A3B3998CDA8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911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70" userDrawn="1">
          <p15:clr>
            <a:srgbClr val="FBAE40"/>
          </p15:clr>
        </p15:guide>
        <p15:guide id="3" orient="horz" pos="4004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845" userDrawn="1">
          <p15:clr>
            <a:srgbClr val="FBAE40"/>
          </p15:clr>
        </p15:guide>
        <p15:guide id="6" orient="horz" pos="3498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 движен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7">
            <a:extLst>
              <a:ext uri="{FF2B5EF4-FFF2-40B4-BE49-F238E27FC236}">
                <a16:creationId xmlns="" xmlns:a16="http://schemas.microsoft.com/office/drawing/2014/main" id="{4D92EA3A-AE39-4D4D-B069-0A43DE46D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О движении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870EAEBB-5B44-DD05-372F-025C1B624D97}"/>
              </a:ext>
            </a:extLst>
          </p:cNvPr>
          <p:cNvSpPr txBox="1"/>
          <p:nvPr userDrawn="1"/>
        </p:nvSpPr>
        <p:spPr>
          <a:xfrm>
            <a:off x="616979" y="1397734"/>
            <a:ext cx="546687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2400" b="0" i="0" dirty="0">
                <a:solidFill>
                  <a:srgbClr val="0540F2"/>
                </a:solidFill>
                <a:effectLst/>
                <a:latin typeface="Futura PT Medium" panose="020B0502020204020303" pitchFamily="34" charset="0"/>
              </a:rPr>
              <a:t>ЦЕЛЬ ДЕЯТЕЛЬНОСТИ НАЦИОНАЛЬНОГО ЦЕНТРА </a:t>
            </a:r>
            <a:endParaRPr lang="en-US" sz="2400" b="0" i="0" dirty="0">
              <a:solidFill>
                <a:srgbClr val="0540F2"/>
              </a:solidFill>
              <a:effectLst/>
              <a:latin typeface="Futura PT Medium" panose="020B05020202040203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9ED13826-8C51-E48E-49C7-BA9933CB2556}"/>
              </a:ext>
            </a:extLst>
          </p:cNvPr>
          <p:cNvSpPr txBox="1"/>
          <p:nvPr userDrawn="1"/>
        </p:nvSpPr>
        <p:spPr>
          <a:xfrm>
            <a:off x="6496849" y="2145937"/>
            <a:ext cx="239419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b="0" i="0" dirty="0">
                <a:latin typeface="Futura PT Book" panose="020B05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Национальных</a:t>
            </a:r>
          </a:p>
          <a:p>
            <a:pPr algn="l"/>
            <a:r>
              <a:rPr lang="ru-RU" sz="1600" b="0" i="0" dirty="0">
                <a:latin typeface="Futura PT Book" panose="020B05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чемпионатов</a:t>
            </a:r>
            <a:endParaRPr lang="en-US" sz="1600" b="0" i="0" dirty="0">
              <a:latin typeface="Futura PT Book" panose="020B05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CFF17DB3-BD8E-1AA0-0FC2-B38A538EE917}"/>
              </a:ext>
            </a:extLst>
          </p:cNvPr>
          <p:cNvSpPr txBox="1"/>
          <p:nvPr userDrawn="1"/>
        </p:nvSpPr>
        <p:spPr>
          <a:xfrm>
            <a:off x="8950325" y="2145937"/>
            <a:ext cx="239419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Региональных</a:t>
            </a:r>
          </a:p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чемпионатов</a:t>
            </a:r>
            <a:endParaRPr lang="en-US" sz="1600" dirty="0">
              <a:latin typeface="Futura PT Light" panose="020B04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65F29F40-B0BD-382D-2B48-06CF85350ABA}"/>
              </a:ext>
            </a:extLst>
          </p:cNvPr>
          <p:cNvSpPr txBox="1"/>
          <p:nvPr userDrawn="1"/>
        </p:nvSpPr>
        <p:spPr>
          <a:xfrm>
            <a:off x="6496849" y="3616929"/>
            <a:ext cx="239419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b="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Региональных</a:t>
            </a:r>
          </a:p>
          <a:p>
            <a:pPr algn="l"/>
            <a:r>
              <a:rPr lang="ru-RU" sz="1600" b="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центров «</a:t>
            </a:r>
            <a:r>
              <a:rPr lang="ru-RU" sz="1600" b="0" dirty="0" err="1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Абилимпикс</a:t>
            </a:r>
            <a:r>
              <a:rPr lang="ru-RU" sz="1600" b="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»</a:t>
            </a:r>
            <a:endParaRPr lang="en-US" sz="1600" b="0" dirty="0">
              <a:latin typeface="Futura PT Light" panose="020B04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2E40250E-2379-EBD1-533D-B53206DF45C0}"/>
              </a:ext>
            </a:extLst>
          </p:cNvPr>
          <p:cNvSpPr txBox="1"/>
          <p:nvPr userDrawn="1"/>
        </p:nvSpPr>
        <p:spPr>
          <a:xfrm>
            <a:off x="8950325" y="3616929"/>
            <a:ext cx="239419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Волонтерских</a:t>
            </a:r>
          </a:p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центров</a:t>
            </a:r>
            <a:endParaRPr lang="en-US" sz="1600" dirty="0">
              <a:latin typeface="Futura PT Light" panose="020B04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E736B9DA-B349-EA80-08F2-4CDFE3CCC7FF}"/>
              </a:ext>
            </a:extLst>
          </p:cNvPr>
          <p:cNvSpPr txBox="1"/>
          <p:nvPr userDrawn="1"/>
        </p:nvSpPr>
        <p:spPr>
          <a:xfrm>
            <a:off x="6496849" y="5101172"/>
            <a:ext cx="238891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Региональных</a:t>
            </a:r>
            <a:r>
              <a:rPr lang="en-US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центров </a:t>
            </a:r>
            <a:endParaRPr lang="en-US" sz="1600" dirty="0">
              <a:latin typeface="Futura PT Light" panose="020B04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обучения</a:t>
            </a:r>
            <a:r>
              <a:rPr lang="en-US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экспертов</a:t>
            </a:r>
            <a:endParaRPr lang="en-US" sz="1600" dirty="0">
              <a:latin typeface="Futura PT Light" panose="020B04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2596E3D3-3BD6-BC51-3B48-D7EBD6534F8F}"/>
              </a:ext>
            </a:extLst>
          </p:cNvPr>
          <p:cNvSpPr txBox="1"/>
          <p:nvPr userDrawn="1"/>
        </p:nvSpPr>
        <p:spPr>
          <a:xfrm>
            <a:off x="8950325" y="5101172"/>
            <a:ext cx="239419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Подготовленных</a:t>
            </a:r>
          </a:p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экспертов</a:t>
            </a:r>
            <a:endParaRPr lang="en-US" sz="1600" dirty="0">
              <a:latin typeface="Futura PT Light" panose="020B04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BC3BD98F-CC5F-4552-A4AE-39A024C33D7F}"/>
              </a:ext>
            </a:extLst>
          </p:cNvPr>
          <p:cNvSpPr txBox="1"/>
          <p:nvPr userDrawn="1"/>
        </p:nvSpPr>
        <p:spPr>
          <a:xfrm>
            <a:off x="616979" y="2300404"/>
            <a:ext cx="5092460" cy="30469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800" b="0" i="0" dirty="0">
                <a:solidFill>
                  <a:srgbClr val="000000"/>
                </a:solidFill>
                <a:effectLst/>
                <a:latin typeface="Futura PT Book" panose="020B0502020204020303" pitchFamily="34" charset="0"/>
              </a:rPr>
              <a:t>— научно-методическое и организационное сопровождение конкурсов профессионального мастерства среди людей с инвалидностью и ограниченными возможностями здоровья «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Futura PT Book" panose="020B0502020204020303" pitchFamily="34" charset="0"/>
              </a:rPr>
              <a:t>Абилимпикс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Futura PT Book" panose="020B0502020204020303" pitchFamily="34" charset="0"/>
              </a:rPr>
              <a:t>», организация повышения квалификации экспертов, организаторов, педагогов и волонтёров для проведения конкурсов профессионального мастерства «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Futura PT Book" panose="020B0502020204020303" pitchFamily="34" charset="0"/>
              </a:rPr>
              <a:t>Абилимпикс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Futura PT Book" panose="020B0502020204020303" pitchFamily="34" charset="0"/>
              </a:rPr>
              <a:t>», а также организация содействия трудоустройству людей с инвалидностью через их участие в конкурсах профессионального мастерства.</a:t>
            </a:r>
            <a:endParaRPr lang="ru-RU" sz="1800" b="0" i="0" dirty="0">
              <a:latin typeface="Futura PT Book" panose="020B05020202040203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60A1BE9-5235-115A-542F-B9D8C7726546}"/>
              </a:ext>
            </a:extLst>
          </p:cNvPr>
          <p:cNvSpPr txBox="1"/>
          <p:nvPr userDrawn="1"/>
        </p:nvSpPr>
        <p:spPr>
          <a:xfrm>
            <a:off x="6496849" y="1397734"/>
            <a:ext cx="2388916" cy="73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4800" b="1" i="0" kern="1200" dirty="0">
                <a:solidFill>
                  <a:srgbClr val="0540F2"/>
                </a:solidFill>
                <a:latin typeface="Futura PT Demi" panose="020B0502020204020303" pitchFamily="34" charset="0"/>
                <a:ea typeface="+mn-ea"/>
                <a:cs typeface="+mn-cs"/>
              </a:rPr>
              <a:t>6</a:t>
            </a:r>
            <a:endParaRPr lang="x-none" sz="4800" b="1" i="0" kern="1200" dirty="0">
              <a:solidFill>
                <a:srgbClr val="0540F2"/>
              </a:solidFill>
              <a:latin typeface="Futura PT Demi" panose="020B0502020204020303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9A997D3-D1CC-1D1D-EFA0-BF7BF6BD360B}"/>
              </a:ext>
            </a:extLst>
          </p:cNvPr>
          <p:cNvSpPr txBox="1"/>
          <p:nvPr userDrawn="1"/>
        </p:nvSpPr>
        <p:spPr>
          <a:xfrm>
            <a:off x="6496849" y="2874159"/>
            <a:ext cx="2388916" cy="73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4800" b="1" i="0" kern="1200" dirty="0">
                <a:solidFill>
                  <a:srgbClr val="0540F2"/>
                </a:solidFill>
                <a:latin typeface="Futura PT Demi" panose="020B0502020204020303" pitchFamily="34" charset="0"/>
                <a:ea typeface="+mn-ea"/>
                <a:cs typeface="+mn-cs"/>
              </a:rPr>
              <a:t>85</a:t>
            </a:r>
            <a:endParaRPr lang="x-none" sz="4800" b="1" i="0" kern="1200" dirty="0">
              <a:solidFill>
                <a:srgbClr val="0540F2"/>
              </a:solidFill>
              <a:latin typeface="Futura PT Demi" panose="020B0502020204020303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DEA9F07-4504-C10A-4F54-1B7D8D1C68CC}"/>
              </a:ext>
            </a:extLst>
          </p:cNvPr>
          <p:cNvSpPr txBox="1"/>
          <p:nvPr userDrawn="1"/>
        </p:nvSpPr>
        <p:spPr>
          <a:xfrm>
            <a:off x="8950325" y="2874159"/>
            <a:ext cx="2388916" cy="73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4800" b="1" i="0" kern="1200" dirty="0">
                <a:solidFill>
                  <a:srgbClr val="0540F2"/>
                </a:solidFill>
                <a:latin typeface="Futura PT Demi" panose="020B0502020204020303" pitchFamily="34" charset="0"/>
                <a:ea typeface="+mn-ea"/>
                <a:cs typeface="+mn-cs"/>
              </a:rPr>
              <a:t>85</a:t>
            </a:r>
            <a:endParaRPr lang="x-none" sz="4800" b="1" i="0" kern="1200" dirty="0">
              <a:solidFill>
                <a:srgbClr val="0540F2"/>
              </a:solidFill>
              <a:latin typeface="Futura PT Demi" panose="020B0502020204020303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405F9C9-93B3-1A75-2959-CB3C9C481199}"/>
              </a:ext>
            </a:extLst>
          </p:cNvPr>
          <p:cNvSpPr txBox="1"/>
          <p:nvPr userDrawn="1"/>
        </p:nvSpPr>
        <p:spPr>
          <a:xfrm>
            <a:off x="8950325" y="1397734"/>
            <a:ext cx="2388916" cy="73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4800" b="1" i="0" kern="1200" dirty="0">
                <a:solidFill>
                  <a:srgbClr val="0540F2"/>
                </a:solidFill>
                <a:latin typeface="Futura PT Demi" panose="020B0502020204020303" pitchFamily="34" charset="0"/>
                <a:ea typeface="+mn-ea"/>
                <a:cs typeface="+mn-cs"/>
              </a:rPr>
              <a:t>573</a:t>
            </a:r>
            <a:endParaRPr lang="x-none" sz="4800" b="1" i="0" kern="1200" dirty="0">
              <a:solidFill>
                <a:srgbClr val="0540F2"/>
              </a:solidFill>
              <a:latin typeface="Futura PT Demi" panose="020B0502020204020303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B9C99C8-C837-B102-C894-4F31D430CA68}"/>
              </a:ext>
            </a:extLst>
          </p:cNvPr>
          <p:cNvSpPr txBox="1"/>
          <p:nvPr userDrawn="1"/>
        </p:nvSpPr>
        <p:spPr>
          <a:xfrm>
            <a:off x="6496849" y="4353633"/>
            <a:ext cx="2388916" cy="73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4800" b="1" i="0" kern="1200" dirty="0">
                <a:solidFill>
                  <a:srgbClr val="0540F2"/>
                </a:solidFill>
                <a:latin typeface="Futura PT Demi" panose="020B0502020204020303" pitchFamily="34" charset="0"/>
                <a:ea typeface="+mn-ea"/>
                <a:cs typeface="+mn-cs"/>
              </a:rPr>
              <a:t>83</a:t>
            </a:r>
            <a:endParaRPr lang="x-none" sz="4800" b="1" i="0" kern="1200" dirty="0">
              <a:solidFill>
                <a:srgbClr val="0540F2"/>
              </a:solidFill>
              <a:latin typeface="Futura PT Demi" panose="020B0502020204020303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8208750-F5D0-314A-D025-3DDAB5CCF95B}"/>
              </a:ext>
            </a:extLst>
          </p:cNvPr>
          <p:cNvSpPr txBox="1"/>
          <p:nvPr userDrawn="1"/>
        </p:nvSpPr>
        <p:spPr>
          <a:xfrm>
            <a:off x="8950325" y="4353633"/>
            <a:ext cx="2388916" cy="73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4800" b="1" i="0" kern="1200" dirty="0">
                <a:solidFill>
                  <a:srgbClr val="0540F2"/>
                </a:solidFill>
                <a:latin typeface="Futura PT Demi" panose="020B0502020204020303" pitchFamily="34" charset="0"/>
                <a:ea typeface="+mn-ea"/>
                <a:cs typeface="+mn-cs"/>
              </a:rPr>
              <a:t>&gt; 14 000</a:t>
            </a:r>
            <a:endParaRPr lang="x-none" sz="4800" b="1" i="0" kern="1200" dirty="0">
              <a:solidFill>
                <a:srgbClr val="0540F2"/>
              </a:solidFill>
              <a:latin typeface="Futura PT Demi" panose="020B0502020204020303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C634C348-4D79-4E55-9FE8-B1C23414C3CC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21" name="Группа 20">
            <a:extLst>
              <a:ext uri="{FF2B5EF4-FFF2-40B4-BE49-F238E27FC236}">
                <a16:creationId xmlns="" xmlns:a16="http://schemas.microsoft.com/office/drawing/2014/main" id="{8C15279A-467C-4E6B-9EA1-95893E69A0BD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22" name="Рисунок 21">
              <a:extLst>
                <a:ext uri="{FF2B5EF4-FFF2-40B4-BE49-F238E27FC236}">
                  <a16:creationId xmlns="" xmlns:a16="http://schemas.microsoft.com/office/drawing/2014/main" id="{4DFCA516-BA20-419E-A8A2-B57965C18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="" xmlns:a16="http://schemas.microsoft.com/office/drawing/2014/main" id="{36EC71E4-FB36-4D32-BAA9-E331F9A45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38C4A6C7-4389-4D1C-81ED-5AEDF00A37D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BD6D767B-8050-4558-90B8-3F89A58CAF9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3D236E09-DF2C-44CE-A351-14A295A261A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626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45" userDrawn="1">
          <p15:clr>
            <a:srgbClr val="FBAE40"/>
          </p15:clr>
        </p15:guide>
        <p15:guide id="6" pos="5638" userDrawn="1">
          <p15:clr>
            <a:srgbClr val="FBAE40"/>
          </p15:clr>
        </p15:guide>
        <p15:guide id="7" orient="horz" pos="3493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4">
            <a:extLst>
              <a:ext uri="{FF2B5EF4-FFF2-40B4-BE49-F238E27FC236}">
                <a16:creationId xmlns="" xmlns:a16="http://schemas.microsoft.com/office/drawing/2014/main" id="{9B6C2EE5-CAF5-3D93-5CDC-537AE23111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6002" y="1852662"/>
            <a:ext cx="5160978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x-none" sz="18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ru-RU" dirty="0"/>
              <a:t>18</a:t>
            </a:r>
            <a:r>
              <a:rPr lang="x-none" dirty="0"/>
              <a:t>pt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="" xmlns:a16="http://schemas.microsoft.com/office/drawing/2014/main" id="{CEEFF605-342E-FEDA-BA86-39AADDFE277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6003" y="2311629"/>
            <a:ext cx="5160979" cy="4924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16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 err="1"/>
              <a:t>pt</a:t>
            </a:r>
            <a:r>
              <a:rPr lang="en-US" dirty="0"/>
              <a:t> Lorem ipsum dolor sit amet, consectetuer adipiscing elit. Maecenas porttitor congue massa 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="" xmlns:a16="http://schemas.microsoft.com/office/drawing/2014/main" id="{5F94A1D4-22C8-47AE-618C-0D909431E2C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6003" y="1375432"/>
            <a:ext cx="1201546" cy="45550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marL="0" indent="0">
              <a:buNone/>
              <a:defRPr lang="x-none" sz="3200" b="0" i="0" dirty="0">
                <a:solidFill>
                  <a:srgbClr val="0540F2"/>
                </a:solidFill>
                <a:latin typeface="Futura PT Book" panose="020B0502020204020303" pitchFamily="34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01</a:t>
            </a:r>
            <a:endParaRPr lang="x-none" dirty="0"/>
          </a:p>
        </p:txBody>
      </p:sp>
      <p:sp>
        <p:nvSpPr>
          <p:cNvPr id="25" name="Заголовок 17">
            <a:extLst>
              <a:ext uri="{FF2B5EF4-FFF2-40B4-BE49-F238E27FC236}">
                <a16:creationId xmlns="" xmlns:a16="http://schemas.microsoft.com/office/drawing/2014/main" id="{4A630F8B-7EE7-EC58-90B1-6CCE1E9A32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="" xmlns:a16="http://schemas.microsoft.com/office/drawing/2014/main" id="{AD734A24-7576-3F31-A390-B7BE4EEA2E1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379237" y="1852662"/>
            <a:ext cx="5160978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x-none" sz="18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ru-RU" dirty="0"/>
              <a:t>18</a:t>
            </a:r>
            <a:r>
              <a:rPr lang="x-none" dirty="0"/>
              <a:t>pt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="" xmlns:a16="http://schemas.microsoft.com/office/drawing/2014/main" id="{2ED49E95-0D0E-2015-AC02-4CBE74E26E8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379239" y="2311629"/>
            <a:ext cx="5160979" cy="4924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16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 err="1"/>
              <a:t>pt</a:t>
            </a:r>
            <a:r>
              <a:rPr lang="en-US" dirty="0"/>
              <a:t> Lorem ipsum dolor sit amet, consectetuer adipiscing elit. Maecenas porttitor congue massa 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="" xmlns:a16="http://schemas.microsoft.com/office/drawing/2014/main" id="{F9393890-2CDD-3D02-EA66-2F3484C5FA5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379238" y="1375432"/>
            <a:ext cx="1201546" cy="45550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marL="0" indent="0">
              <a:buNone/>
              <a:defRPr lang="x-none" sz="3200" b="0" i="0" dirty="0">
                <a:solidFill>
                  <a:srgbClr val="0540F2"/>
                </a:solidFill>
                <a:latin typeface="Futura PT Book" panose="020B0502020204020303" pitchFamily="34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02</a:t>
            </a:r>
            <a:endParaRPr lang="x-none" dirty="0"/>
          </a:p>
        </p:txBody>
      </p:sp>
      <p:sp>
        <p:nvSpPr>
          <p:cNvPr id="29" name="Text Placeholder 4">
            <a:extLst>
              <a:ext uri="{FF2B5EF4-FFF2-40B4-BE49-F238E27FC236}">
                <a16:creationId xmlns="" xmlns:a16="http://schemas.microsoft.com/office/drawing/2014/main" id="{CB83AE9E-F3FD-DD2B-FE75-80D24BF6D71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6002" y="3795761"/>
            <a:ext cx="5160978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x-none" sz="18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ru-RU" dirty="0"/>
              <a:t>18</a:t>
            </a:r>
            <a:r>
              <a:rPr lang="x-none" dirty="0"/>
              <a:t>pt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="" xmlns:a16="http://schemas.microsoft.com/office/drawing/2014/main" id="{7FC4A445-E7B4-9561-A888-D3BD39D0B1C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16003" y="4254729"/>
            <a:ext cx="5160979" cy="4924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16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 err="1"/>
              <a:t>pt</a:t>
            </a:r>
            <a:r>
              <a:rPr lang="en-US" dirty="0"/>
              <a:t> Lorem ipsum dolor sit amet, consectetuer adipiscing elit. Maecenas porttitor congue massa 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="" xmlns:a16="http://schemas.microsoft.com/office/drawing/2014/main" id="{3ADE7753-8365-9D18-6DBC-29921942566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16003" y="3318532"/>
            <a:ext cx="1201546" cy="45550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marL="0" indent="0">
              <a:buNone/>
              <a:defRPr lang="x-none" sz="3200" b="0" i="0" dirty="0">
                <a:solidFill>
                  <a:srgbClr val="0540F2"/>
                </a:solidFill>
                <a:latin typeface="Futura PT Book" panose="020B0502020204020303" pitchFamily="34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01</a:t>
            </a:r>
            <a:endParaRPr lang="x-none" dirty="0"/>
          </a:p>
        </p:txBody>
      </p:sp>
      <p:sp>
        <p:nvSpPr>
          <p:cNvPr id="32" name="Text Placeholder 4">
            <a:extLst>
              <a:ext uri="{FF2B5EF4-FFF2-40B4-BE49-F238E27FC236}">
                <a16:creationId xmlns="" xmlns:a16="http://schemas.microsoft.com/office/drawing/2014/main" id="{D6DE210B-D894-095F-8458-9A3CB103596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379237" y="3795761"/>
            <a:ext cx="5160978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x-none" sz="18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ru-RU" dirty="0"/>
              <a:t>18</a:t>
            </a:r>
            <a:r>
              <a:rPr lang="x-none" dirty="0"/>
              <a:t>pt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="" xmlns:a16="http://schemas.microsoft.com/office/drawing/2014/main" id="{9482D896-43DF-6925-FDB7-E9A0CDB7A43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379239" y="4254729"/>
            <a:ext cx="5160979" cy="4924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16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 err="1"/>
              <a:t>pt</a:t>
            </a:r>
            <a:r>
              <a:rPr lang="en-US" dirty="0"/>
              <a:t> Lorem ipsum dolor sit amet, consectetuer adipiscing elit. Maecenas porttitor congue massa 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="" xmlns:a16="http://schemas.microsoft.com/office/drawing/2014/main" id="{B113053F-8B21-D428-AA8E-E714F18B7386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379238" y="3318532"/>
            <a:ext cx="1201546" cy="45550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marL="0" indent="0">
              <a:buNone/>
              <a:defRPr lang="x-none" sz="3200" b="0" i="0" dirty="0">
                <a:solidFill>
                  <a:srgbClr val="0540F2"/>
                </a:solidFill>
                <a:latin typeface="Futura PT Book" panose="020B0502020204020303" pitchFamily="34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02</a:t>
            </a:r>
            <a:endParaRPr lang="x-none" dirty="0"/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EAC368E9-8C8E-42F9-AE2A-ED38F57D6EC5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37" name="Группа 36">
            <a:extLst>
              <a:ext uri="{FF2B5EF4-FFF2-40B4-BE49-F238E27FC236}">
                <a16:creationId xmlns="" xmlns:a16="http://schemas.microsoft.com/office/drawing/2014/main" id="{B1171DEE-EAB5-41CB-BB35-48986E48DDBD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38" name="Рисунок 37">
              <a:extLst>
                <a:ext uri="{FF2B5EF4-FFF2-40B4-BE49-F238E27FC236}">
                  <a16:creationId xmlns="" xmlns:a16="http://schemas.microsoft.com/office/drawing/2014/main" id="{87D90BFD-4B70-4464-B77F-538D561AA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="" xmlns:a16="http://schemas.microsoft.com/office/drawing/2014/main" id="{33235145-500B-4B6F-AE70-84AAD61AD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D4CB38AA-DE5C-4C1B-8C26-99CFE6CA997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="" xmlns:a16="http://schemas.microsoft.com/office/drawing/2014/main" id="{122FA5AB-C15E-4B8C-98A6-332DEAC22D7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7F59B1D6-98B3-4F83-92AC-B653E008B1F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290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58" userDrawn="1">
          <p15:clr>
            <a:srgbClr val="FBAE40"/>
          </p15:clr>
        </p15:guide>
        <p15:guide id="6" orient="horz" pos="3493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="" xmlns:a16="http://schemas.microsoft.com/office/drawing/2014/main" id="{7249C3F1-A9E8-7A13-7879-FBAE9FC7C80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16001" y="1369759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5" name="Text Placeholder 3">
            <a:extLst>
              <a:ext uri="{FF2B5EF4-FFF2-40B4-BE49-F238E27FC236}">
                <a16:creationId xmlns="" xmlns:a16="http://schemas.microsoft.com/office/drawing/2014/main" id="{6AAACD2D-AD9C-2DB0-B2E4-3CF783DDED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615" y="1369759"/>
            <a:ext cx="425180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="" xmlns:a16="http://schemas.microsoft.com/office/drawing/2014/main" id="{CD227DA4-93DF-50E5-773D-EF77AD36BC3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81015" y="1369759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11" name="Text Placeholder 3">
            <a:extLst>
              <a:ext uri="{FF2B5EF4-FFF2-40B4-BE49-F238E27FC236}">
                <a16:creationId xmlns="" xmlns:a16="http://schemas.microsoft.com/office/drawing/2014/main" id="{0CF45F15-DA2B-F8F6-9D82-43FE722F3C2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89629" y="1369759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="" xmlns:a16="http://schemas.microsoft.com/office/drawing/2014/main" id="{7B8A6EAB-A48A-B3CA-A695-8F212D991E50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16001" y="2891436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17" name="Text Placeholder 3">
            <a:extLst>
              <a:ext uri="{FF2B5EF4-FFF2-40B4-BE49-F238E27FC236}">
                <a16:creationId xmlns="" xmlns:a16="http://schemas.microsoft.com/office/drawing/2014/main" id="{4E5E7ACD-DF59-4560-A47A-23C83A8BE34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24614" y="2891435"/>
            <a:ext cx="4237050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="" xmlns:a16="http://schemas.microsoft.com/office/drawing/2014/main" id="{9057F4FB-9EE4-690F-5182-9D9A8CD42058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381015" y="2891435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25" name="Text Placeholder 3">
            <a:extLst>
              <a:ext uri="{FF2B5EF4-FFF2-40B4-BE49-F238E27FC236}">
                <a16:creationId xmlns="" xmlns:a16="http://schemas.microsoft.com/office/drawing/2014/main" id="{FD7F1243-250C-430C-5AFB-EF47A756AC3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89629" y="2891435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28" name="Picture Placeholder 3">
            <a:extLst>
              <a:ext uri="{FF2B5EF4-FFF2-40B4-BE49-F238E27FC236}">
                <a16:creationId xmlns="" xmlns:a16="http://schemas.microsoft.com/office/drawing/2014/main" id="{0BF695E9-8E2C-40CB-767B-2039D73A8B7F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616001" y="4454677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29" name="Text Placeholder 3">
            <a:extLst>
              <a:ext uri="{FF2B5EF4-FFF2-40B4-BE49-F238E27FC236}">
                <a16:creationId xmlns="" xmlns:a16="http://schemas.microsoft.com/office/drawing/2014/main" id="{5FC3D4C2-0A55-BABC-5BB1-60A67DA2856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24614" y="4454677"/>
            <a:ext cx="4237050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30" name="Picture Placeholder 3">
            <a:extLst>
              <a:ext uri="{FF2B5EF4-FFF2-40B4-BE49-F238E27FC236}">
                <a16:creationId xmlns="" xmlns:a16="http://schemas.microsoft.com/office/drawing/2014/main" id="{94733AA0-934B-6DA0-8C91-485570D7F8A6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381015" y="4454677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31" name="Text Placeholder 3">
            <a:extLst>
              <a:ext uri="{FF2B5EF4-FFF2-40B4-BE49-F238E27FC236}">
                <a16:creationId xmlns="" xmlns:a16="http://schemas.microsoft.com/office/drawing/2014/main" id="{725C568D-862A-B0FD-FA35-41A7BACA980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89629" y="4454677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32" name="Заголовок 17">
            <a:extLst>
              <a:ext uri="{FF2B5EF4-FFF2-40B4-BE49-F238E27FC236}">
                <a16:creationId xmlns="" xmlns:a16="http://schemas.microsoft.com/office/drawing/2014/main" id="{67D7ABFA-6A6C-417F-9FDB-B65CE427FD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73D10265-994E-45F1-9313-62B7D744B76D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9" name="Группа 18">
            <a:extLst>
              <a:ext uri="{FF2B5EF4-FFF2-40B4-BE49-F238E27FC236}">
                <a16:creationId xmlns="" xmlns:a16="http://schemas.microsoft.com/office/drawing/2014/main" id="{405D2E08-179C-4608-8BC2-CB79E578F2D1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20" name="Рисунок 19">
              <a:extLst>
                <a:ext uri="{FF2B5EF4-FFF2-40B4-BE49-F238E27FC236}">
                  <a16:creationId xmlns="" xmlns:a16="http://schemas.microsoft.com/office/drawing/2014/main" id="{32A205EA-2ECC-42BF-B455-56313671F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="" xmlns:a16="http://schemas.microsoft.com/office/drawing/2014/main" id="{10C124E6-FE4B-46F9-B700-8567EF162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133AA75B-C44E-4623-A725-E0AEBC63CB4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CBFD3E88-61B8-4F96-92B1-DB1AF89AB9D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9B471282-64CC-4120-B9F8-6429252168D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805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45" userDrawn="1">
          <p15:clr>
            <a:srgbClr val="FBAE40"/>
          </p15:clr>
        </p15:guide>
        <p15:guide id="6" orient="horz" pos="3491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-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1C095EB5-4A6A-17AA-7FF1-8FECBD3BFB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5C918BC4-BA82-DE9C-7B35-B84A063BD0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91231" y="3382520"/>
            <a:ext cx="3346533" cy="311305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1C1D86A9-4E4E-0FB7-8A12-1B2797C264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769" y="4969182"/>
            <a:ext cx="1194551" cy="143512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2DD97D64-8B6C-468F-CE1F-476CBBEC09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42498"/>
          <a:stretch/>
        </p:blipFill>
        <p:spPr>
          <a:xfrm>
            <a:off x="2292349" y="4664810"/>
            <a:ext cx="2415722" cy="20693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7F6CB6B-2BB7-5FD8-EB42-AD4279ED1592}"/>
              </a:ext>
            </a:extLst>
          </p:cNvPr>
          <p:cNvSpPr txBox="1"/>
          <p:nvPr userDrawn="1"/>
        </p:nvSpPr>
        <p:spPr>
          <a:xfrm>
            <a:off x="10099234" y="631628"/>
            <a:ext cx="96269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Futura PT Demi" panose="020B0502020204020303" pitchFamily="34" charset="0"/>
              </a:rPr>
              <a:t>2</a:t>
            </a:r>
            <a:r>
              <a:rPr lang="ru-RU" sz="2400" b="1" dirty="0">
                <a:solidFill>
                  <a:schemeClr val="bg1"/>
                </a:solidFill>
                <a:latin typeface="Futura PT Demi" panose="020B0502020204020303" pitchFamily="34" charset="0"/>
              </a:rPr>
              <a:t>022 г.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="" xmlns:a16="http://schemas.microsoft.com/office/drawing/2014/main" id="{4851F873-165F-F360-9FDD-8700FDF22989}"/>
              </a:ext>
            </a:extLst>
          </p:cNvPr>
          <p:cNvSpPr/>
          <p:nvPr userDrawn="1"/>
        </p:nvSpPr>
        <p:spPr>
          <a:xfrm>
            <a:off x="9509164" y="553075"/>
            <a:ext cx="2142836" cy="52920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Заголовок 17">
            <a:extLst>
              <a:ext uri="{FF2B5EF4-FFF2-40B4-BE49-F238E27FC236}">
                <a16:creationId xmlns="" xmlns:a16="http://schemas.microsoft.com/office/drawing/2014/main" id="{55C543DB-E234-6922-66E3-2558A73485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1462670"/>
            <a:ext cx="11112000" cy="133626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48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Название темы </a:t>
            </a:r>
            <a:br>
              <a:rPr lang="ru-RU" dirty="0"/>
            </a:br>
            <a:r>
              <a:rPr lang="ru-RU" dirty="0"/>
              <a:t>на 2 строчки 48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="" xmlns:a16="http://schemas.microsoft.com/office/drawing/2014/main" id="{2B473D07-13BB-5371-8CAC-970B1ADC3D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3192515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Имя Фамилия в 1 строку</a:t>
            </a:r>
            <a:r>
              <a:rPr lang="en-US" dirty="0"/>
              <a:t> 24pt</a:t>
            </a:r>
            <a:endParaRPr lang="x-none" dirty="0"/>
          </a:p>
        </p:txBody>
      </p:sp>
      <p:sp>
        <p:nvSpPr>
          <p:cNvPr id="28" name="Text Placeholder 2">
            <a:extLst>
              <a:ext uri="{FF2B5EF4-FFF2-40B4-BE49-F238E27FC236}">
                <a16:creationId xmlns="" xmlns:a16="http://schemas.microsoft.com/office/drawing/2014/main" id="{157DDC96-229A-DEA0-308A-AE13084FBF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3722839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Должность, сервис</a:t>
            </a:r>
            <a:r>
              <a:rPr lang="en-US" dirty="0"/>
              <a:t> 16pt</a:t>
            </a:r>
            <a:endParaRPr lang="x-none" dirty="0"/>
          </a:p>
        </p:txBody>
      </p:sp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02C7815E-4A3C-E894-B5AA-9DF91F2FBD2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077160" y="4971300"/>
            <a:ext cx="1416305" cy="13593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3020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35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="" xmlns:a16="http://schemas.microsoft.com/office/drawing/2014/main" id="{CD227DA4-93DF-50E5-773D-EF77AD36BC3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81015" y="1371877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11" name="Text Placeholder 3">
            <a:extLst>
              <a:ext uri="{FF2B5EF4-FFF2-40B4-BE49-F238E27FC236}">
                <a16:creationId xmlns="" xmlns:a16="http://schemas.microsoft.com/office/drawing/2014/main" id="{0CF45F15-DA2B-F8F6-9D82-43FE722F3C2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89629" y="1371877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="" xmlns:a16="http://schemas.microsoft.com/office/drawing/2014/main" id="{9057F4FB-9EE4-690F-5182-9D9A8CD42058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381015" y="2392549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25" name="Text Placeholder 3">
            <a:extLst>
              <a:ext uri="{FF2B5EF4-FFF2-40B4-BE49-F238E27FC236}">
                <a16:creationId xmlns="" xmlns:a16="http://schemas.microsoft.com/office/drawing/2014/main" id="{FD7F1243-250C-430C-5AFB-EF47A756AC3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89629" y="2386328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30" name="Picture Placeholder 3">
            <a:extLst>
              <a:ext uri="{FF2B5EF4-FFF2-40B4-BE49-F238E27FC236}">
                <a16:creationId xmlns="" xmlns:a16="http://schemas.microsoft.com/office/drawing/2014/main" id="{94733AA0-934B-6DA0-8C91-485570D7F8A6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381015" y="3413221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31" name="Text Placeholder 3">
            <a:extLst>
              <a:ext uri="{FF2B5EF4-FFF2-40B4-BE49-F238E27FC236}">
                <a16:creationId xmlns="" xmlns:a16="http://schemas.microsoft.com/office/drawing/2014/main" id="{725C568D-862A-B0FD-FA35-41A7BACA980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89629" y="3400779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32" name="Заголовок 17">
            <a:extLst>
              <a:ext uri="{FF2B5EF4-FFF2-40B4-BE49-F238E27FC236}">
                <a16:creationId xmlns="" xmlns:a16="http://schemas.microsoft.com/office/drawing/2014/main" id="{67D7ABFA-6A6C-417F-9FDB-B65CE427FD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="" xmlns:a16="http://schemas.microsoft.com/office/drawing/2014/main" id="{1C2BBE0C-5B1E-711D-F97A-2FBB9BCA77B2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16002" y="1371876"/>
            <a:ext cx="5160978" cy="378201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12" name="Picture Placeholder 3">
            <a:extLst>
              <a:ext uri="{FF2B5EF4-FFF2-40B4-BE49-F238E27FC236}">
                <a16:creationId xmlns="" xmlns:a16="http://schemas.microsoft.com/office/drawing/2014/main" id="{20FA1C1A-BD0F-C68E-6D2E-56EF88B44AB2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381015" y="4433894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13" name="Text Placeholder 3">
            <a:extLst>
              <a:ext uri="{FF2B5EF4-FFF2-40B4-BE49-F238E27FC236}">
                <a16:creationId xmlns="" xmlns:a16="http://schemas.microsoft.com/office/drawing/2014/main" id="{FC2F1E1D-0086-8079-D219-8734D47CB7D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289629" y="4433894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B748BB9-D46D-47E0-A4AA-4EDC278F00E5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="" xmlns:a16="http://schemas.microsoft.com/office/drawing/2014/main" id="{C53ABBF3-8165-4F76-AB45-C95BC9C8E426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7" name="Рисунок 16">
              <a:extLst>
                <a:ext uri="{FF2B5EF4-FFF2-40B4-BE49-F238E27FC236}">
                  <a16:creationId xmlns="" xmlns:a16="http://schemas.microsoft.com/office/drawing/2014/main" id="{CAD4D7BD-4452-4152-84E9-C9782F258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="" xmlns:a16="http://schemas.microsoft.com/office/drawing/2014/main" id="{53D054DB-50BF-43EA-8F45-69B444900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9A95A1F9-6025-488E-AC87-B9F7F399CA0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5FD968B9-AD80-42B5-B2AF-0AA594C555F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107F0B54-9394-48C3-B4C8-E3D8C2B753E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2635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45" userDrawn="1">
          <p15:clr>
            <a:srgbClr val="FBAE40"/>
          </p15:clr>
        </p15:guide>
        <p15:guide id="6" orient="horz" pos="3491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="" xmlns:a16="http://schemas.microsoft.com/office/drawing/2014/main" id="{7249C3F1-A9E8-7A13-7879-FBAE9FC7C80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16001" y="1347628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5" name="Text Placeholder 3">
            <a:extLst>
              <a:ext uri="{FF2B5EF4-FFF2-40B4-BE49-F238E27FC236}">
                <a16:creationId xmlns="" xmlns:a16="http://schemas.microsoft.com/office/drawing/2014/main" id="{6AAACD2D-AD9C-2DB0-B2E4-3CF783DDED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615" y="1347628"/>
            <a:ext cx="425236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24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="" xmlns:a16="http://schemas.microsoft.com/office/drawing/2014/main" id="{4869AED2-B52C-8D37-2998-FD8910F0C64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524615" y="2265987"/>
            <a:ext cx="425236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+mj-lt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="" xmlns:a16="http://schemas.microsoft.com/office/drawing/2014/main" id="{AFC9C765-ECBA-1C4B-F5D9-4A1928DE50C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385212" y="1347628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="" xmlns:a16="http://schemas.microsoft.com/office/drawing/2014/main" id="{EFF58FDC-1313-C6B3-03F1-8F7792CD4E6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293827" y="1347628"/>
            <a:ext cx="4235283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24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="" xmlns:a16="http://schemas.microsoft.com/office/drawing/2014/main" id="{04D3CA3D-6FE4-CD71-A123-5CC56096278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93827" y="2265987"/>
            <a:ext cx="4235283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+mj-lt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="" xmlns:a16="http://schemas.microsoft.com/office/drawing/2014/main" id="{9758D21A-3D99-FE0A-875F-881FF60CFCDC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16001" y="3703066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14" name="Text Placeholder 3">
            <a:extLst>
              <a:ext uri="{FF2B5EF4-FFF2-40B4-BE49-F238E27FC236}">
                <a16:creationId xmlns="" xmlns:a16="http://schemas.microsoft.com/office/drawing/2014/main" id="{EA9B7DF3-FAB4-EA6B-4712-76D86BC701B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524615" y="3703066"/>
            <a:ext cx="425236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24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="" xmlns:a16="http://schemas.microsoft.com/office/drawing/2014/main" id="{B6FBA287-FE5E-F4CE-7B68-2BDF2747F11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524615" y="4621426"/>
            <a:ext cx="425236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+mj-lt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="" xmlns:a16="http://schemas.microsoft.com/office/drawing/2014/main" id="{225CAF3C-FA62-E261-A485-C04868A11055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385212" y="3703066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19" name="Text Placeholder 3">
            <a:extLst>
              <a:ext uri="{FF2B5EF4-FFF2-40B4-BE49-F238E27FC236}">
                <a16:creationId xmlns="" xmlns:a16="http://schemas.microsoft.com/office/drawing/2014/main" id="{09FF2D81-A78E-A6D8-0C20-7105EFD4579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293827" y="3703066"/>
            <a:ext cx="425236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24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0" name="Text Placeholder 3">
            <a:extLst>
              <a:ext uri="{FF2B5EF4-FFF2-40B4-BE49-F238E27FC236}">
                <a16:creationId xmlns="" xmlns:a16="http://schemas.microsoft.com/office/drawing/2014/main" id="{900C2437-8C0D-43B4-334D-9F6071CDDA3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293827" y="4621426"/>
            <a:ext cx="425236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+mj-lt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</p:txBody>
      </p:sp>
      <p:sp>
        <p:nvSpPr>
          <p:cNvPr id="23" name="Заголовок 17">
            <a:extLst>
              <a:ext uri="{FF2B5EF4-FFF2-40B4-BE49-F238E27FC236}">
                <a16:creationId xmlns="" xmlns:a16="http://schemas.microsoft.com/office/drawing/2014/main" id="{F88776BE-2CF2-82B1-9082-27442E3AFC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2073AD2F-1C8B-46F0-A4BC-2DBDD1F32413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22" name="Группа 21">
            <a:extLst>
              <a:ext uri="{FF2B5EF4-FFF2-40B4-BE49-F238E27FC236}">
                <a16:creationId xmlns="" xmlns:a16="http://schemas.microsoft.com/office/drawing/2014/main" id="{745BCBB9-ADF2-44BF-9DCA-3A5671349BFD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24" name="Рисунок 23">
              <a:extLst>
                <a:ext uri="{FF2B5EF4-FFF2-40B4-BE49-F238E27FC236}">
                  <a16:creationId xmlns="" xmlns:a16="http://schemas.microsoft.com/office/drawing/2014/main" id="{C2A3515D-B39F-49CA-88CC-BFB4E4FF9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="" xmlns:a16="http://schemas.microsoft.com/office/drawing/2014/main" id="{8722C613-484B-4B0E-A4DB-C590393F3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D3633FA1-1073-4556-9A3F-5D77CD7F887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B8D6423A-0F3D-4284-A397-666203BA9F2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622EF11C-B4AA-47CE-AE41-CCC1F2FD85C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685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501" userDrawn="1">
          <p15:clr>
            <a:srgbClr val="FBAE40"/>
          </p15:clr>
        </p15:guide>
        <p15:guide id="6" orient="horz" pos="845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1193395" y="5959757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sp>
        <p:nvSpPr>
          <p:cNvPr id="23" name="Заголовок 17">
            <a:extLst>
              <a:ext uri="{FF2B5EF4-FFF2-40B4-BE49-F238E27FC236}">
                <a16:creationId xmlns="" xmlns:a16="http://schemas.microsoft.com/office/drawing/2014/main" id="{F88776BE-2CF2-82B1-9082-27442E3AFC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="" xmlns:a16="http://schemas.microsoft.com/office/drawing/2014/main" id="{22825F32-9176-6BD8-F800-889814AE668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16002" y="2281556"/>
            <a:ext cx="1032120" cy="103226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900">
                <a:latin typeface="+mn-lt"/>
              </a:defRPr>
            </a:lvl1pPr>
          </a:lstStyle>
          <a:p>
            <a:endParaRPr lang="x-none" dirty="0"/>
          </a:p>
        </p:txBody>
      </p:sp>
      <p:sp>
        <p:nvSpPr>
          <p:cNvPr id="11" name="Text Placeholder 3">
            <a:extLst>
              <a:ext uri="{FF2B5EF4-FFF2-40B4-BE49-F238E27FC236}">
                <a16:creationId xmlns="" xmlns:a16="http://schemas.microsoft.com/office/drawing/2014/main" id="{60615112-2C6B-433A-8B6A-5548BF6E58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6002" y="3480190"/>
            <a:ext cx="3171292" cy="98488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9143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="" xmlns:a16="http://schemas.microsoft.com/office/drawing/2014/main" id="{5603C79F-BD9E-F6C5-D54C-74082463DC5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482642" y="2281556"/>
            <a:ext cx="1032120" cy="103226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900">
                <a:latin typeface="+mn-lt"/>
              </a:defRPr>
            </a:lvl1pPr>
          </a:lstStyle>
          <a:p>
            <a:endParaRPr lang="x-none" dirty="0"/>
          </a:p>
        </p:txBody>
      </p:sp>
      <p:sp>
        <p:nvSpPr>
          <p:cNvPr id="17" name="Text Placeholder 3">
            <a:extLst>
              <a:ext uri="{FF2B5EF4-FFF2-40B4-BE49-F238E27FC236}">
                <a16:creationId xmlns="" xmlns:a16="http://schemas.microsoft.com/office/drawing/2014/main" id="{BB90836A-D48D-12D1-DE47-B65A07438DC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82643" y="3480190"/>
            <a:ext cx="3171292" cy="98488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9143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21" name="Picture Placeholder 3">
            <a:extLst>
              <a:ext uri="{FF2B5EF4-FFF2-40B4-BE49-F238E27FC236}">
                <a16:creationId xmlns="" xmlns:a16="http://schemas.microsoft.com/office/drawing/2014/main" id="{AD2D184C-F4AE-3EA2-80B5-85BF22160112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349282" y="2281556"/>
            <a:ext cx="1032120" cy="103226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900">
                <a:latin typeface="+mn-lt"/>
              </a:defRPr>
            </a:lvl1pPr>
          </a:lstStyle>
          <a:p>
            <a:endParaRPr lang="x-none" dirty="0"/>
          </a:p>
        </p:txBody>
      </p:sp>
      <p:sp>
        <p:nvSpPr>
          <p:cNvPr id="22" name="Text Placeholder 3">
            <a:extLst>
              <a:ext uri="{FF2B5EF4-FFF2-40B4-BE49-F238E27FC236}">
                <a16:creationId xmlns="" xmlns:a16="http://schemas.microsoft.com/office/drawing/2014/main" id="{98BD5A17-8BCD-7E20-BA16-6F9AB395360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49283" y="3480190"/>
            <a:ext cx="3171292" cy="98488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9143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B1292DA-39D1-4565-9B40-BDA135F4C487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95EC7803-A959-4111-AFE5-5E872830BAEF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4" name="Рисунок 13">
              <a:extLst>
                <a:ext uri="{FF2B5EF4-FFF2-40B4-BE49-F238E27FC236}">
                  <a16:creationId xmlns="" xmlns:a16="http://schemas.microsoft.com/office/drawing/2014/main" id="{262AB3DD-6D4B-45EA-AF80-13543A232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="" xmlns:a16="http://schemas.microsoft.com/office/drawing/2014/main" id="{22092157-F817-4E4C-A678-FBA02DCFB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40DE6D7D-E10C-4B49-AD40-C8F67F7C079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07E38CF6-D812-4B93-8B48-52CD2C448FB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2B59AE86-EAD7-4569-B26F-E448843D50F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370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 userDrawn="1">
          <p15:clr>
            <a:srgbClr val="FBAE40"/>
          </p15:clr>
        </p15:guide>
        <p15:guide id="6" orient="horz" pos="845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1193395" y="5959757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80128F21-5D0C-2E01-C714-B859EB4E89B7}"/>
              </a:ext>
            </a:extLst>
          </p:cNvPr>
          <p:cNvSpPr/>
          <p:nvPr userDrawn="1"/>
        </p:nvSpPr>
        <p:spPr>
          <a:xfrm>
            <a:off x="6385212" y="1487488"/>
            <a:ext cx="5806788" cy="39729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800"/>
          </a:p>
        </p:txBody>
      </p:sp>
      <p:sp>
        <p:nvSpPr>
          <p:cNvPr id="32" name="Text Placeholder 3">
            <a:extLst>
              <a:ext uri="{FF2B5EF4-FFF2-40B4-BE49-F238E27FC236}">
                <a16:creationId xmlns="" xmlns:a16="http://schemas.microsoft.com/office/drawing/2014/main" id="{A19D6A02-0D8B-2031-94B0-BAE8C3A9D83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6002" y="1504968"/>
            <a:ext cx="5160978" cy="393954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</p:txBody>
      </p:sp>
      <p:sp>
        <p:nvSpPr>
          <p:cNvPr id="44" name="Picture Placeholder 3">
            <a:extLst>
              <a:ext uri="{FF2B5EF4-FFF2-40B4-BE49-F238E27FC236}">
                <a16:creationId xmlns="" xmlns:a16="http://schemas.microsoft.com/office/drawing/2014/main" id="{12745DE9-3B16-95C1-D1D5-BE0E0DE3F47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670369" y="1781517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x-none" dirty="0"/>
          </a:p>
        </p:txBody>
      </p:sp>
      <p:sp>
        <p:nvSpPr>
          <p:cNvPr id="45" name="Text Placeholder 3">
            <a:extLst>
              <a:ext uri="{FF2B5EF4-FFF2-40B4-BE49-F238E27FC236}">
                <a16:creationId xmlns="" xmlns:a16="http://schemas.microsoft.com/office/drawing/2014/main" id="{F001C648-F7E1-24C0-AE4A-03212016F03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574365" y="2415857"/>
            <a:ext cx="3946210" cy="196977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</a:p>
        </p:txBody>
      </p:sp>
      <p:sp>
        <p:nvSpPr>
          <p:cNvPr id="47" name="Text Placeholder 3">
            <a:extLst>
              <a:ext uri="{FF2B5EF4-FFF2-40B4-BE49-F238E27FC236}">
                <a16:creationId xmlns="" xmlns:a16="http://schemas.microsoft.com/office/drawing/2014/main" id="{BF2F5044-7C91-2492-9B9F-8B18E8A1210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574365" y="1762853"/>
            <a:ext cx="3946210" cy="5539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endParaRPr lang="ru-RU" dirty="0"/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18</a:t>
            </a:r>
            <a:r>
              <a:rPr lang="en-US" dirty="0" err="1"/>
              <a:t>pt</a:t>
            </a:r>
            <a:endParaRPr lang="en-US" dirty="0"/>
          </a:p>
        </p:txBody>
      </p:sp>
      <p:cxnSp>
        <p:nvCxnSpPr>
          <p:cNvPr id="53" name="Прямая соединительная линия 52">
            <a:extLst>
              <a:ext uri="{FF2B5EF4-FFF2-40B4-BE49-F238E27FC236}">
                <a16:creationId xmlns="" xmlns:a16="http://schemas.microsoft.com/office/drawing/2014/main" id="{9BBD02EC-5E98-7206-2C09-34AB001BCA14}"/>
              </a:ext>
            </a:extLst>
          </p:cNvPr>
          <p:cNvCxnSpPr>
            <a:cxnSpLocks/>
          </p:cNvCxnSpPr>
          <p:nvPr userDrawn="1"/>
        </p:nvCxnSpPr>
        <p:spPr>
          <a:xfrm>
            <a:off x="6603635" y="4579741"/>
            <a:ext cx="491694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 Placeholder 5">
            <a:extLst>
              <a:ext uri="{FF2B5EF4-FFF2-40B4-BE49-F238E27FC236}">
                <a16:creationId xmlns="" xmlns:a16="http://schemas.microsoft.com/office/drawing/2014/main" id="{62754DA2-E918-1677-BF6A-5BBEFE9AFCF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670370" y="4762671"/>
            <a:ext cx="1201546" cy="45550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marL="0" indent="0">
              <a:buNone/>
              <a:defRPr lang="x-none" sz="3200" b="1" i="0" dirty="0">
                <a:solidFill>
                  <a:srgbClr val="0540F2"/>
                </a:solidFill>
                <a:latin typeface="Futura PT Bold" panose="020B0502020204020303" pitchFamily="34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01</a:t>
            </a:r>
            <a:endParaRPr lang="x-none" dirty="0"/>
          </a:p>
        </p:txBody>
      </p:sp>
      <p:sp>
        <p:nvSpPr>
          <p:cNvPr id="65" name="Text Placeholder 4">
            <a:extLst>
              <a:ext uri="{FF2B5EF4-FFF2-40B4-BE49-F238E27FC236}">
                <a16:creationId xmlns="" xmlns:a16="http://schemas.microsoft.com/office/drawing/2014/main" id="{87C01C5C-ED41-573B-6EF9-0687514380F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882058" y="4848681"/>
            <a:ext cx="3638516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x-none" sz="18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ru-RU" dirty="0"/>
              <a:t>18</a:t>
            </a:r>
            <a:r>
              <a:rPr lang="x-none" dirty="0"/>
              <a:t>pt</a:t>
            </a:r>
          </a:p>
        </p:txBody>
      </p:sp>
      <p:sp>
        <p:nvSpPr>
          <p:cNvPr id="2" name="Заголовок 17">
            <a:extLst>
              <a:ext uri="{FF2B5EF4-FFF2-40B4-BE49-F238E27FC236}">
                <a16:creationId xmlns="" xmlns:a16="http://schemas.microsoft.com/office/drawing/2014/main" id="{176CAE5E-FDAF-FB59-72B9-9CB5461325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740DF61-F9AF-46A4-A309-B6C95398B836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5" name="Группа 14">
            <a:extLst>
              <a:ext uri="{FF2B5EF4-FFF2-40B4-BE49-F238E27FC236}">
                <a16:creationId xmlns="" xmlns:a16="http://schemas.microsoft.com/office/drawing/2014/main" id="{EB536987-3D6A-4F98-A3CE-19603A45CE8F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6" name="Рисунок 15">
              <a:extLst>
                <a:ext uri="{FF2B5EF4-FFF2-40B4-BE49-F238E27FC236}">
                  <a16:creationId xmlns="" xmlns:a16="http://schemas.microsoft.com/office/drawing/2014/main" id="{D9AF09B6-C012-449D-A473-F9663EC1E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="" xmlns:a16="http://schemas.microsoft.com/office/drawing/2014/main" id="{70A9FE3E-070A-45D6-B32F-9A5A4196D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6E39043E-66A6-457F-878F-872F17F84D1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4840D0AD-F67B-4D3F-8AA0-630CE5CC914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752E9C12-E8A5-4A1E-898C-80DD8DA0F5C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4498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 userDrawn="1">
          <p15:clr>
            <a:srgbClr val="FBAE40"/>
          </p15:clr>
        </p15:guide>
        <p15:guide id="6" orient="horz" pos="845" userDrawn="1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3">
            <a:extLst>
              <a:ext uri="{FF2B5EF4-FFF2-40B4-BE49-F238E27FC236}">
                <a16:creationId xmlns="" xmlns:a16="http://schemas.microsoft.com/office/drawing/2014/main" id="{A19D6A02-0D8B-2031-94B0-BAE8C3A9D83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6002" y="1504968"/>
            <a:ext cx="5160978" cy="393954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="" xmlns:a16="http://schemas.microsoft.com/office/drawing/2014/main" id="{28AB9FD5-E7BB-3C07-F110-27D390E1168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99965" y="1504968"/>
            <a:ext cx="3946210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solidFill>
                  <a:srgbClr val="0540F2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endParaRPr lang="ru-RU" dirty="0"/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24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1" name="Текст 10">
            <a:extLst>
              <a:ext uri="{FF2B5EF4-FFF2-40B4-BE49-F238E27FC236}">
                <a16:creationId xmlns="" xmlns:a16="http://schemas.microsoft.com/office/drawing/2014/main" id="{72CFBEFC-78C4-3F02-D60A-1D02FF5CD94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599964" y="2522029"/>
            <a:ext cx="4923169" cy="3031046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b="0" i="0">
                <a:latin typeface="Futura PT Book" panose="020B0502020204020303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 sz="1600" b="0" i="0">
                <a:latin typeface="Futura PT Book" panose="020B0502020204020303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600" b="0" i="0">
                <a:latin typeface="Futura PT Book" panose="020B0502020204020303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600" b="0" i="0">
                <a:latin typeface="Futura PT Book" panose="020B0502020204020303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600" b="0" i="0">
                <a:latin typeface="Futura PT Book" panose="020B0502020204020303" pitchFamily="34" charset="0"/>
              </a:defRPr>
            </a:lvl5pPr>
          </a:lstStyle>
          <a:p>
            <a:pPr lvl="0"/>
            <a:r>
              <a:rPr lang="ru-RU" dirty="0"/>
              <a:t>1</a:t>
            </a:r>
          </a:p>
          <a:p>
            <a:pPr lvl="0"/>
            <a:r>
              <a:rPr lang="ru-RU" dirty="0"/>
              <a:t>2</a:t>
            </a:r>
          </a:p>
          <a:p>
            <a:pPr lvl="0"/>
            <a:r>
              <a:rPr lang="ru-RU" dirty="0"/>
              <a:t>3</a:t>
            </a:r>
          </a:p>
          <a:p>
            <a:pPr lvl="0"/>
            <a:r>
              <a:rPr lang="ru-RU" dirty="0"/>
              <a:t>4</a:t>
            </a:r>
          </a:p>
          <a:p>
            <a:pPr lvl="0"/>
            <a:r>
              <a:rPr lang="ru-RU" dirty="0"/>
              <a:t>5</a:t>
            </a:r>
          </a:p>
          <a:p>
            <a:pPr lvl="0"/>
            <a:r>
              <a:rPr lang="ru-RU" dirty="0"/>
              <a:t>6</a:t>
            </a:r>
          </a:p>
        </p:txBody>
      </p:sp>
      <p:sp>
        <p:nvSpPr>
          <p:cNvPr id="2" name="Заголовок 17">
            <a:extLst>
              <a:ext uri="{FF2B5EF4-FFF2-40B4-BE49-F238E27FC236}">
                <a16:creationId xmlns="" xmlns:a16="http://schemas.microsoft.com/office/drawing/2014/main" id="{DDDD87C2-CEC7-3FCF-A5ED-A3FC7FE13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F3280D8-BB97-4559-88E7-A74479FF1729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="" xmlns:a16="http://schemas.microsoft.com/office/drawing/2014/main" id="{0B59A041-7CBC-4862-8357-B35A322A3E70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BFBE318D-D8F6-48F6-A504-03E33980E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="" xmlns:a16="http://schemas.microsoft.com/office/drawing/2014/main" id="{53EABC2D-BB47-437F-BDE1-C7825A103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CDCEA01D-306A-4813-A687-D54447B7E4F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A72DD0A9-5044-41F8-8DDB-B6750E549D9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12770D1B-54C9-45FE-885A-2F755CF5B82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273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 userDrawn="1">
          <p15:clr>
            <a:srgbClr val="FBAE40"/>
          </p15:clr>
        </p15:guide>
        <p15:guide id="6" orient="horz" pos="845" userDrawn="1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3">
            <a:extLst>
              <a:ext uri="{FF2B5EF4-FFF2-40B4-BE49-F238E27FC236}">
                <a16:creationId xmlns="" xmlns:a16="http://schemas.microsoft.com/office/drawing/2014/main" id="{A19D6A02-0D8B-2031-94B0-BAE8C3A9D83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6002" y="1504968"/>
            <a:ext cx="5160978" cy="393954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="" xmlns:a16="http://schemas.microsoft.com/office/drawing/2014/main" id="{28AB9FD5-E7BB-3C07-F110-27D390E1168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99965" y="1504968"/>
            <a:ext cx="3946210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solidFill>
                  <a:srgbClr val="0540F2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endParaRPr lang="ru-RU" dirty="0"/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24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="" xmlns:a16="http://schemas.microsoft.com/office/drawing/2014/main" id="{3FB0C1B9-422B-1AEC-DAA3-CEA5F2A9D84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610868" y="2518469"/>
            <a:ext cx="4911207" cy="28469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+mj-lt"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marL="360000" marR="0" lvl="0" indent="-360000" algn="l" defTabSz="1219048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360000" marR="0" lvl="0" indent="-360000" algn="l" defTabSz="1219048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360000" marR="0" lvl="0" indent="-360000" algn="l" defTabSz="1219048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342900" marR="0" lvl="0" indent="-34290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endParaRPr lang="en-US" dirty="0"/>
          </a:p>
        </p:txBody>
      </p:sp>
      <p:sp>
        <p:nvSpPr>
          <p:cNvPr id="2" name="Заголовок 17">
            <a:extLst>
              <a:ext uri="{FF2B5EF4-FFF2-40B4-BE49-F238E27FC236}">
                <a16:creationId xmlns="" xmlns:a16="http://schemas.microsoft.com/office/drawing/2014/main" id="{795B3A4A-4735-77A1-A99B-B57D51C1EF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CEE5B0C-D246-4680-88F7-096913E592A6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="" xmlns:a16="http://schemas.microsoft.com/office/drawing/2014/main" id="{B1D63AF9-54FC-47B0-8DF3-114E2036BEDF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1" name="Рисунок 10">
              <a:extLst>
                <a:ext uri="{FF2B5EF4-FFF2-40B4-BE49-F238E27FC236}">
                  <a16:creationId xmlns="" xmlns:a16="http://schemas.microsoft.com/office/drawing/2014/main" id="{39762B7B-61F3-452B-B89E-53EC2819F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0A4D29F0-48B6-4E0B-B6D5-81C97815E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D3E173C9-49B3-4693-8306-4037C05B365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AE4967DA-6C75-43FA-9349-037130960D8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79025C81-57B7-4A79-96F3-91EF8E94F96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1175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 userDrawn="1">
          <p15:clr>
            <a:srgbClr val="FBAE40"/>
          </p15:clr>
        </p15:guide>
        <p15:guide id="6" orient="horz" pos="935" userDrawn="1">
          <p15:clr>
            <a:srgbClr val="FBAE40"/>
          </p15:clr>
        </p15:guide>
        <p15:guide id="7" pos="4158">
          <p15:clr>
            <a:srgbClr val="FBAE40"/>
          </p15:clr>
        </p15:guide>
        <p15:guide id="8" orient="horz" pos="85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3">
            <a:extLst>
              <a:ext uri="{FF2B5EF4-FFF2-40B4-BE49-F238E27FC236}">
                <a16:creationId xmlns="" xmlns:a16="http://schemas.microsoft.com/office/drawing/2014/main" id="{A19D6A02-0D8B-2031-94B0-BAE8C3A9D83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6002" y="1504968"/>
            <a:ext cx="5160978" cy="393954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="" xmlns:a16="http://schemas.microsoft.com/office/drawing/2014/main" id="{8AA55C17-AAA9-8F27-B794-6CD8AC86331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00824" y="1504968"/>
            <a:ext cx="4920467" cy="3693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342900" marR="0" indent="-34290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Тема </a:t>
            </a:r>
            <a:r>
              <a:rPr lang="en-US" dirty="0"/>
              <a:t>24</a:t>
            </a:r>
            <a:r>
              <a:rPr lang="ru-RU" dirty="0" err="1"/>
              <a:t>p</a:t>
            </a:r>
            <a:r>
              <a:rPr lang="en-US" dirty="0"/>
              <a:t>t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="" xmlns:a16="http://schemas.microsoft.com/office/drawing/2014/main" id="{0E32BCE3-3605-62E7-DB71-5B30E64ADA3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600824" y="1980456"/>
            <a:ext cx="4920467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16pt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16pt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="" xmlns:a16="http://schemas.microsoft.com/office/drawing/2014/main" id="{33916E75-535F-2401-3331-18D02CD764F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600824" y="2991648"/>
            <a:ext cx="4920467" cy="3693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342900" marR="0" indent="-34290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 startAt="2"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Тема </a:t>
            </a:r>
            <a:r>
              <a:rPr lang="en-US" dirty="0"/>
              <a:t>24</a:t>
            </a:r>
            <a:r>
              <a:rPr lang="ru-RU" dirty="0" err="1"/>
              <a:t>p</a:t>
            </a:r>
            <a:r>
              <a:rPr lang="en-US" dirty="0"/>
              <a:t>t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="" xmlns:a16="http://schemas.microsoft.com/office/drawing/2014/main" id="{A91143F2-5B07-5C56-2DB7-D818398B16C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600824" y="3464341"/>
            <a:ext cx="4920467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16pt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16pt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="" xmlns:a16="http://schemas.microsoft.com/office/drawing/2014/main" id="{94842757-3232-3FE6-CBF4-1FC1B80673A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600824" y="4478328"/>
            <a:ext cx="4920467" cy="3693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342900" marR="0" indent="-34290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 startAt="2"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Тема </a:t>
            </a:r>
            <a:r>
              <a:rPr lang="en-US" dirty="0"/>
              <a:t>24</a:t>
            </a:r>
            <a:r>
              <a:rPr lang="ru-RU" dirty="0" err="1"/>
              <a:t>p</a:t>
            </a:r>
            <a:r>
              <a:rPr lang="en-US" dirty="0"/>
              <a:t>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="" xmlns:a16="http://schemas.microsoft.com/office/drawing/2014/main" id="{48678FD4-F132-2C32-832E-79FD61EDA4E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600824" y="4953816"/>
            <a:ext cx="4920467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16pt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16pt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5" name="Заголовок 17">
            <a:extLst>
              <a:ext uri="{FF2B5EF4-FFF2-40B4-BE49-F238E27FC236}">
                <a16:creationId xmlns="" xmlns:a16="http://schemas.microsoft.com/office/drawing/2014/main" id="{DAAB4FDC-FA94-AD40-A560-897C2F29FA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FEB03CF-5CDE-4E85-8F65-CFBC0D0BFBB6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7A7FBDE0-6E0E-4E91-811D-554E6163F21B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5" name="Рисунок 14">
              <a:extLst>
                <a:ext uri="{FF2B5EF4-FFF2-40B4-BE49-F238E27FC236}">
                  <a16:creationId xmlns="" xmlns:a16="http://schemas.microsoft.com/office/drawing/2014/main" id="{E3201F51-A012-40D3-BAF5-73CBADDBD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="" xmlns:a16="http://schemas.microsoft.com/office/drawing/2014/main" id="{4BE368CB-1F26-4A9E-A069-EA883F458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AEE0818F-C961-4D6C-94C6-21865A24650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1AD207CD-FA9C-4A0D-9512-CA09624FE3C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BF21B4B0-15C1-4803-AF05-5AB1168F769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724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 userDrawn="1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  <p15:guide id="8" orient="horz" pos="85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аблица 4">
            <a:extLst>
              <a:ext uri="{FF2B5EF4-FFF2-40B4-BE49-F238E27FC236}">
                <a16:creationId xmlns="" xmlns:a16="http://schemas.microsoft.com/office/drawing/2014/main" id="{6A8634AF-B1A1-F206-93F1-36B71AAE634C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15949" y="1487488"/>
            <a:ext cx="10907131" cy="396240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7">
            <a:extLst>
              <a:ext uri="{FF2B5EF4-FFF2-40B4-BE49-F238E27FC236}">
                <a16:creationId xmlns="" xmlns:a16="http://schemas.microsoft.com/office/drawing/2014/main" id="{66BF7D05-F973-5656-C9BC-F94D9A2D99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353D544-21AB-427F-BAD1-363599233867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9" name="Группа 8">
            <a:extLst>
              <a:ext uri="{FF2B5EF4-FFF2-40B4-BE49-F238E27FC236}">
                <a16:creationId xmlns="" xmlns:a16="http://schemas.microsoft.com/office/drawing/2014/main" id="{90DC7C86-00AA-4FA8-A7A9-2D45275946F4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0" name="Рисунок 9">
              <a:extLst>
                <a:ext uri="{FF2B5EF4-FFF2-40B4-BE49-F238E27FC236}">
                  <a16:creationId xmlns="" xmlns:a16="http://schemas.microsoft.com/office/drawing/2014/main" id="{76ED4DDC-8428-4F99-B509-ED02B04CB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="" xmlns:a16="http://schemas.microsoft.com/office/drawing/2014/main" id="{7C8E4D55-85F5-4B07-9B1B-753577449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427828F1-393D-420A-B00F-375D28B716C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51EEC1CC-6F57-4E08-BBF9-B805F81190A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05C74016-ACD8-409F-9A01-4D3579C7657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89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 userDrawn="1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  <p15:guide id="8" orient="horz" pos="85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иаграмма 5">
            <a:extLst>
              <a:ext uri="{FF2B5EF4-FFF2-40B4-BE49-F238E27FC236}">
                <a16:creationId xmlns="" xmlns:a16="http://schemas.microsoft.com/office/drawing/2014/main" id="{8261F29A-61ED-72D0-1AB8-7AFB63DEFBF0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6600825" y="1487488"/>
            <a:ext cx="4921250" cy="3997584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Text Placeholder 3">
            <a:extLst>
              <a:ext uri="{FF2B5EF4-FFF2-40B4-BE49-F238E27FC236}">
                <a16:creationId xmlns="" xmlns:a16="http://schemas.microsoft.com/office/drawing/2014/main" id="{C63F829F-DA3C-346A-8AA3-71FC75C424C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6002" y="1504968"/>
            <a:ext cx="5160978" cy="393954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</p:txBody>
      </p:sp>
      <p:sp>
        <p:nvSpPr>
          <p:cNvPr id="2" name="Заголовок 17">
            <a:extLst>
              <a:ext uri="{FF2B5EF4-FFF2-40B4-BE49-F238E27FC236}">
                <a16:creationId xmlns="" xmlns:a16="http://schemas.microsoft.com/office/drawing/2014/main" id="{356907EC-911A-528F-0B9C-3713127159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97D3CFC-B4DC-461F-BE1B-933E350614AF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="" xmlns:a16="http://schemas.microsoft.com/office/drawing/2014/main" id="{5E08AEA3-049C-4454-9608-7333F570E420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1" name="Рисунок 10">
              <a:extLst>
                <a:ext uri="{FF2B5EF4-FFF2-40B4-BE49-F238E27FC236}">
                  <a16:creationId xmlns="" xmlns:a16="http://schemas.microsoft.com/office/drawing/2014/main" id="{B68F4F7A-D714-4720-A76E-686E412B5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0B09158C-EAD9-40D5-B693-338B18EBE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BE002779-1405-4743-84BE-A9AD36A680A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844165A5-EB7B-4084-8BE8-62365C59C89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F143B9E8-CFC3-4BA0-AF83-41999B08DDC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953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 userDrawn="1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  <p15:guide id="8" orient="horz" pos="851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0654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0C321E51-1A84-7F20-304F-91EA35F8EDA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7">
            <a:extLst>
              <a:ext uri="{FF2B5EF4-FFF2-40B4-BE49-F238E27FC236}">
                <a16:creationId xmlns="" xmlns:a16="http://schemas.microsoft.com/office/drawing/2014/main" id="{AD70519A-8D60-C623-D10E-2F7C99C65A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1462670"/>
            <a:ext cx="11112000" cy="133626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48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Название темы </a:t>
            </a:r>
            <a:br>
              <a:rPr lang="ru-RU" dirty="0"/>
            </a:br>
            <a:r>
              <a:rPr lang="ru-RU" dirty="0"/>
              <a:t>на 2 строчки 48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="" xmlns:a16="http://schemas.microsoft.com/office/drawing/2014/main" id="{BC15573B-ADB4-2A2E-6866-B57DAD7162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3192515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Имя Фамилия в 1 строку</a:t>
            </a:r>
            <a:r>
              <a:rPr lang="en-US" dirty="0"/>
              <a:t> 24pt</a:t>
            </a:r>
            <a:endParaRPr lang="x-none" dirty="0"/>
          </a:p>
        </p:txBody>
      </p:sp>
      <p:sp>
        <p:nvSpPr>
          <p:cNvPr id="19" name="Text Placeholder 2">
            <a:extLst>
              <a:ext uri="{FF2B5EF4-FFF2-40B4-BE49-F238E27FC236}">
                <a16:creationId xmlns="" xmlns:a16="http://schemas.microsoft.com/office/drawing/2014/main" id="{D7EC432F-D41D-13E9-84C0-5E51F296CC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3722839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Должность, сервис</a:t>
            </a:r>
            <a:r>
              <a:rPr lang="en-US" dirty="0"/>
              <a:t> 16pt</a:t>
            </a:r>
            <a:endParaRPr lang="x-none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7C2832C-8DFD-5225-777B-09DBE68738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91231" y="3382520"/>
            <a:ext cx="3346533" cy="311305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ACA09B7-0B2E-269F-8F9B-81B2578F80C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769" y="4969182"/>
            <a:ext cx="1194551" cy="143512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4B5B024-506C-E6B0-4F4B-27C95B6586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41711"/>
          <a:stretch/>
        </p:blipFill>
        <p:spPr>
          <a:xfrm>
            <a:off x="2292349" y="4664810"/>
            <a:ext cx="2448815" cy="20693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1950EC5-DBCB-AD28-F8C6-0C891AFDD41D}"/>
              </a:ext>
            </a:extLst>
          </p:cNvPr>
          <p:cNvSpPr txBox="1"/>
          <p:nvPr userDrawn="1"/>
        </p:nvSpPr>
        <p:spPr>
          <a:xfrm>
            <a:off x="10099234" y="631628"/>
            <a:ext cx="96269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Futura PT Demi" panose="020B0502020204020303" pitchFamily="34" charset="0"/>
              </a:rPr>
              <a:t>2</a:t>
            </a:r>
            <a:r>
              <a:rPr lang="ru-RU" sz="2400" b="1" dirty="0">
                <a:solidFill>
                  <a:schemeClr val="bg1"/>
                </a:solidFill>
                <a:latin typeface="Futura PT Demi" panose="020B0502020204020303" pitchFamily="34" charset="0"/>
              </a:rPr>
              <a:t>022 г.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="" xmlns:a16="http://schemas.microsoft.com/office/drawing/2014/main" id="{8B31BD8F-727B-3DE1-8E3B-42AE46B40EDE}"/>
              </a:ext>
            </a:extLst>
          </p:cNvPr>
          <p:cNvSpPr/>
          <p:nvPr userDrawn="1"/>
        </p:nvSpPr>
        <p:spPr>
          <a:xfrm>
            <a:off x="9509164" y="553075"/>
            <a:ext cx="2142836" cy="52920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986E1EEA-94EA-0C63-CF09-FD08C9668FF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082518" y="4973246"/>
            <a:ext cx="1410947" cy="13541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10757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49F84-605B-4CF6-9EEF-747492B1928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16371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35021FB-18B0-868E-7C6E-7255FCCAF27C}"/>
              </a:ext>
            </a:extLst>
          </p:cNvPr>
          <p:cNvSpPr txBox="1"/>
          <p:nvPr userDrawn="1"/>
        </p:nvSpPr>
        <p:spPr>
          <a:xfrm>
            <a:off x="512197" y="3567677"/>
            <a:ext cx="19074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+7 977 124-20-07</a:t>
            </a:r>
            <a:endParaRPr lang="en-US" sz="1800" b="0" i="0" u="none" strike="noStrike" dirty="0">
              <a:solidFill>
                <a:schemeClr val="bg1"/>
              </a:solidFill>
              <a:effectLst/>
              <a:latin typeface="Futura PT Book" panose="020B05020202040203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800" b="0" i="0" u="none" strike="noStrike" dirty="0" err="1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abilympics@firpo.ru</a:t>
            </a:r>
            <a:endParaRPr lang="en-US" sz="1800" b="0" i="0" u="none" kern="1200" dirty="0">
              <a:solidFill>
                <a:schemeClr val="bg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D79895E2-2AB4-06D8-67AD-8C3B7EAFD7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8644" y="1788070"/>
            <a:ext cx="1194551" cy="143512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03AF0812-955E-BEFA-51A6-1F6310AEB7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4466161"/>
            <a:ext cx="1851839" cy="185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460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E292435-8D81-0E5C-A4AB-B73954B3358F}"/>
              </a:ext>
            </a:extLst>
          </p:cNvPr>
          <p:cNvSpPr txBox="1"/>
          <p:nvPr userDrawn="1"/>
        </p:nvSpPr>
        <p:spPr>
          <a:xfrm>
            <a:off x="512197" y="3567677"/>
            <a:ext cx="19074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+7 977 124-20-07</a:t>
            </a:r>
            <a:endParaRPr lang="en-US" sz="1800" b="0" i="0" u="none" strike="noStrike" dirty="0">
              <a:solidFill>
                <a:schemeClr val="bg1"/>
              </a:solidFill>
              <a:effectLst/>
              <a:latin typeface="Futura PT Book" panose="020B05020202040203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800" b="0" i="0" u="none" strike="noStrike" dirty="0" err="1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abilympics@firpo.ru</a:t>
            </a:r>
            <a:endParaRPr lang="en-US" sz="1800" b="0" i="0" u="none" kern="1200" dirty="0">
              <a:solidFill>
                <a:schemeClr val="bg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D870BDD-B4C9-72EF-D012-44FA023191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8644" y="1788070"/>
            <a:ext cx="1194551" cy="143512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F051AC3-8FBF-978A-B51C-D0EB37C4D9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4466161"/>
            <a:ext cx="1851839" cy="185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7537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2E91796-DB77-304A-1C0B-BB2E53031BCB}"/>
              </a:ext>
            </a:extLst>
          </p:cNvPr>
          <p:cNvSpPr txBox="1"/>
          <p:nvPr userDrawn="1"/>
        </p:nvSpPr>
        <p:spPr>
          <a:xfrm>
            <a:off x="512197" y="3567677"/>
            <a:ext cx="19074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+7 977 124-20-07</a:t>
            </a:r>
            <a:endParaRPr lang="en-US" sz="1800" b="0" i="0" u="none" strike="noStrike" dirty="0">
              <a:solidFill>
                <a:schemeClr val="bg1"/>
              </a:solidFill>
              <a:effectLst/>
              <a:latin typeface="Futura PT Book" panose="020B05020202040203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800" b="0" i="0" u="none" strike="noStrike" dirty="0" err="1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abilympics@firpo.ru</a:t>
            </a:r>
            <a:endParaRPr lang="en-US" sz="1800" b="0" i="0" u="none" kern="1200" dirty="0">
              <a:solidFill>
                <a:schemeClr val="bg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452FAC4-0E1A-E279-5F36-7BD68D389A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8644" y="1788070"/>
            <a:ext cx="1194551" cy="143512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3CA466D-BC0E-5958-50FE-04BA42819C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4466161"/>
            <a:ext cx="1851839" cy="185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286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35021FB-18B0-868E-7C6E-7255FCCAF27C}"/>
              </a:ext>
            </a:extLst>
          </p:cNvPr>
          <p:cNvSpPr txBox="1"/>
          <p:nvPr userDrawn="1"/>
        </p:nvSpPr>
        <p:spPr>
          <a:xfrm>
            <a:off x="9627443" y="3556126"/>
            <a:ext cx="1948214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+7 (985) 457-67-15</a:t>
            </a:r>
            <a:b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</a:br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info@fmc-spo.ru</a:t>
            </a:r>
            <a:endParaRPr lang="en-US" sz="1800" b="0" i="0" u="none" kern="1200" dirty="0">
              <a:solidFill>
                <a:schemeClr val="bg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DAECBD5-97F7-15D5-BBBE-C272C1C4F371}"/>
              </a:ext>
            </a:extLst>
          </p:cNvPr>
          <p:cNvSpPr txBox="1"/>
          <p:nvPr userDrawn="1"/>
        </p:nvSpPr>
        <p:spPr>
          <a:xfrm>
            <a:off x="599960" y="4645729"/>
            <a:ext cx="4272195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800" b="1" i="0" dirty="0">
                <a:solidFill>
                  <a:schemeClr val="bg1"/>
                </a:solidFill>
                <a:latin typeface="Futura PT Bold" panose="020B0502020204020303" pitchFamily="34" charset="0"/>
              </a:rPr>
              <a:t>Спасибо за внимание!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3397FA7-B051-439C-9628-7AAAD4DF25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27443" y="2500009"/>
            <a:ext cx="1879642" cy="80186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E9A94AE-DA1E-4D68-A26F-051FB81572A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65595" y="4458474"/>
            <a:ext cx="1856480" cy="185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827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DAECBD5-97F7-15D5-BBBE-C272C1C4F371}"/>
              </a:ext>
            </a:extLst>
          </p:cNvPr>
          <p:cNvSpPr txBox="1"/>
          <p:nvPr userDrawn="1"/>
        </p:nvSpPr>
        <p:spPr>
          <a:xfrm>
            <a:off x="599960" y="4645729"/>
            <a:ext cx="4272195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800" b="1" i="0" dirty="0">
                <a:solidFill>
                  <a:schemeClr val="bg1"/>
                </a:solidFill>
                <a:latin typeface="Futura PT Bold" panose="020B0502020204020303" pitchFamily="34" charset="0"/>
              </a:rPr>
              <a:t>Спасибо за 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753242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35021FB-18B0-868E-7C6E-7255FCCAF27C}"/>
              </a:ext>
            </a:extLst>
          </p:cNvPr>
          <p:cNvSpPr txBox="1"/>
          <p:nvPr userDrawn="1"/>
        </p:nvSpPr>
        <p:spPr>
          <a:xfrm>
            <a:off x="9627443" y="3559990"/>
            <a:ext cx="19074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+7 977 124-20-07</a:t>
            </a:r>
            <a:endParaRPr lang="en-US" sz="1800" b="0" i="0" u="none" strike="noStrike" dirty="0">
              <a:solidFill>
                <a:schemeClr val="bg1"/>
              </a:solidFill>
              <a:effectLst/>
              <a:latin typeface="Futura PT Book" panose="020B05020202040203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800" b="0" i="0" u="none" strike="noStrike" dirty="0" err="1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abilympics@firpo.ru</a:t>
            </a:r>
            <a:endParaRPr lang="en-US" sz="1800" b="0" i="0" u="none" kern="1200" dirty="0">
              <a:solidFill>
                <a:schemeClr val="bg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D79895E2-2AB4-06D8-67AD-8C3B7EAFD7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83890" y="1952626"/>
            <a:ext cx="1194551" cy="143512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03AF0812-955E-BEFA-51A6-1F6310AEB7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5246" y="4458474"/>
            <a:ext cx="1851839" cy="18518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DAECBD5-97F7-15D5-BBBE-C272C1C4F371}"/>
              </a:ext>
            </a:extLst>
          </p:cNvPr>
          <p:cNvSpPr txBox="1"/>
          <p:nvPr userDrawn="1"/>
        </p:nvSpPr>
        <p:spPr>
          <a:xfrm>
            <a:off x="599960" y="4645729"/>
            <a:ext cx="4272195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800" b="1" i="0" dirty="0">
                <a:solidFill>
                  <a:schemeClr val="bg1"/>
                </a:solidFill>
                <a:latin typeface="Futura PT Bold" panose="020B0502020204020303" pitchFamily="34" charset="0"/>
              </a:rPr>
              <a:t>Спасибо за 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5949912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35021FB-18B0-868E-7C6E-7255FCCAF27C}"/>
              </a:ext>
            </a:extLst>
          </p:cNvPr>
          <p:cNvSpPr txBox="1"/>
          <p:nvPr userDrawn="1"/>
        </p:nvSpPr>
        <p:spPr>
          <a:xfrm>
            <a:off x="9627443" y="3559990"/>
            <a:ext cx="19074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+7 977 124-20-07</a:t>
            </a:r>
            <a:endParaRPr lang="en-US" sz="1800" b="0" i="0" u="none" strike="noStrike" dirty="0">
              <a:solidFill>
                <a:schemeClr val="bg1"/>
              </a:solidFill>
              <a:effectLst/>
              <a:latin typeface="Futura PT Book" panose="020B05020202040203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800" b="0" i="0" u="none" strike="noStrike" dirty="0" err="1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abilympics@firpo.ru</a:t>
            </a:r>
            <a:endParaRPr lang="en-US" sz="1800" b="0" i="0" u="none" kern="1200" dirty="0">
              <a:solidFill>
                <a:schemeClr val="bg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D79895E2-2AB4-06D8-67AD-8C3B7EAFD7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83890" y="1952626"/>
            <a:ext cx="1194551" cy="143512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03AF0812-955E-BEFA-51A6-1F6310AEB7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5246" y="4458474"/>
            <a:ext cx="1851839" cy="18518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DAECBD5-97F7-15D5-BBBE-C272C1C4F371}"/>
              </a:ext>
            </a:extLst>
          </p:cNvPr>
          <p:cNvSpPr txBox="1"/>
          <p:nvPr userDrawn="1"/>
        </p:nvSpPr>
        <p:spPr>
          <a:xfrm>
            <a:off x="599960" y="4645729"/>
            <a:ext cx="4272195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800" b="1" i="0" dirty="0">
                <a:solidFill>
                  <a:schemeClr val="bg1"/>
                </a:solidFill>
                <a:latin typeface="Futura PT Bold" panose="020B0502020204020303" pitchFamily="34" charset="0"/>
              </a:rPr>
              <a:t>Спасибо за 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51346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35021FB-18B0-868E-7C6E-7255FCCAF27C}"/>
              </a:ext>
            </a:extLst>
          </p:cNvPr>
          <p:cNvSpPr txBox="1"/>
          <p:nvPr userDrawn="1"/>
        </p:nvSpPr>
        <p:spPr>
          <a:xfrm>
            <a:off x="9627443" y="3559990"/>
            <a:ext cx="19074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+7 977 124-20-07</a:t>
            </a:r>
            <a:endParaRPr lang="en-US" sz="1800" b="0" i="0" u="none" strike="noStrike" dirty="0">
              <a:solidFill>
                <a:schemeClr val="bg1"/>
              </a:solidFill>
              <a:effectLst/>
              <a:latin typeface="Futura PT Book" panose="020B05020202040203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800" b="0" i="0" u="none" strike="noStrike" dirty="0" err="1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abilympics@firpo.ru</a:t>
            </a:r>
            <a:endParaRPr lang="en-US" sz="1800" b="0" i="0" u="none" kern="1200" dirty="0">
              <a:solidFill>
                <a:schemeClr val="bg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D79895E2-2AB4-06D8-67AD-8C3B7EAFD7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83890" y="1952626"/>
            <a:ext cx="1194551" cy="143512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03AF0812-955E-BEFA-51A6-1F6310AEB7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5246" y="4458474"/>
            <a:ext cx="1851839" cy="18518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DAECBD5-97F7-15D5-BBBE-C272C1C4F371}"/>
              </a:ext>
            </a:extLst>
          </p:cNvPr>
          <p:cNvSpPr txBox="1"/>
          <p:nvPr userDrawn="1"/>
        </p:nvSpPr>
        <p:spPr>
          <a:xfrm>
            <a:off x="599960" y="4645729"/>
            <a:ext cx="4272195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800" b="1" i="0" dirty="0">
                <a:solidFill>
                  <a:schemeClr val="bg1"/>
                </a:solidFill>
                <a:latin typeface="Futura PT Bold" panose="020B0502020204020303" pitchFamily="34" charset="0"/>
              </a:rPr>
              <a:t>Спасибо за 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0849784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1-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84197475-3F8F-212E-3783-0FA79036DCA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F2B90400-7407-F9C0-DCC3-2DEE84F9D2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91231" y="3382520"/>
            <a:ext cx="3346533" cy="311305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E1A52CBD-5525-001E-7606-4D827354937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769" y="4969182"/>
            <a:ext cx="1194551" cy="143512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29574AD1-9BB7-C8F4-4589-F855F067E9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40536"/>
          <a:stretch/>
        </p:blipFill>
        <p:spPr>
          <a:xfrm>
            <a:off x="2292349" y="4664810"/>
            <a:ext cx="2498136" cy="206932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63D29BB-378C-8182-6ACE-C9A82E45B8C3}"/>
              </a:ext>
            </a:extLst>
          </p:cNvPr>
          <p:cNvSpPr txBox="1"/>
          <p:nvPr userDrawn="1"/>
        </p:nvSpPr>
        <p:spPr>
          <a:xfrm>
            <a:off x="10099234" y="631628"/>
            <a:ext cx="96269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Futura PT Demi" panose="020B0502020204020303" pitchFamily="34" charset="0"/>
              </a:rPr>
              <a:t>2</a:t>
            </a:r>
            <a:r>
              <a:rPr lang="ru-RU" sz="2400" b="1" dirty="0">
                <a:solidFill>
                  <a:schemeClr val="bg1"/>
                </a:solidFill>
                <a:latin typeface="Futura PT Demi" panose="020B0502020204020303" pitchFamily="34" charset="0"/>
              </a:rPr>
              <a:t>022 г.</a:t>
            </a:r>
          </a:p>
        </p:txBody>
      </p:sp>
      <p:sp>
        <p:nvSpPr>
          <p:cNvPr id="20" name="Овал 19">
            <a:extLst>
              <a:ext uri="{FF2B5EF4-FFF2-40B4-BE49-F238E27FC236}">
                <a16:creationId xmlns="" xmlns:a16="http://schemas.microsoft.com/office/drawing/2014/main" id="{CCD4BD63-8859-E2F8-847A-70F66A41F9CE}"/>
              </a:ext>
            </a:extLst>
          </p:cNvPr>
          <p:cNvSpPr/>
          <p:nvPr userDrawn="1"/>
        </p:nvSpPr>
        <p:spPr>
          <a:xfrm>
            <a:off x="9509164" y="553075"/>
            <a:ext cx="2142836" cy="52920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Заголовок 17">
            <a:extLst>
              <a:ext uri="{FF2B5EF4-FFF2-40B4-BE49-F238E27FC236}">
                <a16:creationId xmlns="" xmlns:a16="http://schemas.microsoft.com/office/drawing/2014/main" id="{3405C149-588F-07CD-4C8B-BC21FB2CE3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1462670"/>
            <a:ext cx="11112000" cy="133626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48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Название темы </a:t>
            </a:r>
            <a:br>
              <a:rPr lang="ru-RU" dirty="0"/>
            </a:br>
            <a:r>
              <a:rPr lang="ru-RU" dirty="0"/>
              <a:t>на 2 строчки 48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="" xmlns:a16="http://schemas.microsoft.com/office/drawing/2014/main" id="{9CA37D3A-3269-9E47-FDF0-210F07C9F7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3192515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Имя Фамилия в 1 строку</a:t>
            </a:r>
            <a:r>
              <a:rPr lang="en-US" dirty="0"/>
              <a:t> 24pt</a:t>
            </a:r>
            <a:endParaRPr lang="x-none" dirty="0"/>
          </a:p>
        </p:txBody>
      </p:sp>
      <p:sp>
        <p:nvSpPr>
          <p:cNvPr id="23" name="Text Placeholder 2">
            <a:extLst>
              <a:ext uri="{FF2B5EF4-FFF2-40B4-BE49-F238E27FC236}">
                <a16:creationId xmlns="" xmlns:a16="http://schemas.microsoft.com/office/drawing/2014/main" id="{6BC6CD7C-D6F6-F3C8-79C0-E3213AE1EF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3722839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Должность, сервис</a:t>
            </a:r>
            <a:r>
              <a:rPr lang="en-US" dirty="0"/>
              <a:t> 16pt</a:t>
            </a:r>
            <a:endParaRPr lang="x-none" dirty="0"/>
          </a:p>
        </p:txBody>
      </p:sp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433D0739-C923-D7CA-1AB8-A04777EBBC6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082518" y="4973246"/>
            <a:ext cx="1410947" cy="13541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4729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1-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41A38995-6679-6687-0DCA-954187F5EF3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9CA80E89-87BB-ED97-245E-4D84CF794B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70673" y="2849635"/>
            <a:ext cx="2951631" cy="354605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6B58F560-29EB-8305-EB2C-997674CFB5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43463"/>
          <a:stretch/>
        </p:blipFill>
        <p:spPr>
          <a:xfrm>
            <a:off x="521781" y="4746424"/>
            <a:ext cx="2064526" cy="1798680"/>
          </a:xfrm>
          <a:prstGeom prst="rect">
            <a:avLst/>
          </a:prstGeom>
        </p:spPr>
      </p:pic>
      <p:sp>
        <p:nvSpPr>
          <p:cNvPr id="13" name="Заголовок 17">
            <a:extLst>
              <a:ext uri="{FF2B5EF4-FFF2-40B4-BE49-F238E27FC236}">
                <a16:creationId xmlns="" xmlns:a16="http://schemas.microsoft.com/office/drawing/2014/main" id="{F0A7E869-D66C-3025-90A9-A07F6DDE1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40000"/>
            <a:ext cx="11112000" cy="2001061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48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Название темы </a:t>
            </a:r>
            <a:br>
              <a:rPr lang="ru-RU" dirty="0"/>
            </a:br>
            <a:r>
              <a:rPr lang="ru-RU" dirty="0"/>
              <a:t>на 3 строчки </a:t>
            </a:r>
            <a:br>
              <a:rPr lang="ru-RU" dirty="0"/>
            </a:br>
            <a:r>
              <a:rPr lang="ru-RU" dirty="0"/>
              <a:t>48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="" xmlns:a16="http://schemas.microsoft.com/office/drawing/2014/main" id="{7D787444-0B2E-7F71-BA11-369E77918B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2950184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Имя Фамилия в 1 строку</a:t>
            </a:r>
            <a:r>
              <a:rPr lang="en-US" dirty="0"/>
              <a:t> 24pt</a:t>
            </a:r>
            <a:endParaRPr lang="x-none" dirty="0"/>
          </a:p>
        </p:txBody>
      </p:sp>
      <p:sp>
        <p:nvSpPr>
          <p:cNvPr id="15" name="Text Placeholder 2">
            <a:extLst>
              <a:ext uri="{FF2B5EF4-FFF2-40B4-BE49-F238E27FC236}">
                <a16:creationId xmlns="" xmlns:a16="http://schemas.microsoft.com/office/drawing/2014/main" id="{6F7F3F0F-E424-A105-714A-28198645F5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3480507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Должность, сервис</a:t>
            </a:r>
            <a:r>
              <a:rPr lang="en-US" dirty="0"/>
              <a:t> 16pt</a:t>
            </a:r>
            <a:endParaRPr lang="x-none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895244C-78F1-4C00-9824-B526606FC09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50297" y="5013041"/>
            <a:ext cx="1204417" cy="11637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8D33496C-54DA-4AEC-AFF8-29259EA0392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24410" y="5138674"/>
            <a:ext cx="2254250" cy="9616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2993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3155" userDrawn="1">
          <p15:clr>
            <a:srgbClr val="FBAE40"/>
          </p15:clr>
        </p15:guide>
        <p15:guide id="3" orient="horz" pos="3899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1-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41A38995-6679-6687-0DCA-954187F5EF3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9CA80E89-87BB-ED97-245E-4D84CF794B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18494" y="5005226"/>
            <a:ext cx="979890" cy="117722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6B58F560-29EB-8305-EB2C-997674CFB5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43463"/>
          <a:stretch/>
        </p:blipFill>
        <p:spPr>
          <a:xfrm>
            <a:off x="521781" y="4746424"/>
            <a:ext cx="2064526" cy="1798680"/>
          </a:xfrm>
          <a:prstGeom prst="rect">
            <a:avLst/>
          </a:prstGeom>
        </p:spPr>
      </p:pic>
      <p:sp>
        <p:nvSpPr>
          <p:cNvPr id="13" name="Заголовок 17">
            <a:extLst>
              <a:ext uri="{FF2B5EF4-FFF2-40B4-BE49-F238E27FC236}">
                <a16:creationId xmlns="" xmlns:a16="http://schemas.microsoft.com/office/drawing/2014/main" id="{F0A7E869-D66C-3025-90A9-A07F6DDE1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40000"/>
            <a:ext cx="11112000" cy="2001061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48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Название темы </a:t>
            </a:r>
            <a:br>
              <a:rPr lang="ru-RU" dirty="0"/>
            </a:br>
            <a:r>
              <a:rPr lang="ru-RU" dirty="0"/>
              <a:t>на 3 строчки </a:t>
            </a:r>
            <a:br>
              <a:rPr lang="ru-RU" dirty="0"/>
            </a:br>
            <a:r>
              <a:rPr lang="ru-RU" dirty="0"/>
              <a:t>48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="" xmlns:a16="http://schemas.microsoft.com/office/drawing/2014/main" id="{7D787444-0B2E-7F71-BA11-369E77918B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2950184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Имя Фамилия в 1 строку</a:t>
            </a:r>
            <a:r>
              <a:rPr lang="en-US" dirty="0"/>
              <a:t> 24pt</a:t>
            </a:r>
            <a:endParaRPr lang="x-none" dirty="0"/>
          </a:p>
        </p:txBody>
      </p:sp>
      <p:sp>
        <p:nvSpPr>
          <p:cNvPr id="15" name="Text Placeholder 2">
            <a:extLst>
              <a:ext uri="{FF2B5EF4-FFF2-40B4-BE49-F238E27FC236}">
                <a16:creationId xmlns="" xmlns:a16="http://schemas.microsoft.com/office/drawing/2014/main" id="{6F7F3F0F-E424-A105-714A-28198645F5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3480507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Должность, сервис</a:t>
            </a:r>
            <a:r>
              <a:rPr lang="en-US" dirty="0"/>
              <a:t> 16pt</a:t>
            </a:r>
            <a:endParaRPr lang="x-none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895244C-78F1-4C00-9824-B526606FC09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50297" y="5013041"/>
            <a:ext cx="1204417" cy="11637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8D33496C-54DA-4AEC-AFF8-29259EA0392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24410" y="5138674"/>
            <a:ext cx="2254250" cy="9616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16528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3155" userDrawn="1">
          <p15:clr>
            <a:srgbClr val="FBAE40"/>
          </p15:clr>
        </p15:guide>
        <p15:guide id="3" orient="horz" pos="3899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1-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1BB9DCB7-8E43-5B38-0428-2006E689430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66D52EB-DB69-36C2-D186-D7EA9C2E8C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70673" y="2849635"/>
            <a:ext cx="2951631" cy="3546056"/>
          </a:xfrm>
          <a:prstGeom prst="rect">
            <a:avLst/>
          </a:prstGeom>
        </p:spPr>
      </p:pic>
      <p:sp>
        <p:nvSpPr>
          <p:cNvPr id="7" name="Заголовок 17">
            <a:extLst>
              <a:ext uri="{FF2B5EF4-FFF2-40B4-BE49-F238E27FC236}">
                <a16:creationId xmlns="" xmlns:a16="http://schemas.microsoft.com/office/drawing/2014/main" id="{308EABC0-7BC4-3F02-67FE-13B1259ECC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40000"/>
            <a:ext cx="11112000" cy="2001061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48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Название темы </a:t>
            </a:r>
            <a:br>
              <a:rPr lang="ru-RU" dirty="0"/>
            </a:br>
            <a:r>
              <a:rPr lang="ru-RU" dirty="0"/>
              <a:t>на 3 строчки </a:t>
            </a:r>
            <a:br>
              <a:rPr lang="ru-RU" dirty="0"/>
            </a:br>
            <a:r>
              <a:rPr lang="ru-RU" dirty="0"/>
              <a:t>48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="" xmlns:a16="http://schemas.microsoft.com/office/drawing/2014/main" id="{85241CA0-DFD4-32F5-4E41-AAF2D41D2D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2950184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Имя Фамилия в 1 строку</a:t>
            </a:r>
            <a:r>
              <a:rPr lang="en-US" dirty="0"/>
              <a:t> 24pt</a:t>
            </a:r>
            <a:endParaRPr lang="x-none" dirty="0"/>
          </a:p>
        </p:txBody>
      </p:sp>
      <p:sp>
        <p:nvSpPr>
          <p:cNvPr id="9" name="Text Placeholder 2">
            <a:extLst>
              <a:ext uri="{FF2B5EF4-FFF2-40B4-BE49-F238E27FC236}">
                <a16:creationId xmlns="" xmlns:a16="http://schemas.microsoft.com/office/drawing/2014/main" id="{1EA968F9-6156-FC71-054C-43A2477A72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3480507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Должность, сервис</a:t>
            </a:r>
            <a:r>
              <a:rPr lang="en-US" dirty="0"/>
              <a:t> 16pt</a:t>
            </a:r>
            <a:endParaRPr lang="x-none" dirty="0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7CD1964B-94F8-4DBC-B554-4A752A3657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43463"/>
          <a:stretch/>
        </p:blipFill>
        <p:spPr>
          <a:xfrm>
            <a:off x="521781" y="4746424"/>
            <a:ext cx="2064526" cy="179868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A6F24F6F-3D14-444A-837F-646BE9DDF1F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50297" y="5013041"/>
            <a:ext cx="1204417" cy="116376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6448513A-D226-404A-8F5D-715AC79C391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24410" y="5138674"/>
            <a:ext cx="2254250" cy="9616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9899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25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1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C1A982BD-72E0-8455-1324-2DC16F3D06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70673" y="2849635"/>
            <a:ext cx="2951631" cy="3546056"/>
          </a:xfrm>
          <a:prstGeom prst="rect">
            <a:avLst/>
          </a:prstGeom>
        </p:spPr>
      </p:pic>
      <p:sp>
        <p:nvSpPr>
          <p:cNvPr id="13" name="Заголовок 17">
            <a:extLst>
              <a:ext uri="{FF2B5EF4-FFF2-40B4-BE49-F238E27FC236}">
                <a16:creationId xmlns="" xmlns:a16="http://schemas.microsoft.com/office/drawing/2014/main" id="{326C2DA4-14F0-9969-65DE-6FB3625059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40000"/>
            <a:ext cx="11112000" cy="2001061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48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Название темы </a:t>
            </a:r>
            <a:br>
              <a:rPr lang="ru-RU" dirty="0"/>
            </a:br>
            <a:r>
              <a:rPr lang="ru-RU" dirty="0"/>
              <a:t>на 3 строчки </a:t>
            </a:r>
            <a:br>
              <a:rPr lang="ru-RU" dirty="0"/>
            </a:br>
            <a:r>
              <a:rPr lang="ru-RU" dirty="0"/>
              <a:t>48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="" xmlns:a16="http://schemas.microsoft.com/office/drawing/2014/main" id="{0DE44B1B-533A-FA2D-C033-B570478CEE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2950184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Имя Фамилия в 1 строку</a:t>
            </a:r>
            <a:r>
              <a:rPr lang="en-US" dirty="0"/>
              <a:t> 24pt</a:t>
            </a:r>
            <a:endParaRPr lang="x-none" dirty="0"/>
          </a:p>
        </p:txBody>
      </p:sp>
      <p:sp>
        <p:nvSpPr>
          <p:cNvPr id="15" name="Text Placeholder 2">
            <a:extLst>
              <a:ext uri="{FF2B5EF4-FFF2-40B4-BE49-F238E27FC236}">
                <a16:creationId xmlns="" xmlns:a16="http://schemas.microsoft.com/office/drawing/2014/main" id="{62600601-2A26-FCCD-B55E-507CB9BDC9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3480507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Должность, сервис</a:t>
            </a:r>
            <a:r>
              <a:rPr lang="en-US" dirty="0"/>
              <a:t> 16pt</a:t>
            </a:r>
            <a:endParaRPr lang="x-none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19032966-800C-4B66-968D-2B44E9992D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3463"/>
          <a:stretch/>
        </p:blipFill>
        <p:spPr>
          <a:xfrm>
            <a:off x="521781" y="4746424"/>
            <a:ext cx="2064526" cy="179868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F5E302B-12AE-4FFE-BD39-7AC4610390B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50297" y="5013041"/>
            <a:ext cx="1204417" cy="116376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12DD9548-2EAD-49CF-B1F7-30B2F6F7DE0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24410" y="5138674"/>
            <a:ext cx="2254250" cy="96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992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ые задач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2792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4004">
          <p15:clr>
            <a:srgbClr val="FBAE40"/>
          </p15:clr>
        </p15:guide>
        <p15:guide id="4" pos="725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1443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85" r:id="rId6"/>
    <p:sldLayoutId id="2147483654" r:id="rId7"/>
    <p:sldLayoutId id="2147483655" r:id="rId8"/>
    <p:sldLayoutId id="2147483656" r:id="rId9"/>
    <p:sldLayoutId id="2147483683" r:id="rId10"/>
    <p:sldLayoutId id="214748368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989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1" r:id="rId2"/>
    <p:sldLayoutId id="2147483684" r:id="rId3"/>
    <p:sldLayoutId id="2147483686" r:id="rId4"/>
    <p:sldLayoutId id="2147483659" r:id="rId5"/>
    <p:sldLayoutId id="2147483660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70" r:id="rId14"/>
    <p:sldLayoutId id="2147483672" r:id="rId15"/>
    <p:sldLayoutId id="2147483669" r:id="rId16"/>
    <p:sldLayoutId id="2147483673" r:id="rId17"/>
    <p:sldLayoutId id="2147483671" r:id="rId18"/>
    <p:sldLayoutId id="2147483682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988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9" r:id="rId5"/>
    <p:sldLayoutId id="2147483680" r:id="rId6"/>
    <p:sldLayoutId id="2147483687" r:id="rId7"/>
    <p:sldLayoutId id="2147483681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1.jpg"/><Relationship Id="rId4" Type="http://schemas.openxmlformats.org/officeDocument/2006/relationships/image" Target="../media/image2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9A1256B-54D7-18A5-1A20-BBEFBF7C5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32" y="1201407"/>
            <a:ext cx="11047436" cy="387798"/>
          </a:xfrm>
        </p:spPr>
        <p:txBody>
          <a:bodyPr anchor="t"/>
          <a:lstStyle/>
          <a:p>
            <a:pPr algn="ctr">
              <a:spcAft>
                <a:spcPts val="800"/>
              </a:spcAft>
            </a:pPr>
            <a:r>
              <a:rPr lang="ru-RU" sz="2800" dirty="0" smtClean="0">
                <a:latin typeface="Century Gothic" panose="020B0502020202020204" pitchFamily="34" charset="0"/>
              </a:rPr>
              <a:t>ГПОУ «Сыктывкарский политехнический техникум»</a:t>
            </a:r>
            <a:endParaRPr lang="ru-RU" sz="2800" dirty="0">
              <a:latin typeface="Century Gothic" panose="020B0502020202020204" pitchFamily="34" charset="0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7C5C4926-AD79-4A83-9DEE-489E0387A3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0174" y="2145662"/>
            <a:ext cx="11483546" cy="1281279"/>
          </a:xfrm>
        </p:spPr>
        <p:txBody>
          <a:bodyPr/>
          <a:lstStyle/>
          <a:p>
            <a:pPr algn="ctr"/>
            <a:r>
              <a:rPr lang="ru-RU" b="1" dirty="0" smtClean="0">
                <a:latin typeface="Century Gothic" panose="020B0502020202020204" pitchFamily="34" charset="0"/>
              </a:rPr>
              <a:t>Практика по трудоустройству выпускников, </a:t>
            </a:r>
          </a:p>
          <a:p>
            <a:pPr algn="ctr"/>
            <a:r>
              <a:rPr lang="ru-RU" b="1" dirty="0" smtClean="0">
                <a:latin typeface="Century Gothic" panose="020B0502020202020204" pitchFamily="34" charset="0"/>
              </a:rPr>
              <a:t>в том числе  </a:t>
            </a:r>
            <a:r>
              <a:rPr lang="ru-RU" b="1" dirty="0">
                <a:latin typeface="Century Gothic" panose="020B0502020202020204" pitchFamily="34" charset="0"/>
              </a:rPr>
              <a:t>с</a:t>
            </a:r>
            <a:r>
              <a:rPr lang="ru-RU" b="1" dirty="0" smtClean="0">
                <a:latin typeface="Century Gothic" panose="020B0502020202020204" pitchFamily="34" charset="0"/>
              </a:rPr>
              <a:t> инвалидностью </a:t>
            </a:r>
          </a:p>
          <a:p>
            <a:pPr algn="ctr"/>
            <a:r>
              <a:rPr lang="ru-RU" b="1" dirty="0" smtClean="0">
                <a:latin typeface="Century Gothic" panose="020B0502020202020204" pitchFamily="34" charset="0"/>
              </a:rPr>
              <a:t>и ограниченными возможностями здоровья</a:t>
            </a:r>
            <a:endParaRPr lang="ru-RU" b="1" dirty="0">
              <a:latin typeface="Century Gothic" panose="020B0502020202020204" pitchFamily="34" charset="0"/>
            </a:endParaRPr>
          </a:p>
        </p:txBody>
      </p:sp>
      <p:sp>
        <p:nvSpPr>
          <p:cNvPr id="6" name="Текст 5">
            <a:extLst>
              <a:ext uri="{FF2B5EF4-FFF2-40B4-BE49-F238E27FC236}">
                <a16:creationId xmlns="" xmlns:a16="http://schemas.microsoft.com/office/drawing/2014/main" id="{08E3B258-A03C-4079-8702-36B9E0964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8532" y="3472390"/>
            <a:ext cx="4918483" cy="638177"/>
          </a:xfrm>
        </p:spPr>
        <p:txBody>
          <a:bodyPr/>
          <a:lstStyle/>
          <a:p>
            <a:r>
              <a:rPr lang="ru-RU" dirty="0">
                <a:latin typeface="Century Gothic" panose="020B0502020202020204" pitchFamily="34" charset="0"/>
              </a:rPr>
              <a:t>Исполнители:</a:t>
            </a:r>
          </a:p>
          <a:p>
            <a:r>
              <a:rPr lang="ru-RU" dirty="0" smtClean="0">
                <a:latin typeface="Century Gothic" panose="020B0502020202020204" pitchFamily="34" charset="0"/>
              </a:rPr>
              <a:t>Мамонтова Елена Ивановна, первый заместитель директора</a:t>
            </a:r>
          </a:p>
          <a:p>
            <a:r>
              <a:rPr lang="ru-RU" dirty="0" smtClean="0">
                <a:latin typeface="Century Gothic" panose="020B0502020202020204" pitchFamily="34" charset="0"/>
              </a:rPr>
              <a:t>Яковлева </a:t>
            </a:r>
            <a:r>
              <a:rPr lang="ru-RU" dirty="0" smtClean="0">
                <a:latin typeface="Century Gothic" panose="020B0502020202020204" pitchFamily="34" charset="0"/>
              </a:rPr>
              <a:t>Наталия Ю</a:t>
            </a:r>
            <a:r>
              <a:rPr lang="ru-RU" sz="1800" dirty="0" smtClean="0">
                <a:latin typeface="Century Gothic" panose="020B0502020202020204" pitchFamily="34" charset="0"/>
              </a:rPr>
              <a:t>рьевна, методист</a:t>
            </a:r>
            <a:endParaRPr lang="ru-RU" dirty="0" smtClean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endParaRPr lang="ru-RU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04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66801DB-EFD5-6C4E-B32D-274E6DB43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2" y="361831"/>
            <a:ext cx="11388644" cy="447623"/>
          </a:xfrm>
        </p:spPr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Результаты, подтверждающие эффективность реализации региональной </a:t>
            </a:r>
            <a:r>
              <a:rPr lang="ru-RU" sz="3200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практики  </a:t>
            </a:r>
            <a:r>
              <a:rPr lang="ru-RU" sz="1600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(</a:t>
            </a:r>
            <a:r>
              <a:rPr lang="ru-RU" sz="1600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данные по трудоустройству)</a:t>
            </a:r>
            <a:r>
              <a:rPr lang="ru-RU" sz="3200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/>
            </a:r>
            <a:br>
              <a:rPr lang="ru-RU" sz="3200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</a:br>
            <a:r>
              <a:rPr lang="ru-RU" dirty="0">
                <a:solidFill>
                  <a:schemeClr val="accent2"/>
                </a:solidFill>
                <a:latin typeface="Century Gothic" panose="020B0502020202020204" pitchFamily="34" charset="0"/>
              </a:rPr>
              <a:t/>
            </a:r>
            <a:br>
              <a:rPr lang="ru-RU" dirty="0">
                <a:solidFill>
                  <a:schemeClr val="accent2"/>
                </a:solidFill>
                <a:latin typeface="Century Gothic" panose="020B0502020202020204" pitchFamily="34" charset="0"/>
              </a:rPr>
            </a:br>
            <a:r>
              <a:rPr lang="ru-RU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/>
            </a:r>
            <a:br>
              <a:rPr lang="ru-RU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</a:br>
            <a:r>
              <a:rPr lang="ru-RU" sz="44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/>
            </a:r>
            <a:br>
              <a:rPr lang="ru-RU" sz="4400" b="1" dirty="0">
                <a:solidFill>
                  <a:schemeClr val="accent2"/>
                </a:solidFill>
                <a:latin typeface="Century Gothic" panose="020B0502020202020204" pitchFamily="34" charset="0"/>
              </a:rPr>
            </a:b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836B753B-E540-4D5B-90C9-3E561D5D5518}"/>
              </a:ext>
            </a:extLst>
          </p:cNvPr>
          <p:cNvSpPr/>
          <p:nvPr/>
        </p:nvSpPr>
        <p:spPr>
          <a:xfrm flipH="1">
            <a:off x="0" y="0"/>
            <a:ext cx="2270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898289"/>
              </p:ext>
            </p:extLst>
          </p:nvPr>
        </p:nvGraphicFramePr>
        <p:xfrm>
          <a:off x="696286" y="1224794"/>
          <a:ext cx="10821800" cy="48021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9658"/>
                <a:gridCol w="1071724"/>
                <a:gridCol w="1473128"/>
                <a:gridCol w="1182147"/>
                <a:gridCol w="1404870"/>
                <a:gridCol w="1093842"/>
                <a:gridCol w="1187828"/>
                <a:gridCol w="1397629"/>
                <a:gridCol w="900974"/>
              </a:tblGrid>
              <a:tr h="7130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entury Gothic" panose="020B0502020202020204" pitchFamily="34" charset="0"/>
                        </a:rPr>
                        <a:t>Год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entury Gothic" panose="020B0502020202020204" pitchFamily="34" charset="0"/>
                        </a:rPr>
                        <a:t>выпуска</a:t>
                      </a:r>
                      <a:endParaRPr lang="ru-RU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entury Gothic" panose="020B0502020202020204" pitchFamily="34" charset="0"/>
                        </a:rPr>
                        <a:t>Всего выпуск</a:t>
                      </a:r>
                      <a:endParaRPr lang="ru-RU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entury Gothic" panose="020B0502020202020204" pitchFamily="34" charset="0"/>
                        </a:rPr>
                        <a:t>Трудоустроились</a:t>
                      </a:r>
                      <a:endParaRPr lang="ru-RU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Century Gothic" panose="020B0502020202020204" pitchFamily="34" charset="0"/>
                        </a:rPr>
                        <a:t>Самозанятые</a:t>
                      </a:r>
                      <a:r>
                        <a:rPr lang="ru-RU" sz="1100" dirty="0">
                          <a:effectLst/>
                          <a:latin typeface="Century Gothic" panose="020B0502020202020204" pitchFamily="34" charset="0"/>
                        </a:rPr>
                        <a:t>, ИП</a:t>
                      </a:r>
                      <a:endParaRPr lang="ru-RU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entury Gothic" panose="020B0502020202020204" pitchFamily="34" charset="0"/>
                        </a:rPr>
                        <a:t>РА, включая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entury Gothic" panose="020B0502020202020204" pitchFamily="34" charset="0"/>
                        </a:rPr>
                        <a:t>контракт</a:t>
                      </a:r>
                      <a:endParaRPr lang="ru-RU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entury Gothic" panose="020B0502020202020204" pitchFamily="34" charset="0"/>
                        </a:rPr>
                        <a:t>ВУЗ</a:t>
                      </a:r>
                      <a:endParaRPr lang="ru-RU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entury Gothic" panose="020B0502020202020204" pitchFamily="34" charset="0"/>
                        </a:rPr>
                        <a:t>Отпуск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entury Gothic" panose="020B0502020202020204" pitchFamily="34" charset="0"/>
                        </a:rPr>
                        <a:t>по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entury Gothic" panose="020B0502020202020204" pitchFamily="34" charset="0"/>
                        </a:rPr>
                        <a:t>уходу</a:t>
                      </a:r>
                      <a:endParaRPr lang="ru-RU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entury Gothic" panose="020B0502020202020204" pitchFamily="34" charset="0"/>
                        </a:rPr>
                        <a:t>Нет мотивации к трудоустройству</a:t>
                      </a:r>
                      <a:endParaRPr lang="ru-RU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entury Gothic" panose="020B0502020202020204" pitchFamily="34" charset="0"/>
                        </a:rPr>
                        <a:t>На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entury Gothic" panose="020B0502020202020204" pitchFamily="34" charset="0"/>
                        </a:rPr>
                        <a:t>учете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entury Gothic" panose="020B0502020202020204" pitchFamily="34" charset="0"/>
                        </a:rPr>
                        <a:t>в ЦЗН</a:t>
                      </a:r>
                      <a:endParaRPr lang="ru-RU" sz="11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244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entury Gothic" panose="020B0502020202020204" pitchFamily="34" charset="0"/>
                        </a:rPr>
                        <a:t>2021</a:t>
                      </a:r>
                      <a:endParaRPr lang="ru-RU" sz="11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entury Gothic" panose="020B0502020202020204" pitchFamily="34" charset="0"/>
                        </a:rPr>
                        <a:t>478 </a:t>
                      </a:r>
                      <a:endParaRPr lang="ru-RU" sz="11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entury Gothic" panose="020B0502020202020204" pitchFamily="34" charset="0"/>
                        </a:rPr>
                        <a:t>209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entury Gothic" panose="020B0502020202020204" pitchFamily="34" charset="0"/>
                        </a:rPr>
                        <a:t>(44 %)</a:t>
                      </a:r>
                      <a:endParaRPr lang="ru-RU" sz="11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entury Gothic" panose="020B0502020202020204" pitchFamily="34" charset="0"/>
                        </a:rPr>
                        <a:t>19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entury Gothic" panose="020B0502020202020204" pitchFamily="34" charset="0"/>
                        </a:rPr>
                        <a:t>(4%)</a:t>
                      </a:r>
                      <a:endParaRPr lang="ru-RU" sz="11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entury Gothic" panose="020B0502020202020204" pitchFamily="34" charset="0"/>
                        </a:rPr>
                        <a:t>185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entury Gothic" panose="020B0502020202020204" pitchFamily="34" charset="0"/>
                        </a:rPr>
                        <a:t>(38,7 %)</a:t>
                      </a:r>
                      <a:endParaRPr lang="ru-RU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entury Gothic" panose="020B0502020202020204" pitchFamily="34" charset="0"/>
                        </a:rPr>
                        <a:t>61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entury Gothic" panose="020B0502020202020204" pitchFamily="34" charset="0"/>
                        </a:rPr>
                        <a:t>(11 %)</a:t>
                      </a:r>
                      <a:endParaRPr lang="ru-RU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entury Gothic" panose="020B0502020202020204" pitchFamily="34" charset="0"/>
                        </a:rPr>
                        <a:t>(0,4%)</a:t>
                      </a:r>
                      <a:endParaRPr lang="ru-RU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entury Gothic" panose="020B0502020202020204" pitchFamily="34" charset="0"/>
                        </a:rPr>
                        <a:t>(0,0)</a:t>
                      </a:r>
                      <a:endParaRPr lang="ru-RU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entury Gothic" panose="020B0502020202020204" pitchFamily="34" charset="0"/>
                        </a:rPr>
                        <a:t>(0,8%)</a:t>
                      </a:r>
                      <a:endParaRPr lang="ru-RU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337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entury Gothic" panose="020B0502020202020204" pitchFamily="34" charset="0"/>
                        </a:rPr>
                        <a:t>в т</a:t>
                      </a:r>
                      <a:r>
                        <a:rPr lang="ru-RU" sz="1100" dirty="0" smtClean="0">
                          <a:effectLst/>
                          <a:latin typeface="Century Gothic" panose="020B0502020202020204" pitchFamily="34" charset="0"/>
                        </a:rPr>
                        <a:t>. ч</a:t>
                      </a:r>
                      <a:r>
                        <a:rPr lang="ru-RU" sz="1100" dirty="0">
                          <a:effectLst/>
                          <a:latin typeface="Century Gothic" panose="020B0502020202020204" pitchFamily="34" charset="0"/>
                        </a:rPr>
                        <a:t>. с ОВЗ</a:t>
                      </a:r>
                      <a:endParaRPr lang="ru-RU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entury Gothic" panose="020B0502020202020204" pitchFamily="34" charset="0"/>
                        </a:rPr>
                        <a:t>11 </a:t>
                      </a:r>
                      <a:endParaRPr lang="ru-RU" sz="11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entury Gothic" panose="020B0502020202020204" pitchFamily="34" charset="0"/>
                        </a:rPr>
                        <a:t> (63,6%)</a:t>
                      </a:r>
                      <a:endParaRPr lang="ru-RU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entury Gothic" panose="020B0502020202020204" pitchFamily="34" charset="0"/>
                        </a:rPr>
                        <a:t>(0,0)</a:t>
                      </a:r>
                      <a:endParaRPr lang="ru-RU" sz="11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entury Gothic" panose="020B0502020202020204" pitchFamily="34" charset="0"/>
                        </a:rPr>
                        <a:t>(0,0)</a:t>
                      </a:r>
                      <a:endParaRPr lang="ru-RU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entury Gothic" panose="020B0502020202020204" pitchFamily="34" charset="0"/>
                        </a:rPr>
                        <a:t>3 (27,3%)</a:t>
                      </a:r>
                      <a:endParaRPr lang="ru-RU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entury Gothic" panose="020B0502020202020204" pitchFamily="34" charset="0"/>
                        </a:rPr>
                        <a:t>(0,0)</a:t>
                      </a:r>
                      <a:endParaRPr lang="ru-RU" sz="11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entury Gothic" panose="020B0502020202020204" pitchFamily="34" charset="0"/>
                        </a:rPr>
                        <a:t>(0,0)</a:t>
                      </a:r>
                      <a:endParaRPr lang="ru-RU" sz="11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entury Gothic" panose="020B0502020202020204" pitchFamily="34" charset="0"/>
                        </a:rPr>
                        <a:t>1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entury Gothic" panose="020B0502020202020204" pitchFamily="34" charset="0"/>
                        </a:rPr>
                        <a:t>(9,1%)</a:t>
                      </a:r>
                      <a:endParaRPr lang="ru-RU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342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entury Gothic" panose="020B0502020202020204" pitchFamily="34" charset="0"/>
                        </a:rPr>
                        <a:t>2022</a:t>
                      </a:r>
                      <a:endParaRPr lang="ru-RU" sz="11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entury Gothic" panose="020B0502020202020204" pitchFamily="34" charset="0"/>
                        </a:rPr>
                        <a:t>384</a:t>
                      </a:r>
                      <a:endParaRPr lang="ru-RU" sz="11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entury Gothic" panose="020B0502020202020204" pitchFamily="34" charset="0"/>
                        </a:rPr>
                        <a:t>172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entury Gothic" panose="020B0502020202020204" pitchFamily="34" charset="0"/>
                        </a:rPr>
                        <a:t>(44,8 %)</a:t>
                      </a:r>
                      <a:endParaRPr lang="ru-RU" sz="11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entury Gothic" panose="020B0502020202020204" pitchFamily="34" charset="0"/>
                        </a:rPr>
                        <a:t>11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entury Gothic" panose="020B0502020202020204" pitchFamily="34" charset="0"/>
                        </a:rPr>
                        <a:t>(2,9%)</a:t>
                      </a:r>
                      <a:endParaRPr lang="ru-RU" sz="11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entury Gothic" panose="020B0502020202020204" pitchFamily="34" charset="0"/>
                        </a:rPr>
                        <a:t>158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entury Gothic" panose="020B0502020202020204" pitchFamily="34" charset="0"/>
                        </a:rPr>
                        <a:t>(41,1%)</a:t>
                      </a:r>
                      <a:endParaRPr lang="ru-RU" sz="11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entury Gothic" panose="020B0502020202020204" pitchFamily="34" charset="0"/>
                        </a:rPr>
                        <a:t>37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entury Gothic" panose="020B0502020202020204" pitchFamily="34" charset="0"/>
                        </a:rPr>
                        <a:t>(9,6 %)</a:t>
                      </a:r>
                      <a:endParaRPr lang="ru-RU" sz="11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entury Gothic" panose="020B0502020202020204" pitchFamily="34" charset="0"/>
                        </a:rPr>
                        <a:t>(0,3%)</a:t>
                      </a:r>
                      <a:endParaRPr lang="ru-RU" sz="11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entury Gothic" panose="020B0502020202020204" pitchFamily="34" charset="0"/>
                        </a:rPr>
                        <a:t>3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entury Gothic" panose="020B0502020202020204" pitchFamily="34" charset="0"/>
                        </a:rPr>
                        <a:t>(0,7%)</a:t>
                      </a:r>
                      <a:endParaRPr lang="ru-RU" sz="11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entury Gothic" panose="020B0502020202020204" pitchFamily="34" charset="0"/>
                        </a:rPr>
                        <a:t>(0,5%)</a:t>
                      </a:r>
                      <a:endParaRPr lang="ru-RU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089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entury Gothic" panose="020B0502020202020204" pitchFamily="34" charset="0"/>
                        </a:rPr>
                        <a:t>в т</a:t>
                      </a:r>
                      <a:r>
                        <a:rPr lang="ru-RU" sz="1100" dirty="0" smtClean="0">
                          <a:effectLst/>
                          <a:latin typeface="Century Gothic" panose="020B0502020202020204" pitchFamily="34" charset="0"/>
                        </a:rPr>
                        <a:t>. ч</a:t>
                      </a:r>
                      <a:r>
                        <a:rPr lang="ru-RU" sz="1100" dirty="0">
                          <a:effectLst/>
                          <a:latin typeface="Century Gothic" panose="020B0502020202020204" pitchFamily="34" charset="0"/>
                        </a:rPr>
                        <a:t>. с ОВЗ</a:t>
                      </a:r>
                      <a:endParaRPr lang="ru-RU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entury Gothic" panose="020B0502020202020204" pitchFamily="34" charset="0"/>
                        </a:rPr>
                        <a:t>13 </a:t>
                      </a:r>
                      <a:endParaRPr lang="ru-RU" sz="11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entury Gothic" panose="020B0502020202020204" pitchFamily="34" charset="0"/>
                        </a:rPr>
                        <a:t>5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entury Gothic" panose="020B0502020202020204" pitchFamily="34" charset="0"/>
                        </a:rPr>
                        <a:t>(38,5%)</a:t>
                      </a:r>
                      <a:endParaRPr lang="ru-RU" sz="11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entury Gothic" panose="020B0502020202020204" pitchFamily="34" charset="0"/>
                        </a:rPr>
                        <a:t>(0,0)</a:t>
                      </a:r>
                      <a:endParaRPr lang="ru-RU" sz="11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entury Gothic" panose="020B0502020202020204" pitchFamily="34" charset="0"/>
                        </a:rPr>
                        <a:t>(0,0)</a:t>
                      </a:r>
                      <a:endParaRPr lang="ru-RU" sz="11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entury Gothic" panose="020B0502020202020204" pitchFamily="34" charset="0"/>
                        </a:rPr>
                        <a:t>(23,1%)</a:t>
                      </a:r>
                      <a:endParaRPr lang="ru-RU" sz="11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entury Gothic" panose="020B0502020202020204" pitchFamily="34" charset="0"/>
                        </a:rPr>
                        <a:t>(0,0)</a:t>
                      </a:r>
                      <a:endParaRPr lang="ru-RU" sz="11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entury Gothic" panose="020B0502020202020204" pitchFamily="34" charset="0"/>
                        </a:rPr>
                        <a:t>3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entury Gothic" panose="020B0502020202020204" pitchFamily="34" charset="0"/>
                        </a:rPr>
                        <a:t>(23,1%)</a:t>
                      </a:r>
                      <a:endParaRPr lang="ru-RU" sz="11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entury Gothic" panose="020B0502020202020204" pitchFamily="34" charset="0"/>
                        </a:rPr>
                        <a:t>2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entury Gothic" panose="020B0502020202020204" pitchFamily="34" charset="0"/>
                        </a:rPr>
                        <a:t>(15,4%)</a:t>
                      </a:r>
                      <a:endParaRPr lang="ru-RU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846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entury Gothic" panose="020B0502020202020204" pitchFamily="34" charset="0"/>
                        </a:rPr>
                        <a:t>2023</a:t>
                      </a:r>
                      <a:endParaRPr lang="ru-RU" sz="11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entury Gothic" panose="020B0502020202020204" pitchFamily="34" charset="0"/>
                        </a:rPr>
                        <a:t>453</a:t>
                      </a:r>
                      <a:endParaRPr lang="ru-RU" sz="11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entury Gothic" panose="020B0502020202020204" pitchFamily="34" charset="0"/>
                        </a:rPr>
                        <a:t>238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entury Gothic" panose="020B0502020202020204" pitchFamily="34" charset="0"/>
                        </a:rPr>
                        <a:t>(52,5%)</a:t>
                      </a:r>
                      <a:endParaRPr lang="ru-RU" sz="11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entury Gothic" panose="020B0502020202020204" pitchFamily="34" charset="0"/>
                        </a:rPr>
                        <a:t>12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entury Gothic" panose="020B0502020202020204" pitchFamily="34" charset="0"/>
                        </a:rPr>
                        <a:t>(2,6%)</a:t>
                      </a:r>
                      <a:endParaRPr lang="ru-RU" sz="11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entury Gothic" panose="020B0502020202020204" pitchFamily="34" charset="0"/>
                        </a:rPr>
                        <a:t>174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entury Gothic" panose="020B0502020202020204" pitchFamily="34" charset="0"/>
                        </a:rPr>
                        <a:t>(38,5%)</a:t>
                      </a:r>
                      <a:endParaRPr lang="ru-RU" sz="11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entury Gothic" panose="020B0502020202020204" pitchFamily="34" charset="0"/>
                        </a:rPr>
                        <a:t>27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entury Gothic" panose="020B0502020202020204" pitchFamily="34" charset="0"/>
                        </a:rPr>
                        <a:t>(6,0%)</a:t>
                      </a:r>
                      <a:endParaRPr lang="ru-RU" sz="11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entury Gothic" panose="020B0502020202020204" pitchFamily="34" charset="0"/>
                        </a:rPr>
                        <a:t>(0,0)</a:t>
                      </a:r>
                      <a:endParaRPr lang="ru-RU" sz="11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entury Gothic" panose="020B0502020202020204" pitchFamily="34" charset="0"/>
                        </a:rPr>
                        <a:t>-</a:t>
                      </a:r>
                      <a:endParaRPr lang="ru-RU" sz="11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entury Gothic" panose="020B0502020202020204" pitchFamily="34" charset="0"/>
                        </a:rPr>
                        <a:t>(0,4%)</a:t>
                      </a:r>
                      <a:endParaRPr lang="ru-RU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030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entury Gothic" panose="020B0502020202020204" pitchFamily="34" charset="0"/>
                        </a:rPr>
                        <a:t>в т</a:t>
                      </a:r>
                      <a:r>
                        <a:rPr lang="ru-RU" sz="1100" dirty="0" smtClean="0">
                          <a:effectLst/>
                          <a:latin typeface="Century Gothic" panose="020B0502020202020204" pitchFamily="34" charset="0"/>
                        </a:rPr>
                        <a:t>. ч</a:t>
                      </a:r>
                      <a:r>
                        <a:rPr lang="ru-RU" sz="1100" dirty="0">
                          <a:effectLst/>
                          <a:latin typeface="Century Gothic" panose="020B0502020202020204" pitchFamily="34" charset="0"/>
                        </a:rPr>
                        <a:t>. с ОВЗ</a:t>
                      </a:r>
                      <a:endParaRPr lang="ru-RU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entury Gothic" panose="020B0502020202020204" pitchFamily="34" charset="0"/>
                        </a:rPr>
                        <a:t>13 </a:t>
                      </a:r>
                      <a:endParaRPr lang="ru-RU" sz="11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entury Gothic" panose="020B0502020202020204" pitchFamily="34" charset="0"/>
                        </a:rPr>
                        <a:t> (38,5 %)</a:t>
                      </a:r>
                      <a:endParaRPr lang="ru-RU" sz="11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entury Gothic" panose="020B0502020202020204" pitchFamily="34" charset="0"/>
                        </a:rPr>
                        <a:t>(0,0)</a:t>
                      </a:r>
                      <a:endParaRPr lang="ru-RU" sz="11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entury Gothic" panose="020B0502020202020204" pitchFamily="34" charset="0"/>
                        </a:rPr>
                        <a:t>(0,0)</a:t>
                      </a:r>
                      <a:endParaRPr lang="ru-RU" sz="11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entury Gothic" panose="020B0502020202020204" pitchFamily="34" charset="0"/>
                        </a:rPr>
                        <a:t>4 (30,8%)</a:t>
                      </a:r>
                      <a:endParaRPr lang="ru-RU" sz="11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entury Gothic" panose="020B0502020202020204" pitchFamily="34" charset="0"/>
                        </a:rPr>
                        <a:t>(0,0)</a:t>
                      </a:r>
                      <a:endParaRPr lang="ru-RU" sz="11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entury Gothic" panose="020B0502020202020204" pitchFamily="34" charset="0"/>
                        </a:rPr>
                        <a:t>3 (23,1%)</a:t>
                      </a:r>
                      <a:endParaRPr lang="ru-RU" sz="11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entury Gothic" panose="020B0502020202020204" pitchFamily="34" charset="0"/>
                        </a:rPr>
                        <a:t>1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entury Gothic" panose="020B0502020202020204" pitchFamily="34" charset="0"/>
                        </a:rPr>
                        <a:t>(7,7%)</a:t>
                      </a:r>
                      <a:endParaRPr lang="ru-RU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824163" y="22733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4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66801DB-EFD5-6C4E-B32D-274E6DB43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Заключение</a:t>
            </a:r>
            <a:r>
              <a:rPr lang="ru-RU" sz="44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/>
            </a:r>
            <a:br>
              <a:rPr lang="ru-RU" sz="4400" b="1" dirty="0">
                <a:solidFill>
                  <a:schemeClr val="accent2"/>
                </a:solidFill>
                <a:latin typeface="Century Gothic" panose="020B0502020202020204" pitchFamily="34" charset="0"/>
              </a:rPr>
            </a:b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C375F734-68E5-4653-A02E-5C0DD0913E85}"/>
              </a:ext>
            </a:extLst>
          </p:cNvPr>
          <p:cNvSpPr/>
          <p:nvPr/>
        </p:nvSpPr>
        <p:spPr>
          <a:xfrm flipH="1">
            <a:off x="0" y="0"/>
            <a:ext cx="2270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ED5324B-2350-456A-8715-528D9788AE52}"/>
              </a:ext>
            </a:extLst>
          </p:cNvPr>
          <p:cNvSpPr txBox="1"/>
          <p:nvPr/>
        </p:nvSpPr>
        <p:spPr>
          <a:xfrm>
            <a:off x="584885" y="897925"/>
            <a:ext cx="1091451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endParaRPr lang="ru-RU" dirty="0" smtClean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pPr indent="457200" algn="just"/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Ведущим показателем  качества образования учебного заведения  является трудоустройство выпускника и его успешная профессиональная карьера по полученной специальности.</a:t>
            </a:r>
          </a:p>
          <a:p>
            <a:pPr indent="457200" algn="just"/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Результаты мониторинга трудоустройства выпускников ГПОУ «СПТ», в т. ч.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с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инвалидностью и ОВЗ,   за  2021-2023 годы показывают, что охват  занятостью выпускников (включая службу в армии и получение высшего образования) в процентом соотношении достаточно высок:</a:t>
            </a:r>
          </a:p>
          <a:p>
            <a:pPr indent="457200" algn="just"/>
            <a:endParaRPr lang="ru-RU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pPr indent="457200" algn="just"/>
            <a:endParaRPr lang="ru-RU" dirty="0" smtClean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pPr indent="457200" algn="just"/>
            <a:endParaRPr lang="ru-RU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pPr indent="457200" algn="just"/>
            <a:endParaRPr lang="ru-RU" dirty="0" smtClean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pPr indent="457200" algn="just"/>
            <a:endParaRPr lang="ru-RU" dirty="0" smtClean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pPr indent="457200" algn="just"/>
            <a:endParaRPr lang="ru-RU" dirty="0" smtClean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pPr indent="457200" algn="just"/>
            <a:endParaRPr lang="ru-RU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pPr indent="457200" algn="just"/>
            <a:endParaRPr lang="ru-RU" dirty="0" smtClean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pPr indent="457200" algn="just"/>
            <a:endParaRPr lang="ru-RU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pPr indent="457200" algn="just"/>
            <a:endParaRPr lang="ru-RU" dirty="0" smtClean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061854622"/>
              </p:ext>
            </p:extLst>
          </p:nvPr>
        </p:nvGraphicFramePr>
        <p:xfrm>
          <a:off x="3393987" y="3138616"/>
          <a:ext cx="5181602" cy="2561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138" y="0"/>
            <a:ext cx="1098722" cy="109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68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1228676-A4CF-48CD-8779-8D6F4C0250F5}"/>
              </a:ext>
            </a:extLst>
          </p:cNvPr>
          <p:cNvSpPr txBox="1"/>
          <p:nvPr/>
        </p:nvSpPr>
        <p:spPr>
          <a:xfrm>
            <a:off x="8148638" y="5393393"/>
            <a:ext cx="2708832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600" b="0" i="0" u="none" strike="noStrike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+7 </a:t>
            </a:r>
            <a:r>
              <a:rPr lang="ru-RU" sz="1600" b="0" i="0" u="none" strike="noStrike" dirty="0" smtClean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ru-RU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950</a:t>
            </a:r>
            <a:r>
              <a:rPr lang="ru-RU" sz="1600" b="0" i="0" u="none" strike="noStrike" dirty="0" smtClean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) 5671508</a:t>
            </a:r>
            <a:r>
              <a:rPr lang="ru-RU" sz="1600" b="0" i="0" u="none" strike="noStrike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/>
            </a:r>
            <a:br>
              <a:rPr lang="ru-RU" sz="1600" b="0" i="0" u="none" strike="noStrike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nataliyak76@yandex.ru</a:t>
            </a:r>
            <a:endParaRPr lang="en-US" sz="1600" b="0" i="0" u="none" kern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551F29D-C0AA-462F-9ED3-43291576EE44}"/>
              </a:ext>
            </a:extLst>
          </p:cNvPr>
          <p:cNvSpPr txBox="1"/>
          <p:nvPr/>
        </p:nvSpPr>
        <p:spPr>
          <a:xfrm>
            <a:off x="8115687" y="4035893"/>
            <a:ext cx="3417286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Яковлева Наталия Юрьевна</a:t>
            </a:r>
          </a:p>
          <a:p>
            <a:pPr lvl="0" algn="l"/>
            <a:endParaRPr lang="ru-RU" sz="1800" b="0" i="0" u="none" kern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0" algn="l"/>
            <a:r>
              <a:rPr lang="ru-RU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методист</a:t>
            </a:r>
            <a:endParaRPr lang="en-US" sz="1800" b="0" i="0" u="none" kern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7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00B9AA81-A969-0B84-B207-BD3606702226}"/>
              </a:ext>
            </a:extLst>
          </p:cNvPr>
          <p:cNvSpPr/>
          <p:nvPr/>
        </p:nvSpPr>
        <p:spPr>
          <a:xfrm flipH="1">
            <a:off x="0" y="0"/>
            <a:ext cx="2270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66801DB-EFD5-6C4E-B32D-274E6DB43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Введение</a:t>
            </a:r>
            <a:r>
              <a:rPr lang="ru-RU" sz="4400" b="1" dirty="0">
                <a:latin typeface="Century Gothic" panose="020B0502020202020204" pitchFamily="34" charset="0"/>
              </a:rPr>
              <a:t/>
            </a:r>
            <a:br>
              <a:rPr lang="ru-RU" sz="4400" b="1" dirty="0">
                <a:latin typeface="Century Gothic" panose="020B0502020202020204" pitchFamily="34" charset="0"/>
              </a:rPr>
            </a:b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995FE15-42C4-6A37-6376-44C13DE07DB8}"/>
              </a:ext>
            </a:extLst>
          </p:cNvPr>
          <p:cNvSpPr txBox="1"/>
          <p:nvPr/>
        </p:nvSpPr>
        <p:spPr>
          <a:xfrm>
            <a:off x="515884" y="1038339"/>
            <a:ext cx="6920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Century Gothic" panose="020B0502020202020204" pitchFamily="34" charset="0"/>
              </a:rPr>
              <a:t>Цели и задачи, на решение которых направлена региональная </a:t>
            </a:r>
            <a:r>
              <a:rPr lang="ru-RU" sz="2000" b="1" dirty="0" smtClean="0">
                <a:latin typeface="Century Gothic" panose="020B0502020202020204" pitchFamily="34" charset="0"/>
              </a:rPr>
              <a:t>практика трудоустройства</a:t>
            </a:r>
            <a:endParaRPr lang="ru-RU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3CD72FC-06E7-749D-1E54-D85F4AA670AD}"/>
              </a:ext>
            </a:extLst>
          </p:cNvPr>
          <p:cNvSpPr txBox="1"/>
          <p:nvPr/>
        </p:nvSpPr>
        <p:spPr>
          <a:xfrm>
            <a:off x="515884" y="4444484"/>
            <a:ext cx="6362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Century Gothic" panose="020B0502020202020204" pitchFamily="34" charset="0"/>
              </a:rPr>
              <a:t>Целевая аудитория</a:t>
            </a:r>
            <a:endParaRPr lang="ru-RU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55E34AE-3BF8-28C7-30F8-0428080CA036}"/>
              </a:ext>
            </a:extLst>
          </p:cNvPr>
          <p:cNvSpPr txBox="1"/>
          <p:nvPr/>
        </p:nvSpPr>
        <p:spPr>
          <a:xfrm>
            <a:off x="1231900" y="1989105"/>
            <a:ext cx="102552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dirty="0" smtClean="0">
                <a:latin typeface="Century Gothic" panose="020B0502020202020204" pitchFamily="34" charset="0"/>
              </a:rPr>
              <a:t>Цель: содействие трудоустройству и профессиональной социализации выпускников техникума, в т. ч. </a:t>
            </a:r>
            <a:r>
              <a:rPr lang="ru-RU" dirty="0">
                <a:latin typeface="Century Gothic" panose="020B0502020202020204" pitchFamily="34" charset="0"/>
              </a:rPr>
              <a:t>с</a:t>
            </a:r>
            <a:r>
              <a:rPr lang="ru-RU" dirty="0" smtClean="0">
                <a:latin typeface="Century Gothic" panose="020B0502020202020204" pitchFamily="34" charset="0"/>
              </a:rPr>
              <a:t> инвалидностью </a:t>
            </a:r>
            <a:r>
              <a:rPr lang="ru-RU" dirty="0" smtClean="0">
                <a:latin typeface="Century Gothic" panose="020B0502020202020204" pitchFamily="34" charset="0"/>
              </a:rPr>
              <a:t>и ограниченными </a:t>
            </a:r>
            <a:r>
              <a:rPr lang="ru-RU" dirty="0" smtClean="0">
                <a:latin typeface="Century Gothic" panose="020B0502020202020204" pitchFamily="34" charset="0"/>
              </a:rPr>
              <a:t>возможностями здоровья, их адаптация к рынку </a:t>
            </a:r>
            <a:r>
              <a:rPr lang="ru-RU" dirty="0">
                <a:latin typeface="Century Gothic" panose="020B0502020202020204" pitchFamily="34" charset="0"/>
              </a:rPr>
              <a:t>труда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2E34796-9883-97A4-32D1-AEEE5702EB6B}"/>
              </a:ext>
            </a:extLst>
          </p:cNvPr>
          <p:cNvSpPr txBox="1"/>
          <p:nvPr/>
        </p:nvSpPr>
        <p:spPr>
          <a:xfrm>
            <a:off x="1182473" y="3100955"/>
            <a:ext cx="102475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dirty="0" smtClean="0">
                <a:latin typeface="Century Gothic" panose="020B0502020202020204" pitchFamily="34" charset="0"/>
              </a:rPr>
              <a:t>Задачи: </a:t>
            </a:r>
          </a:p>
          <a:p>
            <a:pPr marL="342900" indent="-342900" algn="just">
              <a:buAutoNum type="arabicPeriod"/>
            </a:pPr>
            <a:r>
              <a:rPr lang="ru-RU" dirty="0" smtClean="0">
                <a:latin typeface="Century Gothic" panose="020B0502020202020204" pitchFamily="34" charset="0"/>
              </a:rPr>
              <a:t>Профориентация школьников, в том числе с инвалидностью и ОВЗ</a:t>
            </a:r>
          </a:p>
          <a:p>
            <a:pPr marL="342900" indent="-342900" algn="just">
              <a:buAutoNum type="arabicPeriod"/>
            </a:pPr>
            <a:r>
              <a:rPr lang="ru-RU" dirty="0" smtClean="0">
                <a:latin typeface="Century Gothic" panose="020B0502020202020204" pitchFamily="34" charset="0"/>
              </a:rPr>
              <a:t>Содействие трудоустройству студентов, в том числе с инвалидностью и ОВЗ</a:t>
            </a:r>
          </a:p>
          <a:p>
            <a:pPr marL="342900" indent="-342900" algn="just">
              <a:buAutoNum type="arabicPeriod"/>
            </a:pPr>
            <a:r>
              <a:rPr lang="ru-RU" dirty="0" smtClean="0">
                <a:latin typeface="Century Gothic" panose="020B0502020202020204" pitchFamily="34" charset="0"/>
              </a:rPr>
              <a:t>Сопровождение выпускников, в том числе с инвалидностью и ОВЗ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60EE64F-E65D-619E-E042-8F662E7A4B9A}"/>
              </a:ext>
            </a:extLst>
          </p:cNvPr>
          <p:cNvSpPr txBox="1"/>
          <p:nvPr/>
        </p:nvSpPr>
        <p:spPr>
          <a:xfrm>
            <a:off x="1231899" y="5101288"/>
            <a:ext cx="1024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Школьники, с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туденты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выпускных курсов, выпускники, в т. ч.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с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инвалидностью и </a:t>
            </a:r>
            <a:r>
              <a:rPr lang="ru-RU" dirty="0">
                <a:latin typeface="Century Gothic" panose="020B0502020202020204" pitchFamily="34" charset="0"/>
              </a:rPr>
              <a:t>ограниченными возможностями здоровья</a:t>
            </a:r>
          </a:p>
        </p:txBody>
      </p:sp>
      <p:sp>
        <p:nvSpPr>
          <p:cNvPr id="23" name="Равнобедренный треугольник 22">
            <a:extLst>
              <a:ext uri="{FF2B5EF4-FFF2-40B4-BE49-F238E27FC236}">
                <a16:creationId xmlns="" xmlns:a16="http://schemas.microsoft.com/office/drawing/2014/main" id="{31792A67-0AD2-3DD9-D7B3-B205D066407C}"/>
              </a:ext>
            </a:extLst>
          </p:cNvPr>
          <p:cNvSpPr/>
          <p:nvPr/>
        </p:nvSpPr>
        <p:spPr>
          <a:xfrm rot="5400000">
            <a:off x="787767" y="2073403"/>
            <a:ext cx="354937" cy="27305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Равнобедренный треугольник 23">
            <a:extLst>
              <a:ext uri="{FF2B5EF4-FFF2-40B4-BE49-F238E27FC236}">
                <a16:creationId xmlns="" xmlns:a16="http://schemas.microsoft.com/office/drawing/2014/main" id="{216F6713-6053-B2F9-12B8-C8A991968496}"/>
              </a:ext>
            </a:extLst>
          </p:cNvPr>
          <p:cNvSpPr/>
          <p:nvPr/>
        </p:nvSpPr>
        <p:spPr>
          <a:xfrm rot="5400000">
            <a:off x="787767" y="5142232"/>
            <a:ext cx="354937" cy="27305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Равнобедренный треугольник 14">
            <a:extLst>
              <a:ext uri="{FF2B5EF4-FFF2-40B4-BE49-F238E27FC236}">
                <a16:creationId xmlns="" xmlns:a16="http://schemas.microsoft.com/office/drawing/2014/main" id="{4DDE9685-2BF5-4202-B587-C68248271D66}"/>
              </a:ext>
            </a:extLst>
          </p:cNvPr>
          <p:cNvSpPr/>
          <p:nvPr/>
        </p:nvSpPr>
        <p:spPr>
          <a:xfrm rot="5400000">
            <a:off x="787767" y="3186998"/>
            <a:ext cx="354937" cy="27305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789" y="212675"/>
            <a:ext cx="1098722" cy="10987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237" y="4390768"/>
            <a:ext cx="659027" cy="65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1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66801DB-EFD5-6C4E-B32D-274E6DB43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Алгоритм реализации региональной практики</a:t>
            </a:r>
            <a:r>
              <a:rPr lang="ru-RU" sz="4400" b="1" dirty="0">
                <a:latin typeface="Century Gothic" panose="020B0502020202020204" pitchFamily="34" charset="0"/>
              </a:rPr>
              <a:t/>
            </a:r>
            <a:br>
              <a:rPr lang="ru-RU" sz="4400" b="1" dirty="0">
                <a:latin typeface="Century Gothic" panose="020B0502020202020204" pitchFamily="34" charset="0"/>
              </a:rPr>
            </a:b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F7ED98DC-0A34-4ADB-B06E-552A041AFBAD}"/>
              </a:ext>
            </a:extLst>
          </p:cNvPr>
          <p:cNvSpPr/>
          <p:nvPr/>
        </p:nvSpPr>
        <p:spPr>
          <a:xfrm flipH="1">
            <a:off x="0" y="0"/>
            <a:ext cx="2270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773" y="142875"/>
            <a:ext cx="1098722" cy="1098722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518983" y="1425147"/>
            <a:ext cx="11252885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 направление: </a:t>
            </a:r>
            <a:r>
              <a:rPr lang="ru-RU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профориентация школьников, в т. ч. с  инвалидностью и ограниченными возможностями здоровья </a:t>
            </a:r>
            <a:endParaRPr lang="ru-RU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5460" y="2854412"/>
            <a:ext cx="112776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2 направление:  </a:t>
            </a:r>
            <a:r>
              <a:rPr lang="ru-RU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содействие  трудоустройству студентов, </a:t>
            </a:r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в т. ч. с  инвалидностью и ограниченными возможностями здоровья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05481" y="4407244"/>
            <a:ext cx="112776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3 </a:t>
            </a:r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направление</a:t>
            </a:r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: </a:t>
            </a:r>
            <a:r>
              <a:rPr lang="ru-RU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сопровождение выпускников, </a:t>
            </a:r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в т. ч. с  инвалидностью и ограниченными возможностями здоровья </a:t>
            </a:r>
          </a:p>
          <a:p>
            <a:pPr algn="ctr"/>
            <a:endParaRPr lang="ru-RU" dirty="0"/>
          </a:p>
        </p:txBody>
      </p:sp>
      <p:sp>
        <p:nvSpPr>
          <p:cNvPr id="12" name="Стрелка вниз 11"/>
          <p:cNvSpPr/>
          <p:nvPr/>
        </p:nvSpPr>
        <p:spPr>
          <a:xfrm>
            <a:off x="5964196" y="2331307"/>
            <a:ext cx="484632" cy="626077"/>
          </a:xfrm>
          <a:prstGeom prst="downArrow">
            <a:avLst/>
          </a:prstGeom>
          <a:solidFill>
            <a:srgbClr val="009F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трелка вниз 12"/>
          <p:cNvSpPr/>
          <p:nvPr/>
        </p:nvSpPr>
        <p:spPr>
          <a:xfrm>
            <a:off x="6017740" y="3785284"/>
            <a:ext cx="484632" cy="626077"/>
          </a:xfrm>
          <a:prstGeom prst="downArrow">
            <a:avLst/>
          </a:prstGeom>
          <a:solidFill>
            <a:srgbClr val="009F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096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5" y="3435031"/>
            <a:ext cx="2476500" cy="1651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22" y="5057775"/>
            <a:ext cx="2456970" cy="1638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66801DB-EFD5-6C4E-B32D-274E6DB43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Описание программных направлений</a:t>
            </a:r>
            <a:r>
              <a:rPr lang="ru-RU" sz="4400" b="1" dirty="0">
                <a:latin typeface="Century Gothic" panose="020B0502020202020204" pitchFamily="34" charset="0"/>
              </a:rPr>
              <a:t/>
            </a:r>
            <a:br>
              <a:rPr lang="ru-RU" sz="4400" b="1" dirty="0">
                <a:latin typeface="Century Gothic" panose="020B0502020202020204" pitchFamily="34" charset="0"/>
              </a:rPr>
            </a:b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3D220D48-FDB9-4E76-8194-9B0A26F2DC2C}"/>
              </a:ext>
            </a:extLst>
          </p:cNvPr>
          <p:cNvSpPr/>
          <p:nvPr/>
        </p:nvSpPr>
        <p:spPr>
          <a:xfrm flipH="1">
            <a:off x="0" y="0"/>
            <a:ext cx="2270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000500" y="819150"/>
            <a:ext cx="4562475" cy="600075"/>
          </a:xfrm>
          <a:prstGeom prst="roundRect">
            <a:avLst/>
          </a:prstGeom>
          <a:solidFill>
            <a:srgbClr val="009F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b="1" dirty="0" smtClean="0">
                <a:latin typeface="Century Gothic" panose="020B0502020202020204" pitchFamily="34" charset="0"/>
                <a:ea typeface="Arial"/>
                <a:cs typeface="Arial"/>
              </a:rPr>
              <a:t>Основные направления</a:t>
            </a:r>
            <a:endParaRPr lang="ru-RU" b="1" dirty="0">
              <a:latin typeface="Century Gothic" panose="020B0502020202020204" pitchFamily="34" charset="0"/>
              <a:ea typeface="Arial"/>
              <a:cs typeface="Arial"/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3025632" y="1845330"/>
            <a:ext cx="6548279" cy="3392913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524125" y="4105275"/>
            <a:ext cx="3200400" cy="1962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Развитие чемпионатного движения «</a:t>
            </a:r>
            <a:r>
              <a:rPr lang="ru-RU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Абилимпикс</a:t>
            </a:r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»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71500" y="1495425"/>
            <a:ext cx="3200400" cy="1962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Мониторинг рынка труда, информирование, банки вакансий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629150" y="1571625"/>
            <a:ext cx="3200400" cy="1962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Практическая подготовка в рамках образовательных программ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677275" y="1476375"/>
            <a:ext cx="3200400" cy="1962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Развитие партнерских отношений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762750" y="4076700"/>
            <a:ext cx="3200400" cy="1962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</a:rPr>
              <a:t>Адаптация и социализация выпускников 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6186" y="0"/>
            <a:ext cx="1098722" cy="1098722"/>
          </a:xfrm>
          <a:prstGeom prst="rect">
            <a:avLst/>
          </a:prstGeom>
        </p:spPr>
      </p:pic>
      <p:sp>
        <p:nvSpPr>
          <p:cNvPr id="23" name="Скругленный прямоугольник 22"/>
          <p:cNvSpPr/>
          <p:nvPr/>
        </p:nvSpPr>
        <p:spPr>
          <a:xfrm>
            <a:off x="10077450" y="2714626"/>
            <a:ext cx="2000251" cy="34099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Предприятия-работодатели, принимающие  на производственную практику и на работу инвалидов и лиц с ОВЗ: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ООО Компьютерный центр «Содействие»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ООО </a:t>
            </a:r>
            <a:r>
              <a:rPr lang="ru-RU" sz="11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МузмирИнжиниринг</a:t>
            </a:r>
            <a:endParaRPr lang="ru-RU" sz="11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Центр информационных технологий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ООО «</a:t>
            </a:r>
            <a:r>
              <a:rPr lang="ru-RU" sz="11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С</a:t>
            </a:r>
            <a:r>
              <a:rPr lang="ru-RU" sz="11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антини</a:t>
            </a:r>
            <a:r>
              <a:rPr lang="ru-RU" sz="11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»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ООО «</a:t>
            </a:r>
            <a:r>
              <a:rPr lang="ru-RU" sz="11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Биарма</a:t>
            </a:r>
            <a:r>
              <a:rPr lang="ru-RU" sz="11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»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ООО «Текстиль Коми»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ООО «</a:t>
            </a:r>
            <a:r>
              <a:rPr lang="ru-RU" sz="11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Сыктывдинсервис</a:t>
            </a:r>
            <a:r>
              <a:rPr lang="ru-RU" sz="11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»</a:t>
            </a:r>
          </a:p>
          <a:p>
            <a:pPr algn="ctr"/>
            <a:endParaRPr lang="ru-RU" sz="1100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92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66801DB-EFD5-6C4E-B32D-274E6DB43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Описание программных направлений</a:t>
            </a:r>
            <a:r>
              <a:rPr lang="ru-RU" sz="4400" b="1" dirty="0">
                <a:latin typeface="Century Gothic" panose="020B0502020202020204" pitchFamily="34" charset="0"/>
              </a:rPr>
              <a:t/>
            </a:r>
            <a:br>
              <a:rPr lang="ru-RU" sz="4400" b="1" dirty="0">
                <a:latin typeface="Century Gothic" panose="020B0502020202020204" pitchFamily="34" charset="0"/>
              </a:rPr>
            </a:b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3D220D48-FDB9-4E76-8194-9B0A26F2DC2C}"/>
              </a:ext>
            </a:extLst>
          </p:cNvPr>
          <p:cNvSpPr/>
          <p:nvPr/>
        </p:nvSpPr>
        <p:spPr>
          <a:xfrm flipH="1">
            <a:off x="0" y="0"/>
            <a:ext cx="2270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DEAC0D6-0C10-43AD-A8B5-8761C3333821}"/>
              </a:ext>
            </a:extLst>
          </p:cNvPr>
          <p:cNvSpPr txBox="1"/>
          <p:nvPr/>
        </p:nvSpPr>
        <p:spPr>
          <a:xfrm>
            <a:off x="457200" y="1069676"/>
            <a:ext cx="11067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entury Gothic" panose="020B0502020202020204" pitchFamily="34" charset="0"/>
              </a:rPr>
              <a:t/>
            </a:r>
            <a:br>
              <a:rPr lang="ru-RU" dirty="0">
                <a:latin typeface="Century Gothic" panose="020B0502020202020204" pitchFamily="34" charset="0"/>
              </a:rPr>
            </a:br>
            <a:endParaRPr lang="ru-RU" dirty="0">
              <a:latin typeface="Century Gothic" panose="020B0502020202020204" pitchFamily="34" charset="0"/>
            </a:endParaRPr>
          </a:p>
          <a:p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09600" y="1104900"/>
            <a:ext cx="25146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dirty="0">
                <a:solidFill>
                  <a:prstClr val="white"/>
                </a:solidFill>
                <a:latin typeface="Century Gothic" panose="020B0502020202020204" pitchFamily="34" charset="0"/>
                <a:ea typeface="Arial"/>
                <a:cs typeface="Arial"/>
              </a:rPr>
              <a:t>Профориентация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9126" y="2257424"/>
            <a:ext cx="2524124" cy="1657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dirty="0">
                <a:solidFill>
                  <a:prstClr val="white"/>
                </a:solidFill>
                <a:latin typeface="Century Gothic" panose="020B0502020202020204" pitchFamily="34" charset="0"/>
                <a:ea typeface="Arial"/>
                <a:cs typeface="Arial"/>
              </a:rPr>
              <a:t>Взаимодействие со школами, обществами инвалидов, центрами реабилитации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28650" y="4238625"/>
            <a:ext cx="25146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dirty="0">
                <a:solidFill>
                  <a:prstClr val="white"/>
                </a:solidFill>
                <a:latin typeface="Century Gothic" panose="020B0502020202020204" pitchFamily="34" charset="0"/>
                <a:ea typeface="Arial"/>
                <a:cs typeface="Arial"/>
              </a:rPr>
              <a:t>Дни открытых дверей (адаптированные)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0" name="Стрелка углом 9"/>
          <p:cNvSpPr/>
          <p:nvPr/>
        </p:nvSpPr>
        <p:spPr bwMode="auto">
          <a:xfrm>
            <a:off x="572861" y="6052739"/>
            <a:ext cx="2536789" cy="805261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accent2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школьник</a:t>
            </a:r>
            <a:endParaRPr lang="ru-RU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52824" y="1019175"/>
            <a:ext cx="3562351" cy="5429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dirty="0">
                <a:solidFill>
                  <a:prstClr val="white"/>
                </a:solidFill>
                <a:latin typeface="Century Gothic" panose="020B0502020202020204" pitchFamily="34" charset="0"/>
                <a:ea typeface="Arial"/>
                <a:cs typeface="Arial"/>
              </a:rPr>
              <a:t>Адаптация образовательных программ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562349" y="1752600"/>
            <a:ext cx="3057526" cy="5238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dirty="0">
                <a:solidFill>
                  <a:prstClr val="white"/>
                </a:solidFill>
                <a:latin typeface="Century Gothic" panose="020B0502020202020204" pitchFamily="34" charset="0"/>
                <a:ea typeface="Arial"/>
                <a:cs typeface="Arial"/>
              </a:rPr>
              <a:t>Доступная среда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581399" y="2486025"/>
            <a:ext cx="3067051" cy="5429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dirty="0">
                <a:solidFill>
                  <a:prstClr val="white"/>
                </a:solidFill>
                <a:latin typeface="Century Gothic" panose="020B0502020202020204" pitchFamily="34" charset="0"/>
                <a:ea typeface="Arial"/>
                <a:cs typeface="Arial"/>
              </a:rPr>
              <a:t>Программы воспитания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571874" y="3219450"/>
            <a:ext cx="3086101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dirty="0">
                <a:solidFill>
                  <a:prstClr val="white"/>
                </a:solidFill>
                <a:latin typeface="Century Gothic" panose="020B0502020202020204" pitchFamily="34" charset="0"/>
                <a:ea typeface="Arial"/>
                <a:cs typeface="Arial"/>
              </a:rPr>
              <a:t>Профессиональная социализация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600449" y="4010025"/>
            <a:ext cx="3076576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dirty="0">
                <a:solidFill>
                  <a:prstClr val="white"/>
                </a:solidFill>
                <a:latin typeface="Century Gothic" panose="020B0502020202020204" pitchFamily="34" charset="0"/>
                <a:ea typeface="Arial"/>
                <a:cs typeface="Arial"/>
              </a:rPr>
              <a:t>Психологическое сопровождение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609974" y="4781550"/>
            <a:ext cx="3638551" cy="990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dirty="0">
                <a:solidFill>
                  <a:prstClr val="white"/>
                </a:solidFill>
                <a:latin typeface="Century Gothic" panose="020B0502020202020204" pitchFamily="34" charset="0"/>
                <a:ea typeface="Arial"/>
                <a:cs typeface="Arial"/>
              </a:rPr>
              <a:t>Наставничество в рамках учебной и производственной практики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743699" y="1343025"/>
            <a:ext cx="2638425" cy="36099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 algn="just">
              <a:buFont typeface="Arial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Чемпионат «</a:t>
            </a:r>
            <a:r>
              <a:rPr lang="ru-RU" sz="14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Абилимпикс</a:t>
            </a:r>
            <a:r>
              <a:rPr lang="ru-RU" sz="1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»</a:t>
            </a:r>
            <a:r>
              <a:rPr lang="ru-RU" sz="1400" dirty="0">
                <a:solidFill>
                  <a:prstClr val="black"/>
                </a:solidFill>
                <a:ea typeface="Arial"/>
                <a:cs typeface="Arial"/>
              </a:rPr>
              <a:t> </a:t>
            </a:r>
            <a:endParaRPr lang="ru-RU" sz="1400" dirty="0" smtClean="0">
              <a:solidFill>
                <a:prstClr val="black"/>
              </a:solidFill>
              <a:ea typeface="Arial"/>
              <a:cs typeface="Arial"/>
            </a:endParaRPr>
          </a:p>
          <a:p>
            <a:pPr marL="285750" lvl="0" indent="-285750" algn="just">
              <a:buFont typeface="Arial"/>
              <a:buChar char="•"/>
              <a:defRPr/>
            </a:pPr>
            <a:r>
              <a:rPr lang="ru-RU" sz="1400" dirty="0" smtClean="0">
                <a:solidFill>
                  <a:prstClr val="black"/>
                </a:solidFill>
                <a:latin typeface="Century Gothic" panose="020B0502020202020204" pitchFamily="34" charset="0"/>
                <a:ea typeface="Arial"/>
                <a:cs typeface="Arial"/>
              </a:rPr>
              <a:t>Встречи </a:t>
            </a:r>
            <a:r>
              <a:rPr lang="ru-RU" sz="1400" dirty="0">
                <a:solidFill>
                  <a:prstClr val="black"/>
                </a:solidFill>
                <a:latin typeface="Century Gothic" panose="020B0502020202020204" pitchFamily="34" charset="0"/>
                <a:ea typeface="Arial"/>
                <a:cs typeface="Arial"/>
              </a:rPr>
              <a:t>с выпускниками (преемственность)</a:t>
            </a:r>
          </a:p>
          <a:p>
            <a:pPr marL="285750" lvl="0" indent="-285750" algn="just">
              <a:buFont typeface="Arial"/>
              <a:buChar char="•"/>
              <a:defRPr/>
            </a:pPr>
            <a:r>
              <a:rPr lang="ru-RU" sz="1400" dirty="0">
                <a:solidFill>
                  <a:prstClr val="black"/>
                </a:solidFill>
                <a:latin typeface="Century Gothic" panose="020B0502020202020204" pitchFamily="34" charset="0"/>
                <a:ea typeface="Arial"/>
                <a:cs typeface="Arial"/>
              </a:rPr>
              <a:t>Наставничество </a:t>
            </a:r>
            <a:endParaRPr lang="ru-RU" sz="1400" dirty="0">
              <a:latin typeface="Century Gothic" panose="020B0502020202020204" pitchFamily="34" charset="0"/>
            </a:endParaRPr>
          </a:p>
          <a:p>
            <a:pPr marL="285750" lvl="0" indent="-285750" algn="just">
              <a:buFont typeface="Arial"/>
              <a:buChar char="•"/>
              <a:defRPr/>
            </a:pPr>
            <a:r>
              <a:rPr lang="ru-RU" sz="1400" dirty="0">
                <a:solidFill>
                  <a:prstClr val="black"/>
                </a:solidFill>
                <a:latin typeface="Century Gothic" panose="020B0502020202020204" pitchFamily="34" charset="0"/>
                <a:ea typeface="Arial"/>
                <a:cs typeface="Arial"/>
              </a:rPr>
              <a:t>Встречи со специалистами ЦЗН</a:t>
            </a:r>
            <a:endParaRPr lang="ru-RU" sz="1400" dirty="0">
              <a:latin typeface="Century Gothic" panose="020B0502020202020204" pitchFamily="34" charset="0"/>
            </a:endParaRPr>
          </a:p>
          <a:p>
            <a:pPr marL="285750" lvl="0" indent="-285750" algn="just">
              <a:buFont typeface="Arial"/>
              <a:buChar char="•"/>
              <a:defRPr/>
            </a:pPr>
            <a:r>
              <a:rPr lang="ru-RU" sz="1400" dirty="0">
                <a:solidFill>
                  <a:prstClr val="black"/>
                </a:solidFill>
                <a:latin typeface="Century Gothic" panose="020B0502020202020204" pitchFamily="34" charset="0"/>
                <a:ea typeface="Arial"/>
                <a:cs typeface="Arial"/>
              </a:rPr>
              <a:t>Встречи с предпринимателями</a:t>
            </a:r>
            <a:endParaRPr lang="ru-RU" sz="1400" dirty="0">
              <a:latin typeface="Century Gothic" panose="020B0502020202020204" pitchFamily="34" charset="0"/>
            </a:endParaRPr>
          </a:p>
          <a:p>
            <a:pPr marL="285750" lvl="0" indent="-285750" algn="just">
              <a:buFont typeface="Arial"/>
              <a:buChar char="•"/>
              <a:defRPr/>
            </a:pPr>
            <a:r>
              <a:rPr lang="ru-RU" sz="1400" dirty="0">
                <a:solidFill>
                  <a:prstClr val="black"/>
                </a:solidFill>
                <a:latin typeface="Century Gothic" panose="020B0502020202020204" pitchFamily="34" charset="0"/>
                <a:ea typeface="Arial"/>
                <a:cs typeface="Arial"/>
              </a:rPr>
              <a:t>Экскурсии (в т</a:t>
            </a:r>
            <a:r>
              <a:rPr lang="ru-RU" sz="1400" dirty="0" smtClean="0">
                <a:solidFill>
                  <a:prstClr val="black"/>
                </a:solidFill>
                <a:latin typeface="Century Gothic" panose="020B0502020202020204" pitchFamily="34" charset="0"/>
                <a:ea typeface="Arial"/>
                <a:cs typeface="Arial"/>
              </a:rPr>
              <a:t>. ч</a:t>
            </a:r>
            <a:r>
              <a:rPr lang="ru-RU" sz="1400" dirty="0">
                <a:solidFill>
                  <a:prstClr val="black"/>
                </a:solidFill>
                <a:latin typeface="Century Gothic" panose="020B0502020202020204" pitchFamily="34" charset="0"/>
                <a:ea typeface="Arial"/>
                <a:cs typeface="Arial"/>
              </a:rPr>
              <a:t>. </a:t>
            </a:r>
            <a:r>
              <a:rPr lang="ru-RU" sz="1400" dirty="0" smtClean="0">
                <a:solidFill>
                  <a:prstClr val="black"/>
                </a:solidFill>
                <a:latin typeface="Century Gothic" panose="020B0502020202020204" pitchFamily="34" charset="0"/>
                <a:ea typeface="Arial"/>
                <a:cs typeface="Arial"/>
              </a:rPr>
              <a:t>виртуальные</a:t>
            </a:r>
            <a:r>
              <a:rPr lang="ru-RU" sz="1400" dirty="0">
                <a:solidFill>
                  <a:prstClr val="black"/>
                </a:solidFill>
                <a:latin typeface="Century Gothic" panose="020B0502020202020204" pitchFamily="34" charset="0"/>
                <a:ea typeface="Arial"/>
                <a:cs typeface="Arial"/>
              </a:rPr>
              <a:t>)</a:t>
            </a:r>
            <a:endParaRPr lang="ru-RU" sz="1400" dirty="0">
              <a:latin typeface="Century Gothic" panose="020B0502020202020204" pitchFamily="34" charset="0"/>
            </a:endParaRPr>
          </a:p>
          <a:p>
            <a:endParaRPr lang="ru-RU" sz="14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Стрелка углом 17"/>
          <p:cNvSpPr/>
          <p:nvPr/>
        </p:nvSpPr>
        <p:spPr bwMode="auto">
          <a:xfrm>
            <a:off x="3344636" y="5745152"/>
            <a:ext cx="2536789" cy="805261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accent2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студент</a:t>
            </a:r>
            <a:endParaRPr lang="ru-RU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Стрелка вправо 16"/>
          <p:cNvSpPr/>
          <p:nvPr/>
        </p:nvSpPr>
        <p:spPr>
          <a:xfrm>
            <a:off x="6467474" y="3219450"/>
            <a:ext cx="657225" cy="484632"/>
          </a:xfrm>
          <a:prstGeom prst="rightArrow">
            <a:avLst/>
          </a:prstGeom>
          <a:solidFill>
            <a:srgbClr val="009F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9458325" y="190500"/>
            <a:ext cx="22479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Помощь в написании резюме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9477375" y="1228725"/>
            <a:ext cx="22479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entury Gothic" panose="020B0502020202020204" pitchFamily="34" charset="0"/>
              </a:rPr>
              <a:t>Подготовка к собеседованию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9477375" y="2324100"/>
            <a:ext cx="22479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dirty="0">
                <a:solidFill>
                  <a:prstClr val="white"/>
                </a:solidFill>
                <a:latin typeface="Century Gothic" panose="020B0502020202020204" pitchFamily="34" charset="0"/>
                <a:ea typeface="Arial"/>
                <a:cs typeface="Arial"/>
              </a:rPr>
              <a:t>Содействие </a:t>
            </a:r>
            <a:r>
              <a:rPr lang="ru-RU" dirty="0" err="1">
                <a:solidFill>
                  <a:prstClr val="white"/>
                </a:solidFill>
                <a:latin typeface="Century Gothic" panose="020B0502020202020204" pitchFamily="34" charset="0"/>
                <a:ea typeface="Arial"/>
                <a:cs typeface="Arial"/>
              </a:rPr>
              <a:t>самозанятости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9486900" y="3371850"/>
            <a:ext cx="22479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dirty="0">
                <a:solidFill>
                  <a:prstClr val="white"/>
                </a:solidFill>
                <a:latin typeface="Century Gothic" panose="020B0502020202020204" pitchFamily="34" charset="0"/>
                <a:ea typeface="Arial"/>
                <a:cs typeface="Arial"/>
              </a:rPr>
              <a:t>Банк вакансий </a:t>
            </a:r>
            <a:endParaRPr lang="ru-RU" dirty="0">
              <a:latin typeface="Century Gothic" panose="020B0502020202020204" pitchFamily="34" charset="0"/>
            </a:endParaRPr>
          </a:p>
          <a:p>
            <a:pPr lvl="0" algn="ctr">
              <a:defRPr/>
            </a:pPr>
            <a:r>
              <a:rPr lang="ru-RU" dirty="0">
                <a:solidFill>
                  <a:prstClr val="white"/>
                </a:solidFill>
                <a:latin typeface="Century Gothic" panose="020B0502020202020204" pitchFamily="34" charset="0"/>
                <a:ea typeface="Arial"/>
                <a:cs typeface="Arial"/>
              </a:rPr>
              <a:t>(на сайте, в ВК)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86900" y="4381500"/>
            <a:ext cx="2257425" cy="13144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dirty="0">
                <a:solidFill>
                  <a:prstClr val="white"/>
                </a:solidFill>
                <a:latin typeface="Century Gothic" panose="020B0502020202020204" pitchFamily="34" charset="0"/>
                <a:ea typeface="Arial"/>
                <a:cs typeface="Arial"/>
              </a:rPr>
              <a:t>Регистрация на интернет-платформах, порталах вакансий </a:t>
            </a:r>
          </a:p>
        </p:txBody>
      </p:sp>
      <p:sp>
        <p:nvSpPr>
          <p:cNvPr id="21" name="Овал 20"/>
          <p:cNvSpPr/>
          <p:nvPr/>
        </p:nvSpPr>
        <p:spPr>
          <a:xfrm>
            <a:off x="5905500" y="5400674"/>
            <a:ext cx="1657350" cy="9810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900" b="1" dirty="0">
                <a:solidFill>
                  <a:prstClr val="black"/>
                </a:solidFill>
                <a:latin typeface="Century Gothic" panose="020B0502020202020204" pitchFamily="34" charset="0"/>
                <a:ea typeface="Arial"/>
                <a:cs typeface="Arial"/>
              </a:rPr>
              <a:t>Индивидуальный план содействия </a:t>
            </a:r>
          </a:p>
          <a:p>
            <a:pPr lvl="0" algn="ctr">
              <a:defRPr/>
            </a:pPr>
            <a:r>
              <a:rPr lang="ru-RU" sz="900" b="1" dirty="0">
                <a:solidFill>
                  <a:prstClr val="black"/>
                </a:solidFill>
                <a:latin typeface="Century Gothic" panose="020B0502020202020204" pitchFamily="34" charset="0"/>
                <a:ea typeface="Arial"/>
                <a:cs typeface="Arial"/>
              </a:rPr>
              <a:t>по годам</a:t>
            </a:r>
            <a:endParaRPr lang="ru-RU" sz="900" dirty="0">
              <a:latin typeface="Century Gothic" panose="020B0502020202020204" pitchFamily="34" charset="0"/>
            </a:endParaRPr>
          </a:p>
        </p:txBody>
      </p:sp>
      <p:sp>
        <p:nvSpPr>
          <p:cNvPr id="28" name="Стрелка углом 27"/>
          <p:cNvSpPr/>
          <p:nvPr/>
        </p:nvSpPr>
        <p:spPr bwMode="auto">
          <a:xfrm>
            <a:off x="7373711" y="5240327"/>
            <a:ext cx="2536789" cy="805261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accent2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специалист</a:t>
            </a:r>
            <a:endParaRPr lang="ru-RU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26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66801DB-EFD5-6C4E-B32D-274E6DB43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Описание программных направлений</a:t>
            </a:r>
            <a:r>
              <a:rPr lang="ru-RU" sz="4400" b="1" dirty="0">
                <a:latin typeface="Century Gothic" panose="020B0502020202020204" pitchFamily="34" charset="0"/>
              </a:rPr>
              <a:t/>
            </a:r>
            <a:br>
              <a:rPr lang="ru-RU" sz="4400" b="1" dirty="0">
                <a:latin typeface="Century Gothic" panose="020B0502020202020204" pitchFamily="34" charset="0"/>
              </a:rPr>
            </a:b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3D220D48-FDB9-4E76-8194-9B0A26F2DC2C}"/>
              </a:ext>
            </a:extLst>
          </p:cNvPr>
          <p:cNvSpPr/>
          <p:nvPr/>
        </p:nvSpPr>
        <p:spPr>
          <a:xfrm flipH="1">
            <a:off x="0" y="0"/>
            <a:ext cx="2270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61975" y="790575"/>
            <a:ext cx="10896600" cy="91440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b="1" dirty="0">
                <a:latin typeface="Century Gothic" panose="020B0502020202020204" pitchFamily="34" charset="0"/>
                <a:ea typeface="Arial"/>
                <a:cs typeface="Arial"/>
              </a:rPr>
              <a:t>Индивидуальная программа содействия </a:t>
            </a:r>
            <a:r>
              <a:rPr lang="ru-RU" b="1" dirty="0" smtClean="0">
                <a:latin typeface="Century Gothic" panose="020B0502020202020204" pitchFamily="34" charset="0"/>
                <a:ea typeface="Arial"/>
                <a:cs typeface="Arial"/>
              </a:rPr>
              <a:t>трудоустройству</a:t>
            </a:r>
          </a:p>
          <a:p>
            <a:pPr lvl="0" algn="ctr">
              <a:defRPr/>
            </a:pPr>
            <a:r>
              <a:rPr lang="ru-RU" b="1" dirty="0" smtClean="0">
                <a:latin typeface="Century Gothic" panose="020B0502020202020204" pitchFamily="34" charset="0"/>
                <a:ea typeface="Arial"/>
                <a:cs typeface="Arial"/>
              </a:rPr>
              <a:t> </a:t>
            </a:r>
            <a:r>
              <a:rPr lang="ru-RU" b="1" dirty="0">
                <a:latin typeface="Century Gothic" panose="020B0502020202020204" pitchFamily="34" charset="0"/>
                <a:ea typeface="Arial"/>
                <a:cs typeface="Arial"/>
              </a:rPr>
              <a:t>выпускников с инвалидностью и </a:t>
            </a:r>
            <a:r>
              <a:rPr lang="ru-RU" b="1" dirty="0" smtClean="0">
                <a:latin typeface="Century Gothic" panose="020B0502020202020204" pitchFamily="34" charset="0"/>
                <a:ea typeface="Arial"/>
                <a:cs typeface="Arial"/>
              </a:rPr>
              <a:t>ограниченными возможностям здоровья</a:t>
            </a:r>
            <a:endParaRPr lang="ru-RU" b="1" dirty="0">
              <a:latin typeface="Century Gothic" panose="020B0502020202020204" pitchFamily="34" charset="0"/>
              <a:ea typeface="Arial"/>
              <a:cs typeface="Arial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95300" y="1771650"/>
            <a:ext cx="11020425" cy="1476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b="1" dirty="0">
                <a:latin typeface="Century Gothic" panose="020B0502020202020204" pitchFamily="34" charset="0"/>
                <a:ea typeface="Arial"/>
                <a:cs typeface="Arial"/>
              </a:rPr>
              <a:t>Индивидуальная программа  </a:t>
            </a:r>
            <a:r>
              <a:rPr lang="ru-RU" dirty="0">
                <a:latin typeface="Century Gothic" panose="020B0502020202020204" pitchFamily="34" charset="0"/>
                <a:ea typeface="Arial"/>
                <a:cs typeface="Arial"/>
              </a:rPr>
              <a:t>– это </a:t>
            </a:r>
            <a:r>
              <a:rPr lang="ru-RU" dirty="0">
                <a:latin typeface="Century Gothic" panose="020B0502020202020204" pitchFamily="34" charset="0"/>
              </a:rPr>
              <a:t> документ, являющийся материальным выражением индивидуального маршрута студента, который содержит в себе совокупность направлений, форм и способов, позволяющих создать условия для максимальной реализации возможностей обучающегося в процессе обучения с целью последующего трудоустройства и профессиональной </a:t>
            </a:r>
            <a:r>
              <a:rPr lang="ru-RU" dirty="0" err="1">
                <a:latin typeface="Century Gothic" panose="020B0502020202020204" pitchFamily="34" charset="0"/>
              </a:rPr>
              <a:t>социализиации</a:t>
            </a:r>
            <a:r>
              <a:rPr lang="ru-RU" dirty="0">
                <a:latin typeface="Century Gothic" panose="020B0502020202020204" pitchFamily="34" charset="0"/>
              </a:rPr>
              <a:t>. </a:t>
            </a:r>
            <a:endParaRPr lang="ru-RU" dirty="0">
              <a:latin typeface="Century Gothic" panose="020B0502020202020204" pitchFamily="34" charset="0"/>
              <a:ea typeface="Arial"/>
              <a:cs typeface="Arial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47676" y="3324226"/>
            <a:ext cx="6953250" cy="10858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dirty="0">
                <a:latin typeface="Century Gothic" panose="020B0502020202020204" pitchFamily="34" charset="0"/>
                <a:ea typeface="Arial"/>
                <a:cs typeface="Arial"/>
              </a:rPr>
              <a:t>Срок реализации = период обучения</a:t>
            </a:r>
          </a:p>
          <a:p>
            <a:pPr algn="ctr">
              <a:defRPr/>
            </a:pPr>
            <a:r>
              <a:rPr lang="ru-RU" dirty="0">
                <a:latin typeface="Century Gothic" panose="020B0502020202020204" pitchFamily="34" charset="0"/>
                <a:ea typeface="Arial"/>
                <a:cs typeface="Arial"/>
              </a:rPr>
              <a:t>Специфика – учет нозологии, у</a:t>
            </a:r>
            <a:r>
              <a:rPr lang="ru-RU" dirty="0">
                <a:latin typeface="Century Gothic" panose="020B0502020202020204" pitchFamily="34" charset="0"/>
              </a:rPr>
              <a:t>чет рекомендаций ПМПК/ИПРА, интересов обучающегося</a:t>
            </a:r>
            <a:endParaRPr lang="ru-RU" dirty="0">
              <a:latin typeface="Century Gothic" panose="020B0502020202020204" pitchFamily="34" charset="0"/>
              <a:ea typeface="Arial"/>
              <a:cs typeface="Arial"/>
            </a:endParaRPr>
          </a:p>
          <a:p>
            <a:pPr lvl="0" algn="ctr">
              <a:defRPr/>
            </a:pPr>
            <a:r>
              <a:rPr lang="ru-RU" dirty="0" err="1">
                <a:latin typeface="Century Gothic" panose="020B0502020202020204" pitchFamily="34" charset="0"/>
                <a:ea typeface="Arial"/>
                <a:cs typeface="Arial"/>
              </a:rPr>
              <a:t>Стейкхолдеры</a:t>
            </a:r>
            <a:r>
              <a:rPr lang="ru-RU" dirty="0">
                <a:latin typeface="Century Gothic" panose="020B0502020202020204" pitchFamily="34" charset="0"/>
                <a:ea typeface="Arial"/>
                <a:cs typeface="Arial"/>
              </a:rPr>
              <a:t> – студент/техникум/работодатель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47675" y="4495800"/>
            <a:ext cx="6991350" cy="1962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dirty="0">
                <a:ea typeface="Arial"/>
                <a:cs typeface="Arial"/>
              </a:rPr>
              <a:t>1 год – экскурсии в рамках адаптационных дисциплин (Введение в профессию), психолого-педагогическое сопровождение студента и законных представителей</a:t>
            </a:r>
          </a:p>
          <a:p>
            <a:pPr lvl="0" algn="ctr">
              <a:defRPr/>
            </a:pPr>
            <a:r>
              <a:rPr lang="ru-RU" dirty="0">
                <a:ea typeface="Arial"/>
                <a:cs typeface="Arial"/>
              </a:rPr>
              <a:t>2 год – практическое обучение, анализ рынка труда для конкретного студента , заключение договоров о целевом обучении</a:t>
            </a:r>
          </a:p>
          <a:p>
            <a:pPr lvl="0" algn="ctr">
              <a:defRPr/>
            </a:pPr>
            <a:r>
              <a:rPr lang="ru-RU" dirty="0">
                <a:ea typeface="Arial"/>
                <a:cs typeface="Arial"/>
              </a:rPr>
              <a:t>3 -4 год – размещение резюме на порталах, </a:t>
            </a:r>
            <a:r>
              <a:rPr lang="ru-RU" dirty="0"/>
              <a:t>индивидуальные встречи с потенциальным работодателем</a:t>
            </a:r>
            <a:endParaRPr lang="ru-RU" dirty="0">
              <a:ea typeface="Arial"/>
              <a:cs typeface="Arial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62850" y="3495674"/>
            <a:ext cx="4057650" cy="25146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>
                <a:latin typeface="Century Gothic" panose="020B0502020202020204" pitchFamily="34" charset="0"/>
                <a:ea typeface="Arial"/>
                <a:cs typeface="Arial"/>
              </a:rPr>
              <a:t>Контроль реализации плана – заместитель директора (по направлению «учебная работа»), </a:t>
            </a:r>
            <a:r>
              <a:rPr lang="ru-RU">
                <a:latin typeface="Century Gothic" panose="020B0502020202020204" pitchFamily="34" charset="0"/>
              </a:rPr>
              <a:t>начальник отдела (по направлению </a:t>
            </a:r>
          </a:p>
          <a:p>
            <a:pPr lvl="0" algn="ctr">
              <a:defRPr/>
            </a:pPr>
            <a:r>
              <a:rPr lang="ru-RU">
                <a:latin typeface="Century Gothic" panose="020B0502020202020204" pitchFamily="34" charset="0"/>
              </a:rPr>
              <a:t>«практическая подготовка</a:t>
            </a:r>
          </a:p>
          <a:p>
            <a:pPr lvl="0" algn="ctr">
              <a:defRPr/>
            </a:pPr>
            <a:r>
              <a:rPr lang="ru-RU">
                <a:latin typeface="Century Gothic" panose="020B0502020202020204" pitchFamily="34" charset="0"/>
              </a:rPr>
              <a:t>и содействие трудоустройству обучающихся»), руководитель группы</a:t>
            </a:r>
            <a:endParaRPr lang="ru-RU" dirty="0">
              <a:latin typeface="Century Gothic" panose="020B0502020202020204" pitchFamily="34" charset="0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206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613" y="0"/>
            <a:ext cx="1098722" cy="109872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66801DB-EFD5-6C4E-B32D-274E6DB43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276" y="207035"/>
            <a:ext cx="11201857" cy="602420"/>
          </a:xfrm>
        </p:spPr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Ресурсы, которые необходимы для </a:t>
            </a:r>
            <a:r>
              <a:rPr lang="ru-RU" sz="3200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/>
            </a:r>
            <a:br>
              <a:rPr lang="ru-RU" sz="3200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</a:br>
            <a:r>
              <a:rPr lang="ru-RU" sz="3200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эффективной </a:t>
            </a:r>
            <a: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реализации  региональной практики</a:t>
            </a:r>
            <a:r>
              <a:rPr lang="ru-RU" sz="44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/>
            </a:r>
            <a:br>
              <a:rPr lang="ru-RU" sz="4400" b="1" dirty="0">
                <a:solidFill>
                  <a:schemeClr val="accent2"/>
                </a:solidFill>
                <a:latin typeface="Century Gothic" panose="020B0502020202020204" pitchFamily="34" charset="0"/>
              </a:rPr>
            </a:b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AFBCFD64-72B5-42EF-8289-B99796561703}"/>
              </a:ext>
            </a:extLst>
          </p:cNvPr>
          <p:cNvSpPr/>
          <p:nvPr/>
        </p:nvSpPr>
        <p:spPr>
          <a:xfrm flipH="1">
            <a:off x="0" y="0"/>
            <a:ext cx="2270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80998" y="1114425"/>
            <a:ext cx="11372851" cy="638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Century Gothic" panose="020B0502020202020204" pitchFamily="34" charset="0"/>
              </a:rPr>
              <a:t>Финансовые:  </a:t>
            </a:r>
            <a:r>
              <a:rPr lang="ru-RU" dirty="0" smtClean="0">
                <a:latin typeface="Century Gothic" panose="020B0502020202020204" pitchFamily="34" charset="0"/>
              </a:rPr>
              <a:t>привлечение средств социальных партнеров 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61950" y="1838325"/>
            <a:ext cx="11449050" cy="2667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Century Gothic" panose="020B0502020202020204" pitchFamily="34" charset="0"/>
              </a:rPr>
              <a:t>    Кадровые: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latin typeface="Century Gothic" panose="020B0502020202020204" pitchFamily="34" charset="0"/>
              </a:rPr>
              <a:t>преподаватели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  <a:r>
              <a:rPr lang="ru-RU" b="1" dirty="0">
                <a:latin typeface="Century Gothic" panose="020B0502020202020204" pitchFamily="34" charset="0"/>
              </a:rPr>
              <a:t>и мастера,   </a:t>
            </a:r>
            <a:r>
              <a:rPr lang="ru-RU" dirty="0">
                <a:latin typeface="Century Gothic" panose="020B0502020202020204" pitchFamily="34" charset="0"/>
              </a:rPr>
              <a:t>освоившие программы   повышения квалификации по компетенциям, необходимым для работы с обучающимися с инвалидностью и ограниченными возможностями </a:t>
            </a:r>
            <a:r>
              <a:rPr lang="ru-RU" dirty="0" smtClean="0">
                <a:latin typeface="Century Gothic" panose="020B0502020202020204" pitchFamily="34" charset="0"/>
              </a:rPr>
              <a:t>здоровья</a:t>
            </a:r>
          </a:p>
          <a:p>
            <a:pPr algn="just"/>
            <a:r>
              <a:rPr lang="ru-RU" dirty="0">
                <a:latin typeface="Century Gothic" panose="020B0502020202020204" pitchFamily="34" charset="0"/>
              </a:rPr>
              <a:t>(в том числе 10 человек – </a:t>
            </a:r>
            <a:r>
              <a:rPr lang="ru-RU" b="1" dirty="0">
                <a:latin typeface="Century Gothic" panose="020B0502020202020204" pitchFamily="34" charset="0"/>
              </a:rPr>
              <a:t>региональные эксперты движения «</a:t>
            </a:r>
            <a:r>
              <a:rPr lang="ru-RU" b="1" dirty="0" err="1">
                <a:latin typeface="Century Gothic" panose="020B0502020202020204" pitchFamily="34" charset="0"/>
              </a:rPr>
              <a:t>Абилимпикс</a:t>
            </a:r>
            <a:r>
              <a:rPr lang="ru-RU" b="1" dirty="0">
                <a:latin typeface="Century Gothic" panose="020B0502020202020204" pitchFamily="34" charset="0"/>
              </a:rPr>
              <a:t>»</a:t>
            </a:r>
            <a:r>
              <a:rPr lang="ru-RU" dirty="0">
                <a:latin typeface="Century Gothic" panose="020B0502020202020204" pitchFamily="34" charset="0"/>
              </a:rPr>
              <a:t>,  1 человек – </a:t>
            </a:r>
            <a:r>
              <a:rPr lang="ru-RU" b="1" dirty="0">
                <a:latin typeface="Century Gothic" panose="020B0502020202020204" pitchFamily="34" charset="0"/>
              </a:rPr>
              <a:t>национальный эксперт движения «</a:t>
            </a:r>
            <a:r>
              <a:rPr lang="ru-RU" b="1" dirty="0" err="1">
                <a:latin typeface="Century Gothic" panose="020B0502020202020204" pitchFamily="34" charset="0"/>
              </a:rPr>
              <a:t>Абилимпикс</a:t>
            </a:r>
            <a:r>
              <a:rPr lang="ru-RU" b="1" dirty="0">
                <a:latin typeface="Century Gothic" panose="020B0502020202020204" pitchFamily="34" charset="0"/>
              </a:rPr>
              <a:t>»</a:t>
            </a:r>
            <a:r>
              <a:rPr lang="ru-RU" dirty="0">
                <a:latin typeface="Century Gothic" panose="020B0502020202020204" pitchFamily="34" charset="0"/>
              </a:rPr>
              <a:t>, 1 человек – </a:t>
            </a:r>
            <a:r>
              <a:rPr lang="ru-RU" b="1" dirty="0">
                <a:latin typeface="Century Gothic" panose="020B0502020202020204" pitchFamily="34" charset="0"/>
              </a:rPr>
              <a:t>член совета «</a:t>
            </a:r>
            <a:r>
              <a:rPr lang="ru-RU" b="1" dirty="0" err="1">
                <a:latin typeface="Century Gothic" panose="020B0502020202020204" pitchFamily="34" charset="0"/>
              </a:rPr>
              <a:t>Абилимпикс</a:t>
            </a:r>
            <a:r>
              <a:rPr lang="ru-RU" b="1" dirty="0">
                <a:latin typeface="Century Gothic" panose="020B0502020202020204" pitchFamily="34" charset="0"/>
              </a:rPr>
              <a:t>» </a:t>
            </a:r>
            <a:r>
              <a:rPr lang="ru-RU" dirty="0">
                <a:latin typeface="Century Gothic" panose="020B0502020202020204" pitchFamily="34" charset="0"/>
              </a:rPr>
              <a:t>по компетенции «Робототехника</a:t>
            </a:r>
            <a:r>
              <a:rPr lang="ru-RU" dirty="0" smtClean="0">
                <a:latin typeface="Century Gothic" panose="020B0502020202020204" pitchFamily="34" charset="0"/>
              </a:rPr>
              <a:t>»)</a:t>
            </a:r>
            <a:r>
              <a:rPr lang="ru-RU" b="1" dirty="0" smtClean="0">
                <a:latin typeface="Century Gothic" panose="020B0502020202020204" pitchFamily="34" charset="0"/>
              </a:rPr>
              <a:t>; переводчик-</a:t>
            </a:r>
            <a:r>
              <a:rPr lang="ru-RU" b="1" dirty="0" err="1" smtClean="0">
                <a:latin typeface="Century Gothic" panose="020B0502020202020204" pitchFamily="34" charset="0"/>
              </a:rPr>
              <a:t>дактилолог</a:t>
            </a:r>
            <a:r>
              <a:rPr lang="ru-RU" dirty="0" smtClean="0">
                <a:latin typeface="Century Gothic" panose="020B0502020202020204" pitchFamily="34" charset="0"/>
              </a:rPr>
              <a:t> </a:t>
            </a:r>
            <a:r>
              <a:rPr lang="ru-RU" dirty="0">
                <a:latin typeface="Century Gothic" panose="020B0502020202020204" pitchFamily="34" charset="0"/>
              </a:rPr>
              <a:t>– 1 </a:t>
            </a:r>
            <a:r>
              <a:rPr lang="ru-RU" dirty="0" smtClean="0">
                <a:latin typeface="Century Gothic" panose="020B0502020202020204" pitchFamily="34" charset="0"/>
              </a:rPr>
              <a:t>специалист; </a:t>
            </a:r>
            <a:r>
              <a:rPr lang="ru-RU" b="1" dirty="0" smtClean="0">
                <a:latin typeface="Century Gothic" panose="020B0502020202020204" pitchFamily="34" charset="0"/>
              </a:rPr>
              <a:t>социальный </a:t>
            </a:r>
            <a:r>
              <a:rPr lang="ru-RU" b="1" dirty="0">
                <a:latin typeface="Century Gothic" panose="020B0502020202020204" pitchFamily="34" charset="0"/>
              </a:rPr>
              <a:t>педагог </a:t>
            </a:r>
            <a:r>
              <a:rPr lang="ru-RU" dirty="0">
                <a:latin typeface="Century Gothic" panose="020B0502020202020204" pitchFamily="34" charset="0"/>
              </a:rPr>
              <a:t>– 2 специалиста; </a:t>
            </a:r>
            <a:r>
              <a:rPr lang="ru-RU" b="1" dirty="0" smtClean="0">
                <a:latin typeface="Century Gothic" panose="020B0502020202020204" pitchFamily="34" charset="0"/>
              </a:rPr>
              <a:t>педагог-психолог</a:t>
            </a:r>
            <a:r>
              <a:rPr lang="ru-RU" dirty="0" smtClean="0">
                <a:latin typeface="Century Gothic" panose="020B0502020202020204" pitchFamily="34" charset="0"/>
              </a:rPr>
              <a:t> </a:t>
            </a:r>
            <a:r>
              <a:rPr lang="ru-RU" dirty="0">
                <a:latin typeface="Century Gothic" panose="020B0502020202020204" pitchFamily="34" charset="0"/>
              </a:rPr>
              <a:t>– 1 специалист; </a:t>
            </a:r>
            <a:r>
              <a:rPr lang="ru-RU" dirty="0" smtClean="0">
                <a:latin typeface="Century Gothic" panose="020B0502020202020204" pitchFamily="34" charset="0"/>
              </a:rPr>
              <a:t> </a:t>
            </a:r>
            <a:r>
              <a:rPr lang="ru-RU" b="1" dirty="0" smtClean="0">
                <a:latin typeface="Century Gothic" panose="020B0502020202020204" pitchFamily="34" charset="0"/>
              </a:rPr>
              <a:t>педагог-организатор</a:t>
            </a:r>
            <a:r>
              <a:rPr lang="ru-RU" dirty="0" smtClean="0">
                <a:latin typeface="Century Gothic" panose="020B0502020202020204" pitchFamily="34" charset="0"/>
              </a:rPr>
              <a:t> </a:t>
            </a:r>
            <a:r>
              <a:rPr lang="ru-RU" dirty="0">
                <a:latin typeface="Century Gothic" panose="020B0502020202020204" pitchFamily="34" charset="0"/>
              </a:rPr>
              <a:t>– 1 </a:t>
            </a:r>
            <a:r>
              <a:rPr lang="ru-RU" dirty="0" smtClean="0">
                <a:latin typeface="Century Gothic" panose="020B0502020202020204" pitchFamily="34" charset="0"/>
              </a:rPr>
              <a:t>специалист; </a:t>
            </a:r>
            <a:r>
              <a:rPr lang="ru-RU" b="1" dirty="0" smtClean="0">
                <a:latin typeface="Century Gothic" panose="020B0502020202020204" pitchFamily="34" charset="0"/>
              </a:rPr>
              <a:t>воспитатель</a:t>
            </a:r>
            <a:r>
              <a:rPr lang="ru-RU" dirty="0" smtClean="0">
                <a:latin typeface="Century Gothic" panose="020B0502020202020204" pitchFamily="34" charset="0"/>
              </a:rPr>
              <a:t> </a:t>
            </a:r>
            <a:r>
              <a:rPr lang="ru-RU" dirty="0">
                <a:latin typeface="Century Gothic" panose="020B0502020202020204" pitchFamily="34" charset="0"/>
              </a:rPr>
              <a:t>– 6 </a:t>
            </a:r>
            <a:r>
              <a:rPr lang="ru-RU" dirty="0" smtClean="0">
                <a:latin typeface="Century Gothic" panose="020B0502020202020204" pitchFamily="34" charset="0"/>
              </a:rPr>
              <a:t>специалистов</a:t>
            </a:r>
            <a:r>
              <a:rPr lang="ru-RU" dirty="0">
                <a:latin typeface="Century Gothic" panose="020B0502020202020204" pitchFamily="34" charset="0"/>
              </a:rPr>
              <a:t>.</a:t>
            </a:r>
          </a:p>
          <a:p>
            <a:pPr algn="ctr"/>
            <a:r>
              <a:rPr lang="ru-RU" b="1" dirty="0" smtClean="0">
                <a:latin typeface="Century Gothic" panose="020B0502020202020204" pitchFamily="34" charset="0"/>
              </a:rPr>
              <a:t>, </a:t>
            </a:r>
            <a:endParaRPr lang="ru-RU" b="1" dirty="0">
              <a:latin typeface="Century Gothic" panose="020B0502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47675" y="4562475"/>
            <a:ext cx="11401425" cy="21431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b="1" dirty="0" smtClean="0">
              <a:latin typeface="Century Gothic" panose="020B0502020202020204" pitchFamily="34" charset="0"/>
            </a:endParaRPr>
          </a:p>
          <a:p>
            <a:pPr algn="ctr">
              <a:defRPr/>
            </a:pPr>
            <a:endParaRPr lang="ru-RU" b="1" dirty="0">
              <a:latin typeface="Century Gothic" panose="020B0502020202020204" pitchFamily="34" charset="0"/>
            </a:endParaRPr>
          </a:p>
          <a:p>
            <a:pPr algn="ctr">
              <a:defRPr/>
            </a:pPr>
            <a:endParaRPr lang="ru-RU" b="1" dirty="0" smtClean="0">
              <a:latin typeface="Century Gothic" panose="020B0502020202020204" pitchFamily="34" charset="0"/>
            </a:endParaRPr>
          </a:p>
          <a:p>
            <a:pPr algn="ctr">
              <a:defRPr/>
            </a:pPr>
            <a:endParaRPr lang="ru-RU" b="1" dirty="0">
              <a:latin typeface="Century Gothic" panose="020B0502020202020204" pitchFamily="34" charset="0"/>
            </a:endParaRPr>
          </a:p>
          <a:p>
            <a:pPr algn="ctr">
              <a:defRPr/>
            </a:pPr>
            <a:r>
              <a:rPr lang="ru-RU" b="1" dirty="0" smtClean="0">
                <a:latin typeface="Century Gothic" panose="020B0502020202020204" pitchFamily="34" charset="0"/>
              </a:rPr>
              <a:t>Материально-технические:  </a:t>
            </a:r>
            <a:r>
              <a:rPr lang="ru-RU" dirty="0" smtClean="0">
                <a:latin typeface="Century Gothic" panose="020B0502020202020204" pitchFamily="34" charset="0"/>
              </a:rPr>
              <a:t>оборудованные мастерские, </a:t>
            </a:r>
            <a:r>
              <a:rPr lang="ru-RU" dirty="0">
                <a:latin typeface="Century Gothic" panose="020B0502020202020204" pitchFamily="34" charset="0"/>
              </a:rPr>
              <a:t>с</a:t>
            </a:r>
            <a:r>
              <a:rPr lang="ru-RU" dirty="0" smtClean="0">
                <a:latin typeface="Century Gothic" panose="020B0502020202020204" pitchFamily="34" charset="0"/>
              </a:rPr>
              <a:t>пециальное </a:t>
            </a:r>
            <a:r>
              <a:rPr lang="ru-RU" dirty="0">
                <a:latin typeface="Century Gothic" panose="020B0502020202020204" pitchFamily="34" charset="0"/>
              </a:rPr>
              <a:t>учебное </a:t>
            </a:r>
            <a:r>
              <a:rPr lang="ru-RU" dirty="0" smtClean="0">
                <a:latin typeface="Century Gothic" panose="020B0502020202020204" pitchFamily="34" charset="0"/>
              </a:rPr>
              <a:t>оборудование, </a:t>
            </a:r>
            <a:r>
              <a:rPr lang="ru-RU" dirty="0">
                <a:latin typeface="Century Gothic" panose="020B0502020202020204" pitchFamily="34" charset="0"/>
              </a:rPr>
              <a:t>р</a:t>
            </a:r>
            <a:r>
              <a:rPr lang="ru-RU" dirty="0" smtClean="0">
                <a:latin typeface="Century Gothic" panose="020B0502020202020204" pitchFamily="34" charset="0"/>
              </a:rPr>
              <a:t>еабилитационное оборудование, </a:t>
            </a:r>
            <a:r>
              <a:rPr lang="ru-RU" dirty="0">
                <a:latin typeface="Century Gothic" panose="020B0502020202020204" pitchFamily="34" charset="0"/>
              </a:rPr>
              <a:t>с</a:t>
            </a:r>
            <a:r>
              <a:rPr lang="ru-RU" dirty="0" smtClean="0">
                <a:latin typeface="Century Gothic" panose="020B0502020202020204" pitchFamily="34" charset="0"/>
              </a:rPr>
              <a:t>пециальное </a:t>
            </a:r>
            <a:r>
              <a:rPr lang="ru-RU" dirty="0">
                <a:latin typeface="Century Gothic" panose="020B0502020202020204" pitchFamily="34" charset="0"/>
              </a:rPr>
              <a:t>программное </a:t>
            </a:r>
            <a:r>
              <a:rPr lang="ru-RU" dirty="0" smtClean="0">
                <a:latin typeface="Century Gothic" panose="020B0502020202020204" pitchFamily="34" charset="0"/>
              </a:rPr>
              <a:t>обеспечение, ЭОР</a:t>
            </a:r>
            <a:r>
              <a:rPr lang="ru-RU" dirty="0">
                <a:latin typeface="Century Gothic" panose="020B0502020202020204" pitchFamily="34" charset="0"/>
              </a:rPr>
              <a:t>, </a:t>
            </a:r>
            <a:r>
              <a:rPr lang="ru-RU" dirty="0" smtClean="0">
                <a:latin typeface="Century Gothic" panose="020B0502020202020204" pitchFamily="34" charset="0"/>
              </a:rPr>
              <a:t>СДО, </a:t>
            </a:r>
            <a:r>
              <a:rPr lang="ru-RU" dirty="0">
                <a:latin typeface="Century Gothic" panose="020B0502020202020204" pitchFamily="34" charset="0"/>
              </a:rPr>
              <a:t>о</a:t>
            </a:r>
            <a:r>
              <a:rPr lang="ru-RU" dirty="0" smtClean="0">
                <a:latin typeface="Century Gothic" panose="020B0502020202020204" pitchFamily="34" charset="0"/>
              </a:rPr>
              <a:t>борудование </a:t>
            </a:r>
            <a:r>
              <a:rPr lang="ru-RU" dirty="0">
                <a:latin typeface="Century Gothic" panose="020B0502020202020204" pitchFamily="34" charset="0"/>
              </a:rPr>
              <a:t>для ЭО и </a:t>
            </a:r>
            <a:r>
              <a:rPr lang="ru-RU" dirty="0" smtClean="0">
                <a:latin typeface="Century Gothic" panose="020B0502020202020204" pitchFamily="34" charset="0"/>
              </a:rPr>
              <a:t>ДОТ, сенсорная комната, архитектурная доступность.</a:t>
            </a:r>
            <a:endParaRPr lang="ru-RU" dirty="0">
              <a:latin typeface="Century Gothic" panose="020B0502020202020204" pitchFamily="34" charset="0"/>
            </a:endParaRPr>
          </a:p>
          <a:p>
            <a:pPr algn="ctr"/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425" y="3969060"/>
            <a:ext cx="2647950" cy="1765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397" y="3999180"/>
            <a:ext cx="2310878" cy="1735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757" y="4067175"/>
            <a:ext cx="2299594" cy="1550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555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66801DB-EFD5-6C4E-B32D-274E6DB43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Ожидаемые результаты реализации </a:t>
            </a:r>
            <a:r>
              <a:rPr lang="ru-RU" sz="3200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/>
            </a:r>
            <a:br>
              <a:rPr lang="ru-RU" sz="3200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</a:br>
            <a:r>
              <a:rPr lang="ru-RU" sz="3200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региональной </a:t>
            </a:r>
            <a: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практики и методы их контроля</a:t>
            </a:r>
            <a:r>
              <a:rPr lang="ru-RU" sz="44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/>
            </a:r>
            <a:br>
              <a:rPr lang="ru-RU" sz="4400" b="1" dirty="0">
                <a:solidFill>
                  <a:schemeClr val="accent2"/>
                </a:solidFill>
                <a:latin typeface="Century Gothic" panose="020B0502020202020204" pitchFamily="34" charset="0"/>
              </a:rPr>
            </a:b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275581B0-D52F-4913-9717-9C25AD889916}"/>
              </a:ext>
            </a:extLst>
          </p:cNvPr>
          <p:cNvSpPr/>
          <p:nvPr/>
        </p:nvSpPr>
        <p:spPr>
          <a:xfrm flipH="1">
            <a:off x="0" y="0"/>
            <a:ext cx="2270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54A02D2-B979-4387-878C-EEDA4C352C70}"/>
              </a:ext>
            </a:extLst>
          </p:cNvPr>
          <p:cNvSpPr txBox="1"/>
          <p:nvPr/>
        </p:nvSpPr>
        <p:spPr>
          <a:xfrm>
            <a:off x="1005015" y="1792030"/>
            <a:ext cx="10355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dirty="0" smtClean="0">
                <a:latin typeface="Century Gothic" panose="020B0502020202020204" pitchFamily="34" charset="0"/>
              </a:rPr>
              <a:t>     </a:t>
            </a:r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137" y="0"/>
            <a:ext cx="1098722" cy="1098722"/>
          </a:xfrm>
          <a:prstGeom prst="rect">
            <a:avLst/>
          </a:prstGeom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2369191"/>
              </p:ext>
            </p:extLst>
          </p:nvPr>
        </p:nvGraphicFramePr>
        <p:xfrm>
          <a:off x="1685922" y="1725294"/>
          <a:ext cx="8953502" cy="31333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6751"/>
                <a:gridCol w="4476751"/>
              </a:tblGrid>
              <a:tr h="92171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entury Gothic" panose="020B0502020202020204" pitchFamily="34" charset="0"/>
                        </a:rPr>
                        <a:t>Показатели результативности</a:t>
                      </a:r>
                      <a:endParaRPr lang="ru-RU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entury Gothic" panose="020B0502020202020204" pitchFamily="34" charset="0"/>
                        </a:rPr>
                        <a:t>Методы контроля</a:t>
                      </a:r>
                      <a:endParaRPr lang="ru-RU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110583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entury Gothic" panose="020B0502020202020204" pitchFamily="34" charset="0"/>
                        </a:rPr>
                        <a:t>Выполнение</a:t>
                      </a:r>
                      <a:r>
                        <a:rPr lang="ru-RU" baseline="0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baseline="0" dirty="0" smtClean="0">
                          <a:latin typeface="Century Gothic" panose="020B0502020202020204" pitchFamily="34" charset="0"/>
                        </a:rPr>
                        <a:t>контрольных цифр </a:t>
                      </a:r>
                      <a:r>
                        <a:rPr lang="ru-RU" baseline="0" dirty="0" smtClean="0">
                          <a:latin typeface="Century Gothic" panose="020B0502020202020204" pitchFamily="34" charset="0"/>
                        </a:rPr>
                        <a:t>приема 100%</a:t>
                      </a:r>
                      <a:endParaRPr lang="ru-RU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entury Gothic" panose="020B0502020202020204" pitchFamily="34" charset="0"/>
                        </a:rPr>
                        <a:t>Данные</a:t>
                      </a:r>
                      <a:r>
                        <a:rPr lang="ru-RU" baseline="0" dirty="0" smtClean="0">
                          <a:latin typeface="Century Gothic" panose="020B0502020202020204" pitchFamily="34" charset="0"/>
                        </a:rPr>
                        <a:t> приемной комиссии</a:t>
                      </a:r>
                      <a:endParaRPr lang="ru-RU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1105837"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Century Gothic" panose="020B0502020202020204" pitchFamily="34" charset="0"/>
                        </a:rPr>
                        <a:t>Увеличение </a:t>
                      </a:r>
                      <a:r>
                        <a:rPr lang="ru-RU" baseline="0" dirty="0" smtClean="0">
                          <a:latin typeface="Century Gothic" panose="020B0502020202020204" pitchFamily="34" charset="0"/>
                        </a:rPr>
                        <a:t> уровня трудоустройства до 52 %</a:t>
                      </a:r>
                      <a:endParaRPr lang="ru-RU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Century Gothic" panose="020B0502020202020204" pitchFamily="34" charset="0"/>
                        </a:rPr>
                        <a:t>Мониторинг</a:t>
                      </a:r>
                      <a:r>
                        <a:rPr lang="ru-RU" baseline="0" dirty="0" smtClean="0">
                          <a:latin typeface="Century Gothic" panose="020B0502020202020204" pitchFamily="34" charset="0"/>
                        </a:rPr>
                        <a:t> трудоустройства</a:t>
                      </a:r>
                      <a:endParaRPr lang="ru-RU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679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66801DB-EFD5-6C4E-B32D-274E6DB43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Сведения о практической апробации региональной практики </a:t>
            </a:r>
            <a:r>
              <a:rPr lang="ru-RU" sz="44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/>
            </a:r>
            <a:br>
              <a:rPr lang="ru-RU" sz="4400" b="1" dirty="0">
                <a:solidFill>
                  <a:schemeClr val="accent2"/>
                </a:solidFill>
                <a:latin typeface="Century Gothic" panose="020B0502020202020204" pitchFamily="34" charset="0"/>
              </a:rPr>
            </a:b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09677BB8-8901-4E45-AF1F-6B8727737488}"/>
              </a:ext>
            </a:extLst>
          </p:cNvPr>
          <p:cNvSpPr/>
          <p:nvPr/>
        </p:nvSpPr>
        <p:spPr>
          <a:xfrm flipH="1">
            <a:off x="0" y="0"/>
            <a:ext cx="2270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781049" y="1171575"/>
            <a:ext cx="10810875" cy="485775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Century Gothic" panose="020B0502020202020204" pitchFamily="34" charset="0"/>
              </a:rPr>
              <a:t>Занятость выпускников с инвалидностью и ОВЗ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676910" y="1722348"/>
            <a:ext cx="5080000" cy="531674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5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 dirty="0"/>
              <a:t>Трудоустройство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6421755" y="1694001"/>
            <a:ext cx="5080000" cy="531674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5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 dirty="0">
                <a:latin typeface="Century Gothic" panose="020B0502020202020204" pitchFamily="34" charset="0"/>
              </a:rPr>
              <a:t>ВУЗы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23850" y="2314576"/>
            <a:ext cx="5953125" cy="44291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/>
              <a:buChar char="•"/>
              <a:defRPr/>
            </a:pPr>
            <a:r>
              <a:rPr lang="ru-RU" sz="1600" dirty="0">
                <a:latin typeface="Century Gothic" panose="020B0502020202020204" pitchFamily="34" charset="0"/>
              </a:rPr>
              <a:t>Общественные организации (КРО ВОИ, КРО всероссийской политической партии «Единая Россия»,  КРО ВОГ)</a:t>
            </a:r>
          </a:p>
          <a:p>
            <a:pPr marL="285750" indent="-285750" algn="just">
              <a:buFont typeface="Arial"/>
              <a:buChar char="•"/>
              <a:defRPr/>
            </a:pPr>
            <a:r>
              <a:rPr lang="ru-RU" sz="1600" dirty="0">
                <a:latin typeface="Century Gothic" panose="020B0502020202020204" pitchFamily="34" charset="0"/>
              </a:rPr>
              <a:t>Учреждения здравоохранения, образования и культуры (Государственный театр драмы, Республиканская филармония, государственные учреждения образования, государственные учреждения здравоохранения)</a:t>
            </a:r>
          </a:p>
          <a:p>
            <a:pPr marL="285750" indent="-285750" algn="just">
              <a:buFont typeface="Arial"/>
              <a:buChar char="•"/>
              <a:defRPr/>
            </a:pPr>
            <a:r>
              <a:rPr lang="ru-RU" sz="1600" dirty="0">
                <a:latin typeface="Century Gothic" panose="020B0502020202020204" pitchFamily="34" charset="0"/>
              </a:rPr>
              <a:t>Предприятия малого и среднего бизнеса (</a:t>
            </a:r>
            <a:r>
              <a:rPr lang="ru-RU" sz="1600" dirty="0" err="1">
                <a:latin typeface="Century Gothic" panose="020B0502020202020204" pitchFamily="34" charset="0"/>
              </a:rPr>
              <a:t>Сосногорская</a:t>
            </a:r>
            <a:r>
              <a:rPr lang="ru-RU" sz="1600" dirty="0">
                <a:latin typeface="Century Gothic" panose="020B0502020202020204" pitchFamily="34" charset="0"/>
              </a:rPr>
              <a:t> швейная фабрика, Фабрика «</a:t>
            </a:r>
            <a:r>
              <a:rPr lang="ru-RU" sz="1600" dirty="0" err="1">
                <a:latin typeface="Century Gothic" panose="020B0502020202020204" pitchFamily="34" charset="0"/>
              </a:rPr>
              <a:t>Сантини</a:t>
            </a:r>
            <a:r>
              <a:rPr lang="ru-RU" sz="1600" dirty="0">
                <a:latin typeface="Century Gothic" panose="020B0502020202020204" pitchFamily="34" charset="0"/>
              </a:rPr>
              <a:t>»,  «</a:t>
            </a:r>
            <a:r>
              <a:rPr lang="ru-RU" sz="1600" dirty="0" err="1">
                <a:latin typeface="Century Gothic" panose="020B0502020202020204" pitchFamily="34" charset="0"/>
              </a:rPr>
              <a:t>Биарма</a:t>
            </a:r>
            <a:r>
              <a:rPr lang="ru-RU" sz="1600" dirty="0">
                <a:latin typeface="Century Gothic" panose="020B0502020202020204" pitchFamily="34" charset="0"/>
              </a:rPr>
              <a:t>», ателье «Силуэт севера», «</a:t>
            </a:r>
            <a:r>
              <a:rPr lang="ru-RU" sz="1600" dirty="0" err="1">
                <a:latin typeface="Century Gothic" panose="020B0502020202020204" pitchFamily="34" charset="0"/>
              </a:rPr>
              <a:t>Северяночка</a:t>
            </a:r>
            <a:r>
              <a:rPr lang="ru-RU" sz="1600" dirty="0">
                <a:latin typeface="Century Gothic" panose="020B0502020202020204" pitchFamily="34" charset="0"/>
              </a:rPr>
              <a:t>», «Ателье мод», «Текстиль Коми», ООО «</a:t>
            </a:r>
            <a:r>
              <a:rPr lang="ru-RU" sz="1600" dirty="0" err="1">
                <a:latin typeface="Century Gothic" panose="020B0502020202020204" pitchFamily="34" charset="0"/>
              </a:rPr>
              <a:t>Сыктывдинсервис</a:t>
            </a:r>
            <a:r>
              <a:rPr lang="ru-RU" sz="1600" dirty="0">
                <a:latin typeface="Century Gothic" panose="020B0502020202020204" pitchFamily="34" charset="0"/>
              </a:rPr>
              <a:t>»,  Почта России, ООО </a:t>
            </a:r>
            <a:r>
              <a:rPr lang="ru-RU" sz="1600" dirty="0" err="1">
                <a:latin typeface="Century Gothic" panose="020B0502020202020204" pitchFamily="34" charset="0"/>
              </a:rPr>
              <a:t>Нордком</a:t>
            </a:r>
            <a:r>
              <a:rPr lang="ru-RU" sz="1600" dirty="0">
                <a:latin typeface="Century Gothic" panose="020B0502020202020204" pitchFamily="34" charset="0"/>
              </a:rPr>
              <a:t>, склады «</a:t>
            </a:r>
            <a:r>
              <a:rPr lang="ru-RU" sz="1600" dirty="0" err="1">
                <a:latin typeface="Century Gothic" panose="020B0502020202020204" pitchFamily="34" charset="0"/>
              </a:rPr>
              <a:t>Окей</a:t>
            </a:r>
            <a:r>
              <a:rPr lang="ru-RU" sz="1600" dirty="0">
                <a:latin typeface="Century Gothic" panose="020B0502020202020204" pitchFamily="34" charset="0"/>
              </a:rPr>
              <a:t>», ООО «Сыктывкарский фанерный завод»,  ООО КЦ Содействие, сервисные центры РК, магазины оргтехники, компьютерной техники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543675" y="2295525"/>
            <a:ext cx="5295900" cy="441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/>
              <a:buChar char="•"/>
              <a:defRPr/>
            </a:pPr>
            <a:r>
              <a:rPr lang="ru-RU" sz="1600" dirty="0">
                <a:latin typeface="Century Gothic" panose="020B0502020202020204" pitchFamily="34" charset="0"/>
              </a:rPr>
              <a:t>Владимирский  государственный университет - «Компьютерные сети» «Информационные технологии машиностроения»,  </a:t>
            </a:r>
          </a:p>
          <a:p>
            <a:pPr algn="just">
              <a:defRPr/>
            </a:pPr>
            <a:r>
              <a:rPr lang="ru-RU" sz="1600" dirty="0">
                <a:latin typeface="Century Gothic" panose="020B0502020202020204" pitchFamily="34" charset="0"/>
              </a:rPr>
              <a:t>•	Казанский национальный исследовательский технический университет им. А.Н. Туполева – «Информационные технологии» </a:t>
            </a:r>
          </a:p>
          <a:p>
            <a:pPr algn="just">
              <a:defRPr/>
            </a:pPr>
            <a:r>
              <a:rPr lang="ru-RU" sz="1600" dirty="0">
                <a:latin typeface="Century Gothic" panose="020B0502020202020204" pitchFamily="34" charset="0"/>
              </a:rPr>
              <a:t>•	Казанский педагогический институт – «Учитель информатики»</a:t>
            </a:r>
          </a:p>
          <a:p>
            <a:pPr algn="just">
              <a:defRPr/>
            </a:pPr>
            <a:r>
              <a:rPr lang="ru-RU" sz="1600" dirty="0">
                <a:latin typeface="Century Gothic" panose="020B0502020202020204" pitchFamily="34" charset="0"/>
              </a:rPr>
              <a:t>•	Российский государственный социальный университет – «Сетевое системное администрирование», «Информационные сети и программирование»</a:t>
            </a:r>
          </a:p>
          <a:p>
            <a:pPr algn="just">
              <a:defRPr/>
            </a:pPr>
            <a:r>
              <a:rPr lang="ru-RU" sz="1600" dirty="0">
                <a:latin typeface="Century Gothic" panose="020B0502020202020204" pitchFamily="34" charset="0"/>
              </a:rPr>
              <a:t>•	СПб межрегиональный центр реабилитации лиц с проблемами слуха - </a:t>
            </a:r>
            <a:r>
              <a:rPr lang="ru-RU" dirty="0"/>
              <a:t>«Социальная работа»</a:t>
            </a:r>
          </a:p>
        </p:txBody>
      </p:sp>
    </p:spTree>
    <p:extLst>
      <p:ext uri="{BB962C8B-B14F-4D97-AF65-F5344CB8AC3E}">
        <p14:creationId xmlns:p14="http://schemas.microsoft.com/office/powerpoint/2010/main" val="263103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Обложка">
  <a:themeElements>
    <a:clrScheme name="Пользовательские 2">
      <a:dk1>
        <a:srgbClr val="000000"/>
      </a:dk1>
      <a:lt1>
        <a:srgbClr val="FFFFFF"/>
      </a:lt1>
      <a:dk2>
        <a:srgbClr val="97989A"/>
      </a:dk2>
      <a:lt2>
        <a:srgbClr val="E3E9EC"/>
      </a:lt2>
      <a:accent1>
        <a:srgbClr val="0540F2"/>
      </a:accent1>
      <a:accent2>
        <a:srgbClr val="009F79"/>
      </a:accent2>
      <a:accent3>
        <a:srgbClr val="E83745"/>
      </a:accent3>
      <a:accent4>
        <a:srgbClr val="4B83F1"/>
      </a:accent4>
      <a:accent5>
        <a:srgbClr val="C8D6F1"/>
      </a:accent5>
      <a:accent6>
        <a:srgbClr val="000000"/>
      </a:accent6>
      <a:hlink>
        <a:srgbClr val="4B83F1"/>
      </a:hlink>
      <a:folHlink>
        <a:srgbClr val="4B83F1"/>
      </a:folHlink>
    </a:clrScheme>
    <a:fontScheme name="Абилимпикс">
      <a:majorFont>
        <a:latin typeface="Futura PT Bold"/>
        <a:ea typeface=""/>
        <a:cs typeface=""/>
      </a:majorFont>
      <a:minorFont>
        <a:latin typeface="Futura PT Book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Основные блоки">
  <a:themeElements>
    <a:clrScheme name="Пользовательские 2">
      <a:dk1>
        <a:srgbClr val="000000"/>
      </a:dk1>
      <a:lt1>
        <a:srgbClr val="FFFFFF"/>
      </a:lt1>
      <a:dk2>
        <a:srgbClr val="97989A"/>
      </a:dk2>
      <a:lt2>
        <a:srgbClr val="E3E9EC"/>
      </a:lt2>
      <a:accent1>
        <a:srgbClr val="0540F2"/>
      </a:accent1>
      <a:accent2>
        <a:srgbClr val="009F79"/>
      </a:accent2>
      <a:accent3>
        <a:srgbClr val="E83745"/>
      </a:accent3>
      <a:accent4>
        <a:srgbClr val="4B83F1"/>
      </a:accent4>
      <a:accent5>
        <a:srgbClr val="C8D6F1"/>
      </a:accent5>
      <a:accent6>
        <a:srgbClr val="000000"/>
      </a:accent6>
      <a:hlink>
        <a:srgbClr val="4B83F1"/>
      </a:hlink>
      <a:folHlink>
        <a:srgbClr val="4B83F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Закрывающие слайды">
  <a:themeElements>
    <a:clrScheme name="Пользовательские 2">
      <a:dk1>
        <a:srgbClr val="000000"/>
      </a:dk1>
      <a:lt1>
        <a:srgbClr val="FFFFFF"/>
      </a:lt1>
      <a:dk2>
        <a:srgbClr val="97989A"/>
      </a:dk2>
      <a:lt2>
        <a:srgbClr val="E3E9EC"/>
      </a:lt2>
      <a:accent1>
        <a:srgbClr val="0540F2"/>
      </a:accent1>
      <a:accent2>
        <a:srgbClr val="009F79"/>
      </a:accent2>
      <a:accent3>
        <a:srgbClr val="E83745"/>
      </a:accent3>
      <a:accent4>
        <a:srgbClr val="4B83F1"/>
      </a:accent4>
      <a:accent5>
        <a:srgbClr val="C8D6F1"/>
      </a:accent5>
      <a:accent6>
        <a:srgbClr val="000000"/>
      </a:accent6>
      <a:hlink>
        <a:srgbClr val="4B83F1"/>
      </a:hlink>
      <a:folHlink>
        <a:srgbClr val="4B83F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4860</TotalTime>
  <Words>1270</Words>
  <Application>Microsoft Office PowerPoint</Application>
  <PresentationFormat>Широкоэкранный</PresentationFormat>
  <Paragraphs>255</Paragraphs>
  <Slides>12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12</vt:i4>
      </vt:variant>
    </vt:vector>
  </HeadingPairs>
  <TitlesOfParts>
    <vt:vector size="28" baseType="lpstr">
      <vt:lpstr>Futura PT Light</vt:lpstr>
      <vt:lpstr>Lato Light</vt:lpstr>
      <vt:lpstr>Futura PT Bold</vt:lpstr>
      <vt:lpstr>Futura PT Medium</vt:lpstr>
      <vt:lpstr>Arial</vt:lpstr>
      <vt:lpstr>Century Gothic</vt:lpstr>
      <vt:lpstr>Futura PT Book</vt:lpstr>
      <vt:lpstr>Roboto</vt:lpstr>
      <vt:lpstr>Calibri</vt:lpstr>
      <vt:lpstr>Futura PT Demi</vt:lpstr>
      <vt:lpstr>Times New Roman</vt:lpstr>
      <vt:lpstr>Calibri Light</vt:lpstr>
      <vt:lpstr>Helvetica Neue</vt:lpstr>
      <vt:lpstr>Обложка</vt:lpstr>
      <vt:lpstr>Основные блоки</vt:lpstr>
      <vt:lpstr>Закрывающие слайды</vt:lpstr>
      <vt:lpstr>ГПОУ «Сыктывкарский политехнический техникум»</vt:lpstr>
      <vt:lpstr>Введение </vt:lpstr>
      <vt:lpstr>Алгоритм реализации региональной практики </vt:lpstr>
      <vt:lpstr>Описание программных направлений </vt:lpstr>
      <vt:lpstr>Описание программных направлений </vt:lpstr>
      <vt:lpstr>Описание программных направлений </vt:lpstr>
      <vt:lpstr>Ресурсы, которые необходимы для  эффективной реализации  региональной практики </vt:lpstr>
      <vt:lpstr>Ожидаемые результаты реализации  региональной практики и методы их контроля </vt:lpstr>
      <vt:lpstr>Сведения о практической апробации региональной практики  </vt:lpstr>
      <vt:lpstr>Результаты, подтверждающие эффективность реализации региональной практики  (данные по трудоустройству)    </vt:lpstr>
      <vt:lpstr>Заключение 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Елена Ивановна</cp:lastModifiedBy>
  <cp:revision>460</cp:revision>
  <cp:lastPrinted>2023-02-28T10:07:21Z</cp:lastPrinted>
  <dcterms:created xsi:type="dcterms:W3CDTF">2022-10-21T09:29:54Z</dcterms:created>
  <dcterms:modified xsi:type="dcterms:W3CDTF">2023-10-06T06:40:17Z</dcterms:modified>
</cp:coreProperties>
</file>